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8" r:id="rId5"/>
    <p:sldId id="269" r:id="rId6"/>
    <p:sldId id="262" r:id="rId7"/>
    <p:sldId id="263" r:id="rId8"/>
    <p:sldId id="267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6E7C7F-6058-43D6-A15F-D2489570739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26372C5-4E22-49CA-A451-74572C7FAD93}">
      <dgm:prSet phldrT="[文字]"/>
      <dgm:spPr/>
      <dgm:t>
        <a:bodyPr/>
        <a:lstStyle/>
        <a:p>
          <a:r>
            <a:rPr lang="en-US" dirty="0"/>
            <a:t>Input an image</a:t>
          </a:r>
        </a:p>
      </dgm:t>
    </dgm:pt>
    <dgm:pt modelId="{76656F4C-3B77-4D1D-805E-A23B132D4306}" type="parTrans" cxnId="{5194CF2F-0615-4C86-BA47-05246AB26D49}">
      <dgm:prSet/>
      <dgm:spPr/>
      <dgm:t>
        <a:bodyPr/>
        <a:lstStyle/>
        <a:p>
          <a:endParaRPr lang="en-US"/>
        </a:p>
      </dgm:t>
    </dgm:pt>
    <dgm:pt modelId="{CDD0C9EE-CFF6-49F4-BB77-6BF68B170E5C}" type="sibTrans" cxnId="{5194CF2F-0615-4C86-BA47-05246AB26D49}">
      <dgm:prSet/>
      <dgm:spPr/>
      <dgm:t>
        <a:bodyPr/>
        <a:lstStyle/>
        <a:p>
          <a:endParaRPr lang="en-US"/>
        </a:p>
      </dgm:t>
    </dgm:pt>
    <dgm:pt modelId="{AEDF10CC-D8B1-4559-8FBB-ABBCCE80A66B}">
      <dgm:prSet phldrT="[文字]"/>
      <dgm:spPr/>
      <dgm:t>
        <a:bodyPr/>
        <a:lstStyle/>
        <a:p>
          <a:r>
            <a:rPr lang="en-US" dirty="0"/>
            <a:t>DNN model</a:t>
          </a:r>
        </a:p>
      </dgm:t>
    </dgm:pt>
    <dgm:pt modelId="{3539E6A4-EFC0-4952-928D-5E77085801D6}" type="parTrans" cxnId="{B2895A10-E51E-4748-82CE-C265523FDD8E}">
      <dgm:prSet/>
      <dgm:spPr/>
      <dgm:t>
        <a:bodyPr/>
        <a:lstStyle/>
        <a:p>
          <a:endParaRPr lang="en-US"/>
        </a:p>
      </dgm:t>
    </dgm:pt>
    <dgm:pt modelId="{92BD5F6F-B5C2-4573-A405-14017BEF3988}" type="sibTrans" cxnId="{B2895A10-E51E-4748-82CE-C265523FDD8E}">
      <dgm:prSet/>
      <dgm:spPr/>
      <dgm:t>
        <a:bodyPr/>
        <a:lstStyle/>
        <a:p>
          <a:endParaRPr lang="en-US"/>
        </a:p>
      </dgm:t>
    </dgm:pt>
    <dgm:pt modelId="{04A2C534-6D8A-4B5D-8E50-7FD9CDDF2E5F}">
      <dgm:prSet phldrT="[文字]"/>
      <dgm:spPr/>
      <dgm:t>
        <a:bodyPr/>
        <a:lstStyle/>
        <a:p>
          <a:r>
            <a:rPr lang="en-US" dirty="0"/>
            <a:t>Classify result </a:t>
          </a:r>
        </a:p>
        <a:p>
          <a:r>
            <a:rPr lang="en-US" dirty="0"/>
            <a:t>(</a:t>
          </a:r>
          <a:r>
            <a:rPr lang="en-US" b="0" i="0" dirty="0"/>
            <a:t>T-shirt/top, Trouser, Pullover, Dress,..</a:t>
          </a:r>
          <a:r>
            <a:rPr lang="en-US" dirty="0"/>
            <a:t>)</a:t>
          </a:r>
        </a:p>
      </dgm:t>
    </dgm:pt>
    <dgm:pt modelId="{7DDD9E16-B1A5-4FAF-B617-B05EFC0629DB}" type="parTrans" cxnId="{FDAA715B-85D6-4040-AFA3-8267A0908850}">
      <dgm:prSet/>
      <dgm:spPr/>
      <dgm:t>
        <a:bodyPr/>
        <a:lstStyle/>
        <a:p>
          <a:endParaRPr lang="en-US"/>
        </a:p>
      </dgm:t>
    </dgm:pt>
    <dgm:pt modelId="{240C88FF-DCA3-4AA3-957D-E761EBD66502}" type="sibTrans" cxnId="{FDAA715B-85D6-4040-AFA3-8267A0908850}">
      <dgm:prSet/>
      <dgm:spPr/>
      <dgm:t>
        <a:bodyPr/>
        <a:lstStyle/>
        <a:p>
          <a:endParaRPr lang="en-US"/>
        </a:p>
      </dgm:t>
    </dgm:pt>
    <dgm:pt modelId="{54825511-9013-4557-B6D0-9ED1AB515CCE}" type="pres">
      <dgm:prSet presAssocID="{F16E7C7F-6058-43D6-A15F-D24895707392}" presName="Name0" presStyleCnt="0">
        <dgm:presLayoutVars>
          <dgm:dir/>
          <dgm:resizeHandles val="exact"/>
        </dgm:presLayoutVars>
      </dgm:prSet>
      <dgm:spPr/>
    </dgm:pt>
    <dgm:pt modelId="{1C8CA315-3BC7-478D-9ADA-64C763199028}" type="pres">
      <dgm:prSet presAssocID="{E26372C5-4E22-49CA-A451-74572C7FAD93}" presName="node" presStyleLbl="node1" presStyleIdx="0" presStyleCnt="3">
        <dgm:presLayoutVars>
          <dgm:bulletEnabled val="1"/>
        </dgm:presLayoutVars>
      </dgm:prSet>
      <dgm:spPr/>
    </dgm:pt>
    <dgm:pt modelId="{285EA583-4A12-4BC1-BB99-C3E769678821}" type="pres">
      <dgm:prSet presAssocID="{CDD0C9EE-CFF6-49F4-BB77-6BF68B170E5C}" presName="sibTrans" presStyleLbl="sibTrans2D1" presStyleIdx="0" presStyleCnt="2"/>
      <dgm:spPr/>
    </dgm:pt>
    <dgm:pt modelId="{4480EDB8-DA49-4CBD-B769-BD563B77420D}" type="pres">
      <dgm:prSet presAssocID="{CDD0C9EE-CFF6-49F4-BB77-6BF68B170E5C}" presName="connectorText" presStyleLbl="sibTrans2D1" presStyleIdx="0" presStyleCnt="2"/>
      <dgm:spPr/>
    </dgm:pt>
    <dgm:pt modelId="{C52BD72C-D7ED-455B-993B-64FA3F5A214C}" type="pres">
      <dgm:prSet presAssocID="{AEDF10CC-D8B1-4559-8FBB-ABBCCE80A66B}" presName="node" presStyleLbl="node1" presStyleIdx="1" presStyleCnt="3" custLinFactNeighborX="-4158" custLinFactNeighborY="-3606">
        <dgm:presLayoutVars>
          <dgm:bulletEnabled val="1"/>
        </dgm:presLayoutVars>
      </dgm:prSet>
      <dgm:spPr/>
    </dgm:pt>
    <dgm:pt modelId="{E398CEEF-F0D6-411D-9EF3-92716D51F257}" type="pres">
      <dgm:prSet presAssocID="{92BD5F6F-B5C2-4573-A405-14017BEF3988}" presName="sibTrans" presStyleLbl="sibTrans2D1" presStyleIdx="1" presStyleCnt="2"/>
      <dgm:spPr/>
    </dgm:pt>
    <dgm:pt modelId="{35140B7D-B5B8-4BB5-A16E-2893CC954EA7}" type="pres">
      <dgm:prSet presAssocID="{92BD5F6F-B5C2-4573-A405-14017BEF3988}" presName="connectorText" presStyleLbl="sibTrans2D1" presStyleIdx="1" presStyleCnt="2"/>
      <dgm:spPr/>
    </dgm:pt>
    <dgm:pt modelId="{2B550137-90EA-4793-86FB-2D446DA9263D}" type="pres">
      <dgm:prSet presAssocID="{04A2C534-6D8A-4B5D-8E50-7FD9CDDF2E5F}" presName="node" presStyleLbl="node1" presStyleIdx="2" presStyleCnt="3">
        <dgm:presLayoutVars>
          <dgm:bulletEnabled val="1"/>
        </dgm:presLayoutVars>
      </dgm:prSet>
      <dgm:spPr/>
    </dgm:pt>
  </dgm:ptLst>
  <dgm:cxnLst>
    <dgm:cxn modelId="{E759D30A-CFCE-46BA-A484-1E4CC3E8F9FE}" type="presOf" srcId="{CDD0C9EE-CFF6-49F4-BB77-6BF68B170E5C}" destId="{285EA583-4A12-4BC1-BB99-C3E769678821}" srcOrd="0" destOrd="0" presId="urn:microsoft.com/office/officeart/2005/8/layout/process1"/>
    <dgm:cxn modelId="{B2895A10-E51E-4748-82CE-C265523FDD8E}" srcId="{F16E7C7F-6058-43D6-A15F-D24895707392}" destId="{AEDF10CC-D8B1-4559-8FBB-ABBCCE80A66B}" srcOrd="1" destOrd="0" parTransId="{3539E6A4-EFC0-4952-928D-5E77085801D6}" sibTransId="{92BD5F6F-B5C2-4573-A405-14017BEF3988}"/>
    <dgm:cxn modelId="{5194CF2F-0615-4C86-BA47-05246AB26D49}" srcId="{F16E7C7F-6058-43D6-A15F-D24895707392}" destId="{E26372C5-4E22-49CA-A451-74572C7FAD93}" srcOrd="0" destOrd="0" parTransId="{76656F4C-3B77-4D1D-805E-A23B132D4306}" sibTransId="{CDD0C9EE-CFF6-49F4-BB77-6BF68B170E5C}"/>
    <dgm:cxn modelId="{FDAA715B-85D6-4040-AFA3-8267A0908850}" srcId="{F16E7C7F-6058-43D6-A15F-D24895707392}" destId="{04A2C534-6D8A-4B5D-8E50-7FD9CDDF2E5F}" srcOrd="2" destOrd="0" parTransId="{7DDD9E16-B1A5-4FAF-B617-B05EFC0629DB}" sibTransId="{240C88FF-DCA3-4AA3-957D-E761EBD66502}"/>
    <dgm:cxn modelId="{C2CEC16B-D345-4C29-95C7-83ED17FE5B4F}" type="presOf" srcId="{CDD0C9EE-CFF6-49F4-BB77-6BF68B170E5C}" destId="{4480EDB8-DA49-4CBD-B769-BD563B77420D}" srcOrd="1" destOrd="0" presId="urn:microsoft.com/office/officeart/2005/8/layout/process1"/>
    <dgm:cxn modelId="{5388E04C-425C-4AFE-BB33-EBCB4EEF6DA8}" type="presOf" srcId="{04A2C534-6D8A-4B5D-8E50-7FD9CDDF2E5F}" destId="{2B550137-90EA-4793-86FB-2D446DA9263D}" srcOrd="0" destOrd="0" presId="urn:microsoft.com/office/officeart/2005/8/layout/process1"/>
    <dgm:cxn modelId="{CB0F3270-B22F-4A82-A4EC-357CD574A4BE}" type="presOf" srcId="{F16E7C7F-6058-43D6-A15F-D24895707392}" destId="{54825511-9013-4557-B6D0-9ED1AB515CCE}" srcOrd="0" destOrd="0" presId="urn:microsoft.com/office/officeart/2005/8/layout/process1"/>
    <dgm:cxn modelId="{482C4AA6-13FB-4BAD-AAC7-2CFD0503344F}" type="presOf" srcId="{E26372C5-4E22-49CA-A451-74572C7FAD93}" destId="{1C8CA315-3BC7-478D-9ADA-64C763199028}" srcOrd="0" destOrd="0" presId="urn:microsoft.com/office/officeart/2005/8/layout/process1"/>
    <dgm:cxn modelId="{D1A368AD-A26F-4508-9B47-842D710E4C5E}" type="presOf" srcId="{AEDF10CC-D8B1-4559-8FBB-ABBCCE80A66B}" destId="{C52BD72C-D7ED-455B-993B-64FA3F5A214C}" srcOrd="0" destOrd="0" presId="urn:microsoft.com/office/officeart/2005/8/layout/process1"/>
    <dgm:cxn modelId="{535D6ED5-EF90-4C2B-8CEA-9F412E51DCDD}" type="presOf" srcId="{92BD5F6F-B5C2-4573-A405-14017BEF3988}" destId="{E398CEEF-F0D6-411D-9EF3-92716D51F257}" srcOrd="0" destOrd="0" presId="urn:microsoft.com/office/officeart/2005/8/layout/process1"/>
    <dgm:cxn modelId="{B94C39F8-BFE2-4635-9F1E-D37B6E9B8101}" type="presOf" srcId="{92BD5F6F-B5C2-4573-A405-14017BEF3988}" destId="{35140B7D-B5B8-4BB5-A16E-2893CC954EA7}" srcOrd="1" destOrd="0" presId="urn:microsoft.com/office/officeart/2005/8/layout/process1"/>
    <dgm:cxn modelId="{61174BB8-9E22-4F64-A3DE-38F3F0DA05B6}" type="presParOf" srcId="{54825511-9013-4557-B6D0-9ED1AB515CCE}" destId="{1C8CA315-3BC7-478D-9ADA-64C763199028}" srcOrd="0" destOrd="0" presId="urn:microsoft.com/office/officeart/2005/8/layout/process1"/>
    <dgm:cxn modelId="{786D880F-0068-4747-8030-58F089A936FA}" type="presParOf" srcId="{54825511-9013-4557-B6D0-9ED1AB515CCE}" destId="{285EA583-4A12-4BC1-BB99-C3E769678821}" srcOrd="1" destOrd="0" presId="urn:microsoft.com/office/officeart/2005/8/layout/process1"/>
    <dgm:cxn modelId="{ED567EAA-789A-4779-9AA8-0CD39701E8C4}" type="presParOf" srcId="{285EA583-4A12-4BC1-BB99-C3E769678821}" destId="{4480EDB8-DA49-4CBD-B769-BD563B77420D}" srcOrd="0" destOrd="0" presId="urn:microsoft.com/office/officeart/2005/8/layout/process1"/>
    <dgm:cxn modelId="{55A8CE27-FA11-4887-9EC9-95A60569B09B}" type="presParOf" srcId="{54825511-9013-4557-B6D0-9ED1AB515CCE}" destId="{C52BD72C-D7ED-455B-993B-64FA3F5A214C}" srcOrd="2" destOrd="0" presId="urn:microsoft.com/office/officeart/2005/8/layout/process1"/>
    <dgm:cxn modelId="{772AAA91-6CEB-43BB-A562-67D1065009D9}" type="presParOf" srcId="{54825511-9013-4557-B6D0-9ED1AB515CCE}" destId="{E398CEEF-F0D6-411D-9EF3-92716D51F257}" srcOrd="3" destOrd="0" presId="urn:microsoft.com/office/officeart/2005/8/layout/process1"/>
    <dgm:cxn modelId="{75827EB1-8A8D-4CCA-BEC9-D76BE46BC0FA}" type="presParOf" srcId="{E398CEEF-F0D6-411D-9EF3-92716D51F257}" destId="{35140B7D-B5B8-4BB5-A16E-2893CC954EA7}" srcOrd="0" destOrd="0" presId="urn:microsoft.com/office/officeart/2005/8/layout/process1"/>
    <dgm:cxn modelId="{BBC43F6B-8895-4BBE-965D-CB5BE00B32BE}" type="presParOf" srcId="{54825511-9013-4557-B6D0-9ED1AB515CCE}" destId="{2B550137-90EA-4793-86FB-2D446DA9263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CA315-3BC7-478D-9ADA-64C763199028}">
      <dsp:nvSpPr>
        <dsp:cNvPr id="0" name=""/>
        <dsp:cNvSpPr/>
      </dsp:nvSpPr>
      <dsp:spPr>
        <a:xfrm>
          <a:off x="7143" y="1309364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Input an image</a:t>
          </a:r>
        </a:p>
      </dsp:txBody>
      <dsp:txXfrm>
        <a:off x="44665" y="1346886"/>
        <a:ext cx="2060143" cy="1206068"/>
      </dsp:txXfrm>
    </dsp:sp>
    <dsp:sp modelId="{285EA583-4A12-4BC1-BB99-C3E769678821}">
      <dsp:nvSpPr>
        <dsp:cNvPr id="0" name=""/>
        <dsp:cNvSpPr/>
      </dsp:nvSpPr>
      <dsp:spPr>
        <a:xfrm rot="21546238">
          <a:off x="2346945" y="1661867"/>
          <a:ext cx="433891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346953" y="1768790"/>
        <a:ext cx="303724" cy="317716"/>
      </dsp:txXfrm>
    </dsp:sp>
    <dsp:sp modelId="{C52BD72C-D7ED-455B-993B-64FA3F5A214C}">
      <dsp:nvSpPr>
        <dsp:cNvPr id="0" name=""/>
        <dsp:cNvSpPr/>
      </dsp:nvSpPr>
      <dsp:spPr>
        <a:xfrm>
          <a:off x="2960893" y="126316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DNN model</a:t>
          </a:r>
        </a:p>
      </dsp:txBody>
      <dsp:txXfrm>
        <a:off x="2998415" y="1300689"/>
        <a:ext cx="2060143" cy="1206068"/>
      </dsp:txXfrm>
    </dsp:sp>
    <dsp:sp modelId="{E398CEEF-F0D6-411D-9EF3-92716D51F257}">
      <dsp:nvSpPr>
        <dsp:cNvPr id="0" name=""/>
        <dsp:cNvSpPr/>
      </dsp:nvSpPr>
      <dsp:spPr>
        <a:xfrm rot="52500">
          <a:off x="5318450" y="1662263"/>
          <a:ext cx="471536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318458" y="1767088"/>
        <a:ext cx="330075" cy="317716"/>
      </dsp:txXfrm>
    </dsp:sp>
    <dsp:sp modelId="{2B550137-90EA-4793-86FB-2D446DA9263D}">
      <dsp:nvSpPr>
        <dsp:cNvPr id="0" name=""/>
        <dsp:cNvSpPr/>
      </dsp:nvSpPr>
      <dsp:spPr>
        <a:xfrm>
          <a:off x="5985668" y="1309364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Classify result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</a:t>
          </a:r>
          <a:r>
            <a:rPr lang="en-US" sz="1800" b="0" i="0" kern="1200" dirty="0"/>
            <a:t>T-shirt/top, Trouser, Pullover, Dress,..</a:t>
          </a:r>
          <a:r>
            <a:rPr lang="en-US" sz="1800" kern="1200" dirty="0"/>
            <a:t>)</a:t>
          </a:r>
        </a:p>
      </dsp:txBody>
      <dsp:txXfrm>
        <a:off x="6023190" y="1346886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726BD-AB82-5F0B-3249-77CD9C45D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72634B-5BD6-1D5B-D180-76E65F2C1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72590B-56DF-62D7-9E49-EABC22DE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2E1630-1D98-2BEE-D293-6148DC91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3BB870-00E9-FB0B-0BA5-F2CDFFAF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38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A8CC6-78D1-3DDA-E47E-4D18C62E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3FFDF7-AD25-DA2A-B4C7-72DD8E5BE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AA3026-D442-64F6-52BA-8AC8909A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94AB0D-959F-192D-E40C-FFB4CFE8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756CDE-B132-EAFD-E5B6-8A1C6D93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1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2CF0BA2-F34F-928D-8A81-937D12B72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D94D8B-CFD5-3637-2215-6EFBCE7DE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1641BB-7767-544A-4334-C8F8A67F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ED3D5B-958E-78AA-0CDA-71E8EE65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0265AA-6441-E6DD-992B-E7B6136B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41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34B255-6A33-F1A5-5787-6EB9F811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486EED-4FCD-68C4-7AD3-21D073F74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0089A4-5795-DAA5-1C8C-A7045A5D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7A39D5-5764-F87B-6C1D-EFE29F5F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11C0B7-B684-CD46-9AAE-F92DCAFD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73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E3372-9A0A-FBD9-8595-8093410F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5819E6-77AC-9729-0017-B55F9C3D7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D70840-FF85-B779-CFA9-DBEB63C9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39904E-8D05-73DC-9763-E2D18F33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DC2547-B518-3456-465E-E4D222B7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00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88A3E-8851-6CEC-E317-1B6C6F54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30FD8F-FEE4-3E03-1F98-8982496A2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8A1D50-19C4-2E58-F088-1B4A15C2F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F88769-D4D5-A5EA-9FDD-C98C3243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8FAA5A-51C4-1F9A-FD1D-8AEE4963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567CB9-DC25-9FD6-EAA5-B8331941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84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7FDD24-6771-FDB6-21F2-04ADCEF0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002915-E39C-E4FF-2907-614975803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E5CE82-3873-BD4B-4893-A6F2C4281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E84569D-D094-2F51-CF99-4D1788FA4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C31508-2A12-B656-3292-4A73025FD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D201A78-76B5-6EDA-E174-FE9E33E8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3BFEC7B-9809-6F9A-A0AB-6F1672CF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33CE20B-4373-6B7F-C9C9-7431CFA2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73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74AEB-0D32-B554-5ABA-310139B6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2DE227-9B34-7631-F4B4-C0E6FA17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62A5FFA-CF40-6C93-FC0B-B621B0DC7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6B1B0B6-295B-7010-EA8F-0B93FC1B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8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B32FA9B-5B01-5C5B-6866-5DBD3006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B6C9F72-3E9A-3545-5358-621C9BD2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A0A49F-3DB6-B622-A077-F326EBAB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04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72C9C4-F282-1A20-DAA8-B4F25B1B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14CDCB-678E-3CC0-2134-4D39C9E11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31E5BE-28FB-BD31-CB27-2BBCB0D5F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AA3791-873A-01C6-BA62-FE2A5878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30560F-A965-9C90-32E2-279D0FEA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BAF05D-BC97-E230-F3A9-216BF28B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0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11C399-EB29-19C7-2469-5A1D18C8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662A5C5-130A-A213-48C5-462A99F95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1F9E64-9331-1308-5D6F-11FD6B557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761B21-DF16-4361-1BA4-5738A784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2E1-6169-4362-90F5-F76C87AE4ECD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15FD54-C3F5-4649-A390-C34771EE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DD07FB-93C3-ECD6-D7D4-8CA37B5E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32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DA149AE-3AA3-C357-EBC2-00895EB6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61D48D-3F34-81E6-FD38-5781E8A8D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8B6828-0A19-D44B-0CF4-D9AFEA3B1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5D2E1-6169-4362-90F5-F76C87AE4ECD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C54820-614F-89A2-A457-E0758AF63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5A83BE-A302-BF4E-38B5-AA0D22244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E51DF-A0BF-4E1F-B8C7-63418BB3C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74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www.tensorflow.org/tutorials/keras/classification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CC7FE-8734-8D32-B94B-FCA08DC69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4615"/>
            <a:ext cx="9144000" cy="1165348"/>
          </a:xfrm>
        </p:spPr>
        <p:txBody>
          <a:bodyPr/>
          <a:lstStyle/>
          <a:p>
            <a:r>
              <a:rPr lang="en-US" altLang="zh-TW" dirty="0"/>
              <a:t>Machine learning workshop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A33ACC-D1B2-9E18-2092-5E9FEC9E4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59654"/>
          </a:xfrm>
        </p:spPr>
        <p:txBody>
          <a:bodyPr/>
          <a:lstStyle/>
          <a:p>
            <a:r>
              <a:rPr lang="en-US" altLang="zh-TW" dirty="0"/>
              <a:t>Presenter: Cao, Hoang-Tien (</a:t>
            </a:r>
            <a:r>
              <a:rPr lang="zh-CN" altLang="en-US" dirty="0"/>
              <a:t>高宏天</a:t>
            </a:r>
            <a:r>
              <a:rPr lang="en-US" altLang="zh-CN" dirty="0"/>
              <a:t>)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F5CC7FE-8734-8D32-B94B-FCA08DC69702}"/>
              </a:ext>
            </a:extLst>
          </p:cNvPr>
          <p:cNvSpPr txBox="1">
            <a:spLocks/>
          </p:cNvSpPr>
          <p:nvPr/>
        </p:nvSpPr>
        <p:spPr>
          <a:xfrm>
            <a:off x="556846" y="529676"/>
            <a:ext cx="10263554" cy="1001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dirty="0"/>
              <a:t>National Central University</a:t>
            </a:r>
          </a:p>
          <a:p>
            <a:r>
              <a:rPr lang="en-US" altLang="zh-TW" sz="3000" dirty="0"/>
              <a:t>FFL lab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9758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098E0E-1248-42C1-A9C8-52CC9946C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1377" cy="160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Scale these values to a range of 0 to 1 before feeding them to the neural network model. To do so, divide the values by 255.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8BE729-5999-402B-97E6-A4FC92A20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97019"/>
            <a:ext cx="4100803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Preprocess the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E1E1D69-B255-4125-84AD-F4907A300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029" y="734109"/>
            <a:ext cx="4397221" cy="369010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AA022FAB-2DD0-4E1E-BCFD-1C4EC216B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218" y="3685545"/>
            <a:ext cx="48205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train_images = train_images / 255.0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test_images = test_images / 255.0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82B4D3F-5308-4A32-B104-BE77E36F7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972" y="2333624"/>
            <a:ext cx="3752368" cy="407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4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6D41199-1C0A-4B64-B1AD-7FCFBD2AB3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27797"/>
            <a:ext cx="2879314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Build the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876043-74C7-4388-B0A2-3D1507ACDF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97254"/>
            <a:ext cx="6492162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tf.keras.Sequential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tf.keras.layers.Flatten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input_shape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=(28, 28)),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tf.keras.layers.Dense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(128, activation='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relu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'),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tf.keras.layers.Dense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(10)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9B6712B-17D0-4F4B-80F2-72E130F4F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02" y="4413152"/>
            <a:ext cx="1083075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model.compile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(optimizer='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          loss=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tf.keras.losses.SparseCategoricalCrossentropy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from_logits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=True),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          metrics=['accuracy'])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1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F70B7C8-48D4-4B99-976D-1B237D822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68645"/>
            <a:ext cx="2840265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Train the model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F0C97A-180C-4E1C-ABAA-1E5210458E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3509" y="1726234"/>
            <a:ext cx="772487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model.fit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train_images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train_labels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epochs=10)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313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2D3FA02-4DF8-41D1-85EE-E78BF4778B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6299"/>
            <a:ext cx="3324949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Evaluate accuracy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1D6CA2-4928-4678-84CE-F14F20149B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4862" y="1796053"/>
            <a:ext cx="1018227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test_loss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test_acc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model.evaluate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test_images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test_labels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verbose=2)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print('\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nTest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accuracy:',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test_acc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28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6169F34-77C6-4CD7-920A-70160474B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6299"/>
            <a:ext cx="312297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Make predictions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327045-5B4F-4512-93CF-74EB45A941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0546" y="1569805"/>
            <a:ext cx="61590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devsite-code-font-family)"/>
              </a:rPr>
              <a:t>predictions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devsite-code-font-family)"/>
              </a:rPr>
              <a:t>probability_model.predict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devsite-code-font-family)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devsite-code-font-family)"/>
              </a:rPr>
              <a:t>test_images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devsite-code-font-family)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2D6D70-2C6E-4FC8-86F0-BF01EFF3C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52058"/>
            <a:ext cx="3307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np.argmax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(predictions[0])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45B033-412B-49C2-B1FB-6B1572B96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11867"/>
            <a:ext cx="250868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predictions[0]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70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0062-2929-483E-869C-4C9D2947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https://colab.research.google.com/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6B94-B48B-4255-93A9-009413D8B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DNN model</a:t>
            </a:r>
          </a:p>
          <a:p>
            <a:r>
              <a:rPr lang="en-US" dirty="0"/>
              <a:t>Regression problem</a:t>
            </a:r>
          </a:p>
          <a:p>
            <a:r>
              <a:rPr lang="en-US" dirty="0"/>
              <a:t>Classification problem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3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AAD4E-08AF-FEBD-CEB5-842AE798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98" y="-6289"/>
            <a:ext cx="4273446" cy="1325563"/>
          </a:xfrm>
        </p:spPr>
        <p:txBody>
          <a:bodyPr/>
          <a:lstStyle/>
          <a:p>
            <a:r>
              <a:rPr lang="en-US" altLang="zh-TW" dirty="0"/>
              <a:t>1. DNN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055F34-8324-61F3-BE46-3B3E361B5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9377B7-0742-2350-94D8-C8645D1B4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08" y="1319274"/>
            <a:ext cx="6495738" cy="318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A4B9D7E-2F4A-D24B-7D6F-1D2665E67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03" y="358805"/>
            <a:ext cx="3598889" cy="293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1A0DDA0-E279-0BE6-6932-CCFF961EE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938" y="3840147"/>
            <a:ext cx="4675549" cy="178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3"/>
          <p:cNvSpPr/>
          <p:nvPr/>
        </p:nvSpPr>
        <p:spPr>
          <a:xfrm>
            <a:off x="589833" y="1185831"/>
            <a:ext cx="3496236" cy="2918012"/>
          </a:xfrm>
          <a:custGeom>
            <a:avLst/>
            <a:gdLst>
              <a:gd name="connsiteX0" fmla="*/ 40342 w 3496236"/>
              <a:gd name="connsiteY0" fmla="*/ 121024 h 2918012"/>
              <a:gd name="connsiteX1" fmla="*/ 0 w 3496236"/>
              <a:gd name="connsiteY1" fmla="*/ 2891118 h 2918012"/>
              <a:gd name="connsiteX2" fmla="*/ 1290918 w 3496236"/>
              <a:gd name="connsiteY2" fmla="*/ 2918012 h 2918012"/>
              <a:gd name="connsiteX3" fmla="*/ 2043953 w 3496236"/>
              <a:gd name="connsiteY3" fmla="*/ 995082 h 2918012"/>
              <a:gd name="connsiteX4" fmla="*/ 2850777 w 3496236"/>
              <a:gd name="connsiteY4" fmla="*/ 927847 h 2918012"/>
              <a:gd name="connsiteX5" fmla="*/ 3496236 w 3496236"/>
              <a:gd name="connsiteY5" fmla="*/ 699247 h 2918012"/>
              <a:gd name="connsiteX6" fmla="*/ 3442448 w 3496236"/>
              <a:gd name="connsiteY6" fmla="*/ 0 h 2918012"/>
              <a:gd name="connsiteX7" fmla="*/ 134471 w 3496236"/>
              <a:gd name="connsiteY7" fmla="*/ 80682 h 2918012"/>
              <a:gd name="connsiteX8" fmla="*/ 40342 w 3496236"/>
              <a:gd name="connsiteY8" fmla="*/ 121024 h 2918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236" h="2918012">
                <a:moveTo>
                  <a:pt x="40342" y="121024"/>
                </a:moveTo>
                <a:lnTo>
                  <a:pt x="0" y="2891118"/>
                </a:lnTo>
                <a:lnTo>
                  <a:pt x="1290918" y="2918012"/>
                </a:lnTo>
                <a:lnTo>
                  <a:pt x="2043953" y="995082"/>
                </a:lnTo>
                <a:lnTo>
                  <a:pt x="2850777" y="927847"/>
                </a:lnTo>
                <a:lnTo>
                  <a:pt x="3496236" y="699247"/>
                </a:lnTo>
                <a:lnTo>
                  <a:pt x="3442448" y="0"/>
                </a:lnTo>
                <a:lnTo>
                  <a:pt x="134471" y="80682"/>
                </a:lnTo>
                <a:lnTo>
                  <a:pt x="40342" y="121024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106791" y="1008529"/>
            <a:ext cx="3406514" cy="2151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DB773E9A-BF40-460C-9427-F856543F8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880" y="4782433"/>
            <a:ext cx="5777120" cy="207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7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B257BB-BEAA-4C26-A966-5FD9CBA1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E2E09F-169E-4354-BDAB-82D98223B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node in the neural network is a mathematical function or activation function which maps input to output values. </a:t>
            </a:r>
          </a:p>
          <a:p>
            <a:r>
              <a:rPr lang="en-US" dirty="0"/>
              <a:t>Inputs represent a set of vector containing weights (w) and bias (b). They are the sets of parameters to be determined for prediction, regression. </a:t>
            </a:r>
          </a:p>
          <a:p>
            <a:r>
              <a:rPr lang="en-US" dirty="0"/>
              <a:t>Many nodes form a neural layer, links connect layers together, defining a NN model. </a:t>
            </a:r>
          </a:p>
          <a:p>
            <a:r>
              <a:rPr lang="en-US" dirty="0"/>
              <a:t>Activation function (f or σ ), is generally a nonlinear data operator which facilitates identification of complex features.</a:t>
            </a:r>
          </a:p>
        </p:txBody>
      </p:sp>
    </p:spTree>
    <p:extLst>
      <p:ext uri="{BB962C8B-B14F-4D97-AF65-F5344CB8AC3E}">
        <p14:creationId xmlns:p14="http://schemas.microsoft.com/office/powerpoint/2010/main" val="298505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921A28-4771-4602-9B7B-B490FD26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Minimization, Training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5C270E-9800-46DC-831D-98DA5405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428999"/>
            <a:ext cx="6214110" cy="2747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Define a cost function C(</a:t>
            </a:r>
            <a:r>
              <a:rPr lang="en-US" dirty="0" err="1"/>
              <a:t>w,b</a:t>
            </a:r>
            <a:r>
              <a:rPr lang="en-US" dirty="0"/>
              <a:t>), </a:t>
            </a:r>
            <a:r>
              <a:rPr lang="en-US" dirty="0">
                <a:solidFill>
                  <a:srgbClr val="FF0000"/>
                </a:solidFill>
              </a:rPr>
              <a:t>the mean squared error (MSE)</a:t>
            </a:r>
            <a:r>
              <a:rPr lang="en-US" dirty="0"/>
              <a:t>, so the neural network training algorithm finds the weights and biases giving C(</a:t>
            </a:r>
            <a:r>
              <a:rPr lang="en-US" dirty="0" err="1"/>
              <a:t>w,b</a:t>
            </a:r>
            <a:r>
              <a:rPr lang="en-US" dirty="0"/>
              <a:t>)≈0, or minimizes the cost C(</a:t>
            </a:r>
            <a:r>
              <a:rPr lang="en-US" dirty="0" err="1"/>
              <a:t>w,b</a:t>
            </a:r>
            <a:r>
              <a:rPr lang="en-US" dirty="0"/>
              <a:t>) as a function of the weights and biases, casting it as an optimization problem using the gradient descent algorithm.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55537C-E271-49D4-B617-228688F89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98" y="1546887"/>
            <a:ext cx="6677025" cy="1438275"/>
          </a:xfrm>
          <a:prstGeom prst="rect">
            <a:avLst/>
          </a:prstGeom>
        </p:spPr>
      </p:pic>
      <p:pic>
        <p:nvPicPr>
          <p:cNvPr id="1026" name="Picture 2" descr="Linear Regression: The Easier Way | by SAGAR SHARMA | Towards Data Science">
            <a:extLst>
              <a:ext uri="{FF2B5EF4-FFF2-40B4-BE49-F238E27FC236}">
                <a16:creationId xmlns:a16="http://schemas.microsoft.com/office/drawing/2014/main" id="{CCE18709-E406-44AE-9166-781222A813B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3257074"/>
            <a:ext cx="4455639" cy="334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70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992D5B-DF00-8530-C4EE-E4E274D7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72" y="28574"/>
            <a:ext cx="10515600" cy="1325563"/>
          </a:xfrm>
        </p:spPr>
        <p:txBody>
          <a:bodyPr/>
          <a:lstStyle/>
          <a:p>
            <a:r>
              <a:rPr lang="en-US" altLang="zh-TW" dirty="0"/>
              <a:t>Python </a:t>
            </a:r>
            <a:r>
              <a:rPr lang="en-US" altLang="zh-TW" dirty="0" err="1"/>
              <a:t>Keras</a:t>
            </a:r>
            <a:r>
              <a:rPr lang="en-US" altLang="zh-TW" dirty="0"/>
              <a:t> library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D024B9-4379-4E26-E995-B2BB46738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77" y="1354137"/>
            <a:ext cx="4424963" cy="2854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Define DNN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Compile DNN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Train the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Use the model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CB0CD3C-BA0E-67EC-D418-06A547394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25" y="0"/>
            <a:ext cx="6505575" cy="57054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8A5BE87-E8CD-EEA8-0EAF-CBE6B9D22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25" y="6176963"/>
            <a:ext cx="4769720" cy="38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407FD-608F-D8A0-C249-6EC5CC51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0" y="161365"/>
            <a:ext cx="10515600" cy="937653"/>
          </a:xfrm>
        </p:spPr>
        <p:txBody>
          <a:bodyPr/>
          <a:lstStyle/>
          <a:p>
            <a:r>
              <a:rPr lang="en-US" altLang="zh-TW" dirty="0"/>
              <a:t>Exercise 1: regression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0D62C3-5CD6-B510-7709-63AC2DE05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748" y="1143219"/>
            <a:ext cx="8843682" cy="1253751"/>
          </a:xfrm>
        </p:spPr>
        <p:txBody>
          <a:bodyPr>
            <a:normAutofit/>
          </a:bodyPr>
          <a:lstStyle/>
          <a:p>
            <a:r>
              <a:rPr lang="en-US" altLang="zh-TW" dirty="0"/>
              <a:t>Build a DNN model: 4 inputs, 4 hidden layers, 2 outputs</a:t>
            </a:r>
          </a:p>
          <a:p>
            <a:r>
              <a:rPr lang="en-US" altLang="zh-TW" dirty="0"/>
              <a:t>Code: </a:t>
            </a:r>
            <a:r>
              <a:rPr lang="en-US" altLang="zh-TW" dirty="0">
                <a:solidFill>
                  <a:srgbClr val="FF0000"/>
                </a:solidFill>
              </a:rPr>
              <a:t>regression.py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2161162"/>
            <a:ext cx="7852410" cy="459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2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74439-EAF2-4C2D-ADF8-EDC74A8F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79" y="176211"/>
            <a:ext cx="10515600" cy="1009651"/>
          </a:xfrm>
        </p:spPr>
        <p:txBody>
          <a:bodyPr/>
          <a:lstStyle/>
          <a:p>
            <a:r>
              <a:rPr lang="en-US" dirty="0"/>
              <a:t>Exercise 2: classification problem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BA31B-46E7-49CE-92C7-CCE9B1AA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79" y="1346231"/>
            <a:ext cx="4621567" cy="597979"/>
          </a:xfrm>
        </p:spPr>
        <p:txBody>
          <a:bodyPr/>
          <a:lstStyle/>
          <a:p>
            <a:r>
              <a:rPr lang="en-US" dirty="0"/>
              <a:t>Classify images of clothing</a:t>
            </a:r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7CAF13F7-92FC-498C-BA8C-D000298A8E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4054215"/>
              </p:ext>
            </p:extLst>
          </p:nvPr>
        </p:nvGraphicFramePr>
        <p:xfrm>
          <a:off x="1957279" y="1479079"/>
          <a:ext cx="8128000" cy="3899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1D5353C-EE05-440D-8EF9-454BB766F61C}"/>
              </a:ext>
            </a:extLst>
          </p:cNvPr>
          <p:cNvSpPr/>
          <p:nvPr/>
        </p:nvSpPr>
        <p:spPr>
          <a:xfrm>
            <a:off x="988380" y="5786977"/>
            <a:ext cx="7711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Basic classification: Classify images of clothing  |  TensorFlow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6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DF035-88E2-4AC7-8572-D88A0A73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dataset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9221CA-DE4E-47CF-87FD-7C6B9A2B0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Fashion MNIST sprite">
            <a:extLst>
              <a:ext uri="{FF2B5EF4-FFF2-40B4-BE49-F238E27FC236}">
                <a16:creationId xmlns:a16="http://schemas.microsoft.com/office/drawing/2014/main" id="{7EE53D4D-5168-402C-A118-DDE587C1D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" y="1614952"/>
            <a:ext cx="5232691" cy="523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1077B36-7825-426E-8F5D-0D5FCF663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771" y="1614952"/>
            <a:ext cx="5517029" cy="513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3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5211</TotalTime>
  <Words>539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Office 佈景主題</vt:lpstr>
      <vt:lpstr>Machine learning workshop</vt:lpstr>
      <vt:lpstr>Outline </vt:lpstr>
      <vt:lpstr>1. DNN model</vt:lpstr>
      <vt:lpstr>Note</vt:lpstr>
      <vt:lpstr>Minimization, Training </vt:lpstr>
      <vt:lpstr>Python Keras library</vt:lpstr>
      <vt:lpstr>Exercise 1: regression problem</vt:lpstr>
      <vt:lpstr>Exercise 2: classification problem</vt:lpstr>
      <vt:lpstr>Example of dataset</vt:lpstr>
      <vt:lpstr>Preprocess the data </vt:lpstr>
      <vt:lpstr>Build the model </vt:lpstr>
      <vt:lpstr>Train the model</vt:lpstr>
      <vt:lpstr>Evaluate accuracy</vt:lpstr>
      <vt:lpstr>Make predictions</vt:lpstr>
      <vt:lpstr>https://colab.research.google.com/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workshop</dc:title>
  <dc:creator>宏天 高</dc:creator>
  <cp:lastModifiedBy>Tien Cao-hoang</cp:lastModifiedBy>
  <cp:revision>26</cp:revision>
  <dcterms:created xsi:type="dcterms:W3CDTF">2023-07-02T14:35:51Z</dcterms:created>
  <dcterms:modified xsi:type="dcterms:W3CDTF">2024-07-09T03:08:24Z</dcterms:modified>
</cp:coreProperties>
</file>