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67" r:id="rId14"/>
    <p:sldId id="268" r:id="rId15"/>
    <p:sldId id="271" r:id="rId16"/>
    <p:sldId id="272" r:id="rId17"/>
    <p:sldId id="278" r:id="rId18"/>
    <p:sldId id="273" r:id="rId19"/>
    <p:sldId id="274" r:id="rId20"/>
    <p:sldId id="275" r:id="rId21"/>
    <p:sldId id="276" r:id="rId22"/>
    <p:sldId id="277" r:id="rId23"/>
    <p:sldId id="280" r:id="rId24"/>
    <p:sldId id="281" r:id="rId25"/>
    <p:sldId id="282" r:id="rId26"/>
    <p:sldId id="27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8CBF"/>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FB16F37E-BD39-4A8B-A4C9-09AFE02D2C56}" type="datetimeFigureOut">
              <a:rPr lang="fr-FR" smtClean="0"/>
              <a:t>03/05/2020</a:t>
            </a:fld>
            <a:endParaRPr lang="fr-FR"/>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fr-FR"/>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EB01CA00-DBF1-42A4-A1AD-D487E0796737}" type="slidenum">
              <a:rPr lang="fr-FR" smtClean="0"/>
              <a:t>‹#›</a:t>
            </a:fld>
            <a:endParaRPr lang="fr-FR"/>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46771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6F37E-BD39-4A8B-A4C9-09AFE02D2C56}" type="datetimeFigureOut">
              <a:rPr lang="fr-FR" smtClean="0"/>
              <a:t>03/05/2020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B01CA00-DBF1-42A4-A1AD-D487E0796737}" type="slidenum">
              <a:rPr lang="fr-FR" smtClean="0"/>
              <a:t>‹#›</a:t>
            </a:fld>
            <a:endParaRPr lang="fr-FR"/>
          </a:p>
        </p:txBody>
      </p:sp>
    </p:spTree>
    <p:extLst>
      <p:ext uri="{BB962C8B-B14F-4D97-AF65-F5344CB8AC3E}">
        <p14:creationId xmlns:p14="http://schemas.microsoft.com/office/powerpoint/2010/main" val="4118376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6F37E-BD39-4A8B-A4C9-09AFE02D2C56}" type="datetimeFigureOut">
              <a:rPr lang="fr-FR" smtClean="0"/>
              <a:t>03/05/2020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B01CA00-DBF1-42A4-A1AD-D487E0796737}" type="slidenum">
              <a:rPr lang="fr-FR" smtClean="0"/>
              <a:t>‹#›</a:t>
            </a:fld>
            <a:endParaRPr lang="fr-FR"/>
          </a:p>
        </p:txBody>
      </p:sp>
    </p:spTree>
    <p:extLst>
      <p:ext uri="{BB962C8B-B14F-4D97-AF65-F5344CB8AC3E}">
        <p14:creationId xmlns:p14="http://schemas.microsoft.com/office/powerpoint/2010/main" val="2123905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6F37E-BD39-4A8B-A4C9-09AFE02D2C56}" type="datetimeFigureOut">
              <a:rPr lang="fr-FR" smtClean="0"/>
              <a:t>03/05/2020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B01CA00-DBF1-42A4-A1AD-D487E0796737}" type="slidenum">
              <a:rPr lang="fr-FR" smtClean="0"/>
              <a:t>‹#›</a:t>
            </a:fld>
            <a:endParaRPr lang="fr-FR"/>
          </a:p>
        </p:txBody>
      </p:sp>
    </p:spTree>
    <p:extLst>
      <p:ext uri="{BB962C8B-B14F-4D97-AF65-F5344CB8AC3E}">
        <p14:creationId xmlns:p14="http://schemas.microsoft.com/office/powerpoint/2010/main" val="3447676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FB16F37E-BD39-4A8B-A4C9-09AFE02D2C56}" type="datetimeFigureOut">
              <a:rPr lang="fr-FR" smtClean="0"/>
              <a:t>03/05/2020</a:t>
            </a:fld>
            <a:endParaRPr lang="fr-FR"/>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fr-FR"/>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EB01CA00-DBF1-42A4-A1AD-D487E0796737}" type="slidenum">
              <a:rPr lang="fr-FR" smtClean="0"/>
              <a:t>‹#›</a:t>
            </a:fld>
            <a:endParaRPr lang="fr-FR"/>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16866185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16F37E-BD39-4A8B-A4C9-09AFE02D2C56}" type="datetimeFigureOut">
              <a:rPr lang="fr-FR" smtClean="0"/>
              <a:t>03/05/2020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B01CA00-DBF1-42A4-A1AD-D487E0796737}" type="slidenum">
              <a:rPr lang="fr-FR" smtClean="0"/>
              <a:t>‹#›</a:t>
            </a:fld>
            <a:endParaRPr lang="fr-FR"/>
          </a:p>
        </p:txBody>
      </p:sp>
    </p:spTree>
    <p:extLst>
      <p:ext uri="{BB962C8B-B14F-4D97-AF65-F5344CB8AC3E}">
        <p14:creationId xmlns:p14="http://schemas.microsoft.com/office/powerpoint/2010/main" val="77703912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16F37E-BD39-4A8B-A4C9-09AFE02D2C56}" type="datetimeFigureOut">
              <a:rPr lang="fr-FR" smtClean="0"/>
              <a:t>03/05/2020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B01CA00-DBF1-42A4-A1AD-D487E0796737}" type="slidenum">
              <a:rPr lang="fr-FR" smtClean="0"/>
              <a:t>‹#›</a:t>
            </a:fld>
            <a:endParaRPr lang="fr-FR"/>
          </a:p>
        </p:txBody>
      </p:sp>
    </p:spTree>
    <p:extLst>
      <p:ext uri="{BB962C8B-B14F-4D97-AF65-F5344CB8AC3E}">
        <p14:creationId xmlns:p14="http://schemas.microsoft.com/office/powerpoint/2010/main" val="9821467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16F37E-BD39-4A8B-A4C9-09AFE02D2C56}" type="datetimeFigureOut">
              <a:rPr lang="fr-FR" smtClean="0"/>
              <a:t>03/05/2020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B01CA00-DBF1-42A4-A1AD-D487E0796737}" type="slidenum">
              <a:rPr lang="fr-FR" smtClean="0"/>
              <a:t>‹#›</a:t>
            </a:fld>
            <a:endParaRPr lang="fr-FR"/>
          </a:p>
        </p:txBody>
      </p:sp>
    </p:spTree>
    <p:extLst>
      <p:ext uri="{BB962C8B-B14F-4D97-AF65-F5344CB8AC3E}">
        <p14:creationId xmlns:p14="http://schemas.microsoft.com/office/powerpoint/2010/main" val="3792832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16F37E-BD39-4A8B-A4C9-09AFE02D2C56}" type="datetimeFigureOut">
              <a:rPr lang="fr-FR" smtClean="0"/>
              <a:t>03/05/2020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B01CA00-DBF1-42A4-A1AD-D487E0796737}" type="slidenum">
              <a:rPr lang="fr-FR" smtClean="0"/>
              <a:t>‹#›</a:t>
            </a:fld>
            <a:endParaRPr lang="fr-FR"/>
          </a:p>
        </p:txBody>
      </p:sp>
    </p:spTree>
    <p:extLst>
      <p:ext uri="{BB962C8B-B14F-4D97-AF65-F5344CB8AC3E}">
        <p14:creationId xmlns:p14="http://schemas.microsoft.com/office/powerpoint/2010/main" val="216412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FB16F37E-BD39-4A8B-A4C9-09AFE02D2C56}" type="datetimeFigureOut">
              <a:rPr lang="fr-FR" smtClean="0"/>
              <a:t>03/05/2020</a:t>
            </a:fld>
            <a:endParaRPr lang="fr-FR"/>
          </a:p>
        </p:txBody>
      </p:sp>
      <p:sp>
        <p:nvSpPr>
          <p:cNvPr id="6" name="Footer Placeholder 5"/>
          <p:cNvSpPr>
            <a:spLocks noGrp="1"/>
          </p:cNvSpPr>
          <p:nvPr>
            <p:ph type="ftr" sz="quarter" idx="11"/>
          </p:nvPr>
        </p:nvSpPr>
        <p:spPr>
          <a:xfrm>
            <a:off x="2103620" y="6375679"/>
            <a:ext cx="3482179" cy="345796"/>
          </a:xfrm>
        </p:spPr>
        <p:txBody>
          <a:bodyPr/>
          <a:lstStyle/>
          <a:p>
            <a:endParaRPr lang="fr-FR"/>
          </a:p>
        </p:txBody>
      </p:sp>
      <p:sp>
        <p:nvSpPr>
          <p:cNvPr id="7" name="Slide Number Placeholder 6"/>
          <p:cNvSpPr>
            <a:spLocks noGrp="1"/>
          </p:cNvSpPr>
          <p:nvPr>
            <p:ph type="sldNum" sz="quarter" idx="12"/>
          </p:nvPr>
        </p:nvSpPr>
        <p:spPr>
          <a:xfrm>
            <a:off x="5691014" y="6375679"/>
            <a:ext cx="1232456" cy="345796"/>
          </a:xfrm>
        </p:spPr>
        <p:txBody>
          <a:bodyPr/>
          <a:lstStyle/>
          <a:p>
            <a:fld id="{EB01CA00-DBF1-42A4-A1AD-D487E0796737}" type="slidenum">
              <a:rPr lang="fr-FR" smtClean="0"/>
              <a:t>‹#›</a:t>
            </a:fld>
            <a:endParaRPr lang="fr-FR"/>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54180217"/>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FB16F37E-BD39-4A8B-A4C9-09AFE02D2C56}" type="datetimeFigureOut">
              <a:rPr lang="fr-FR" smtClean="0"/>
              <a:t>03/05/2020</a:t>
            </a:fld>
            <a:endParaRPr lang="fr-FR"/>
          </a:p>
        </p:txBody>
      </p:sp>
      <p:sp>
        <p:nvSpPr>
          <p:cNvPr id="6" name="Footer Placeholder 5"/>
          <p:cNvSpPr>
            <a:spLocks noGrp="1"/>
          </p:cNvSpPr>
          <p:nvPr>
            <p:ph type="ftr" sz="quarter" idx="11"/>
          </p:nvPr>
        </p:nvSpPr>
        <p:spPr>
          <a:xfrm>
            <a:off x="2103621" y="6375679"/>
            <a:ext cx="3482178" cy="345796"/>
          </a:xfrm>
        </p:spPr>
        <p:txBody>
          <a:bodyPr/>
          <a:lstStyle/>
          <a:p>
            <a:endParaRPr lang="fr-FR"/>
          </a:p>
        </p:txBody>
      </p:sp>
      <p:sp>
        <p:nvSpPr>
          <p:cNvPr id="7" name="Slide Number Placeholder 6"/>
          <p:cNvSpPr>
            <a:spLocks noGrp="1"/>
          </p:cNvSpPr>
          <p:nvPr>
            <p:ph type="sldNum" sz="quarter" idx="12"/>
          </p:nvPr>
        </p:nvSpPr>
        <p:spPr>
          <a:xfrm>
            <a:off x="5687568" y="6375679"/>
            <a:ext cx="1234440" cy="345796"/>
          </a:xfrm>
        </p:spPr>
        <p:txBody>
          <a:bodyPr/>
          <a:lstStyle/>
          <a:p>
            <a:fld id="{EB01CA00-DBF1-42A4-A1AD-D487E0796737}" type="slidenum">
              <a:rPr lang="fr-FR" smtClean="0"/>
              <a:t>‹#›</a:t>
            </a:fld>
            <a:endParaRPr lang="fr-FR"/>
          </a:p>
        </p:txBody>
      </p:sp>
    </p:spTree>
    <p:extLst>
      <p:ext uri="{BB962C8B-B14F-4D97-AF65-F5344CB8AC3E}">
        <p14:creationId xmlns:p14="http://schemas.microsoft.com/office/powerpoint/2010/main" val="2051540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FB16F37E-BD39-4A8B-A4C9-09AFE02D2C56}" type="datetimeFigureOut">
              <a:rPr lang="fr-FR" smtClean="0"/>
              <a:t>03/05/2020</a:t>
            </a:fld>
            <a:endParaRPr lang="fr-FR"/>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fr-FR"/>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EB01CA00-DBF1-42A4-A1AD-D487E0796737}" type="slidenum">
              <a:rPr lang="fr-FR" smtClean="0"/>
              <a:t>‹#›</a:t>
            </a:fld>
            <a:endParaRPr lang="fr-FR"/>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904969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56991-CC6A-48D3-AF3F-A926A7F462A8}"/>
              </a:ext>
            </a:extLst>
          </p:cNvPr>
          <p:cNvSpPr>
            <a:spLocks noGrp="1"/>
          </p:cNvSpPr>
          <p:nvPr>
            <p:ph type="ctrTitle"/>
          </p:nvPr>
        </p:nvSpPr>
        <p:spPr/>
        <p:txBody>
          <a:bodyPr/>
          <a:lstStyle/>
          <a:p>
            <a:r>
              <a:rPr lang="fr-FR" dirty="0"/>
              <a:t>Variable et conditions</a:t>
            </a:r>
          </a:p>
        </p:txBody>
      </p:sp>
    </p:spTree>
    <p:extLst>
      <p:ext uri="{BB962C8B-B14F-4D97-AF65-F5344CB8AC3E}">
        <p14:creationId xmlns:p14="http://schemas.microsoft.com/office/powerpoint/2010/main" val="2638035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Conditions</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138363" cy="523220"/>
          </a:xfrm>
          <a:prstGeom prst="rect">
            <a:avLst/>
          </a:prstGeom>
          <a:solidFill>
            <a:schemeClr val="accent4">
              <a:lumMod val="60000"/>
              <a:lumOff val="40000"/>
            </a:schemeClr>
          </a:solidFill>
        </p:spPr>
        <p:txBody>
          <a:bodyPr wrap="square" rtlCol="0">
            <a:spAutoFit/>
          </a:bodyPr>
          <a:lstStyle/>
          <a:p>
            <a:pPr algn="ctr"/>
            <a:r>
              <a:rPr lang="fr-FR" sz="2800" b="1" dirty="0"/>
              <a:t>Quezaco?</a:t>
            </a:r>
          </a:p>
        </p:txBody>
      </p:sp>
      <p:sp>
        <p:nvSpPr>
          <p:cNvPr id="11" name="TextBox 10">
            <a:extLst>
              <a:ext uri="{FF2B5EF4-FFF2-40B4-BE49-F238E27FC236}">
                <a16:creationId xmlns:a16="http://schemas.microsoft.com/office/drawing/2014/main" id="{A8CAB11A-4260-4908-AE75-128B40DBEE3C}"/>
              </a:ext>
            </a:extLst>
          </p:cNvPr>
          <p:cNvSpPr txBox="1"/>
          <p:nvPr/>
        </p:nvSpPr>
        <p:spPr>
          <a:xfrm>
            <a:off x="5446259" y="1023105"/>
            <a:ext cx="5438775" cy="677585"/>
          </a:xfrm>
          <a:prstGeom prst="snipRoundRect">
            <a:avLst/>
          </a:prstGeom>
          <a:ln w="28575">
            <a:solidFill>
              <a:srgbClr val="FF0000"/>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dirty="0"/>
              <a:t>Une condition est une expression visant à réaliser des actions différentes en fonction d’une valeur.</a:t>
            </a:r>
          </a:p>
        </p:txBody>
      </p:sp>
      <p:sp>
        <p:nvSpPr>
          <p:cNvPr id="14" name="Rectangle 13">
            <a:extLst>
              <a:ext uri="{FF2B5EF4-FFF2-40B4-BE49-F238E27FC236}">
                <a16:creationId xmlns:a16="http://schemas.microsoft.com/office/drawing/2014/main" id="{014D38FA-C521-46E7-8D12-F29CBCE436A7}"/>
              </a:ext>
            </a:extLst>
          </p:cNvPr>
          <p:cNvSpPr/>
          <p:nvPr/>
        </p:nvSpPr>
        <p:spPr>
          <a:xfrm>
            <a:off x="1825176" y="4657916"/>
            <a:ext cx="1327139" cy="912409"/>
          </a:xfrm>
          <a:prstGeom prst="rect">
            <a:avLst/>
          </a:prstGeom>
          <a:solidFill>
            <a:schemeClr val="bg1">
              <a:lumMod val="95000"/>
            </a:schemeClr>
          </a:solidFill>
          <a:ln w="76200">
            <a:solidFill>
              <a:schemeClr val="tx1">
                <a:lumMod val="95000"/>
                <a:lumOff val="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4500" dirty="0"/>
              <a:t>5</a:t>
            </a:r>
          </a:p>
        </p:txBody>
      </p:sp>
      <p:sp>
        <p:nvSpPr>
          <p:cNvPr id="15" name="TextBox 14">
            <a:extLst>
              <a:ext uri="{FF2B5EF4-FFF2-40B4-BE49-F238E27FC236}">
                <a16:creationId xmlns:a16="http://schemas.microsoft.com/office/drawing/2014/main" id="{6C01462E-7D88-488C-A7BE-C702C3C9B597}"/>
              </a:ext>
            </a:extLst>
          </p:cNvPr>
          <p:cNvSpPr txBox="1"/>
          <p:nvPr/>
        </p:nvSpPr>
        <p:spPr>
          <a:xfrm>
            <a:off x="2291901" y="3857604"/>
            <a:ext cx="257133" cy="861774"/>
          </a:xfrm>
          <a:prstGeom prst="rect">
            <a:avLst/>
          </a:prstGeom>
          <a:noFill/>
        </p:spPr>
        <p:txBody>
          <a:bodyPr wrap="square" rtlCol="0">
            <a:spAutoFit/>
          </a:bodyPr>
          <a:lstStyle/>
          <a:p>
            <a:r>
              <a:rPr lang="fr-FR" sz="5000" dirty="0"/>
              <a:t>a</a:t>
            </a:r>
          </a:p>
        </p:txBody>
      </p:sp>
      <p:pic>
        <p:nvPicPr>
          <p:cNvPr id="6" name="Picture 5" descr="A close up of a sign&#10;&#10;Description automatically generated">
            <a:extLst>
              <a:ext uri="{FF2B5EF4-FFF2-40B4-BE49-F238E27FC236}">
                <a16:creationId xmlns:a16="http://schemas.microsoft.com/office/drawing/2014/main" id="{4CE97BE0-F142-4A54-BFC2-79CD0A82FB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6969" y="2798664"/>
            <a:ext cx="1560579" cy="1560579"/>
          </a:xfrm>
          <a:prstGeom prst="rect">
            <a:avLst/>
          </a:prstGeom>
        </p:spPr>
      </p:pic>
      <p:cxnSp>
        <p:nvCxnSpPr>
          <p:cNvPr id="21" name="Connector: Elbow 20">
            <a:extLst>
              <a:ext uri="{FF2B5EF4-FFF2-40B4-BE49-F238E27FC236}">
                <a16:creationId xmlns:a16="http://schemas.microsoft.com/office/drawing/2014/main" id="{0DC40C32-D744-4AA7-AE6C-DAC122AE3655}"/>
              </a:ext>
            </a:extLst>
          </p:cNvPr>
          <p:cNvCxnSpPr>
            <a:cxnSpLocks/>
          </p:cNvCxnSpPr>
          <p:nvPr/>
        </p:nvCxnSpPr>
        <p:spPr>
          <a:xfrm>
            <a:off x="3490978" y="5613400"/>
            <a:ext cx="5054600" cy="1117600"/>
          </a:xfrm>
          <a:prstGeom prst="bentConnector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1EBB297E-D77D-4C15-871B-C37D5BD03FAA}"/>
              </a:ext>
            </a:extLst>
          </p:cNvPr>
          <p:cNvCxnSpPr>
            <a:cxnSpLocks/>
          </p:cNvCxnSpPr>
          <p:nvPr/>
        </p:nvCxnSpPr>
        <p:spPr>
          <a:xfrm flipV="1">
            <a:off x="3454400" y="3429000"/>
            <a:ext cx="5054600" cy="1117600"/>
          </a:xfrm>
          <a:prstGeom prst="bentConnector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A29B40A-F2A2-4083-8B6A-0DA3D2957DA5}"/>
              </a:ext>
            </a:extLst>
          </p:cNvPr>
          <p:cNvCxnSpPr>
            <a:cxnSpLocks/>
          </p:cNvCxnSpPr>
          <p:nvPr/>
        </p:nvCxnSpPr>
        <p:spPr>
          <a:xfrm>
            <a:off x="7136946" y="5497300"/>
            <a:ext cx="3531054" cy="0"/>
          </a:xfrm>
          <a:prstGeom prst="line">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26E7978-D851-405A-B7A4-7ADEE5065782}"/>
              </a:ext>
            </a:extLst>
          </p:cNvPr>
          <p:cNvCxnSpPr>
            <a:cxnSpLocks/>
          </p:cNvCxnSpPr>
          <p:nvPr/>
        </p:nvCxnSpPr>
        <p:spPr>
          <a:xfrm>
            <a:off x="7136946" y="4549563"/>
            <a:ext cx="3588204" cy="0"/>
          </a:xfrm>
          <a:prstGeom prst="line">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1BC89B6-1350-4D23-9661-2DFF42263BB5}"/>
              </a:ext>
            </a:extLst>
          </p:cNvPr>
          <p:cNvCxnSpPr>
            <a:cxnSpLocks/>
          </p:cNvCxnSpPr>
          <p:nvPr/>
        </p:nvCxnSpPr>
        <p:spPr>
          <a:xfrm>
            <a:off x="7136946" y="4549563"/>
            <a:ext cx="0" cy="1020762"/>
          </a:xfrm>
          <a:prstGeom prst="line">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FBDE49A-1C55-4950-A42A-67962C52ED6A}"/>
              </a:ext>
            </a:extLst>
          </p:cNvPr>
          <p:cNvSpPr txBox="1"/>
          <p:nvPr/>
        </p:nvSpPr>
        <p:spPr>
          <a:xfrm>
            <a:off x="7136946" y="2876819"/>
            <a:ext cx="3641510" cy="369332"/>
          </a:xfrm>
          <a:prstGeom prst="rect">
            <a:avLst/>
          </a:prstGeom>
          <a:solidFill>
            <a:schemeClr val="accent5"/>
          </a:solidFill>
        </p:spPr>
        <p:txBody>
          <a:bodyPr wrap="none" rtlCol="0">
            <a:spAutoFit/>
          </a:bodyPr>
          <a:lstStyle/>
          <a:p>
            <a:r>
              <a:rPr lang="fr-FR" dirty="0"/>
              <a:t>Si valeur strictement supérieure à 5</a:t>
            </a:r>
          </a:p>
        </p:txBody>
      </p:sp>
      <p:cxnSp>
        <p:nvCxnSpPr>
          <p:cNvPr id="37" name="Straight Arrow Connector 36">
            <a:extLst>
              <a:ext uri="{FF2B5EF4-FFF2-40B4-BE49-F238E27FC236}">
                <a16:creationId xmlns:a16="http://schemas.microsoft.com/office/drawing/2014/main" id="{F2997952-722B-40B7-AFD0-CA6A43C4AC61}"/>
              </a:ext>
            </a:extLst>
          </p:cNvPr>
          <p:cNvCxnSpPr>
            <a:cxnSpLocks/>
          </p:cNvCxnSpPr>
          <p:nvPr/>
        </p:nvCxnSpPr>
        <p:spPr>
          <a:xfrm>
            <a:off x="8102146" y="3987800"/>
            <a:ext cx="1968954" cy="0"/>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cxnSp>
        <p:nvCxnSpPr>
          <p:cNvPr id="40" name="Straight Arrow Connector 39">
            <a:extLst>
              <a:ext uri="{FF2B5EF4-FFF2-40B4-BE49-F238E27FC236}">
                <a16:creationId xmlns:a16="http://schemas.microsoft.com/office/drawing/2014/main" id="{323C8F9B-9DF7-40EE-B20E-77F8BA9BF5A7}"/>
              </a:ext>
            </a:extLst>
          </p:cNvPr>
          <p:cNvCxnSpPr>
            <a:cxnSpLocks/>
          </p:cNvCxnSpPr>
          <p:nvPr/>
        </p:nvCxnSpPr>
        <p:spPr>
          <a:xfrm>
            <a:off x="7973224" y="6172200"/>
            <a:ext cx="1968954" cy="0"/>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sp>
        <p:nvSpPr>
          <p:cNvPr id="41" name="TextBox 40">
            <a:extLst>
              <a:ext uri="{FF2B5EF4-FFF2-40B4-BE49-F238E27FC236}">
                <a16:creationId xmlns:a16="http://schemas.microsoft.com/office/drawing/2014/main" id="{D1E0006B-826A-4AFE-81BE-E37FA1AA76D8}"/>
              </a:ext>
            </a:extLst>
          </p:cNvPr>
          <p:cNvSpPr txBox="1"/>
          <p:nvPr/>
        </p:nvSpPr>
        <p:spPr>
          <a:xfrm>
            <a:off x="7198703" y="5065236"/>
            <a:ext cx="699230" cy="369332"/>
          </a:xfrm>
          <a:prstGeom prst="rect">
            <a:avLst/>
          </a:prstGeom>
          <a:solidFill>
            <a:schemeClr val="accent5"/>
          </a:solidFill>
        </p:spPr>
        <p:txBody>
          <a:bodyPr wrap="none" rtlCol="0">
            <a:spAutoFit/>
          </a:bodyPr>
          <a:lstStyle/>
          <a:p>
            <a:r>
              <a:rPr lang="fr-FR" dirty="0"/>
              <a:t>Sinon</a:t>
            </a:r>
          </a:p>
        </p:txBody>
      </p:sp>
      <p:cxnSp>
        <p:nvCxnSpPr>
          <p:cNvPr id="44" name="Straight Connector 43">
            <a:extLst>
              <a:ext uri="{FF2B5EF4-FFF2-40B4-BE49-F238E27FC236}">
                <a16:creationId xmlns:a16="http://schemas.microsoft.com/office/drawing/2014/main" id="{F887DCC9-6179-42AC-8234-AAA3EFEC0CB3}"/>
              </a:ext>
            </a:extLst>
          </p:cNvPr>
          <p:cNvCxnSpPr>
            <a:cxnSpLocks/>
          </p:cNvCxnSpPr>
          <p:nvPr/>
        </p:nvCxnSpPr>
        <p:spPr>
          <a:xfrm>
            <a:off x="8484280" y="3349413"/>
            <a:ext cx="2294176" cy="0"/>
          </a:xfrm>
          <a:prstGeom prst="line">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D661EEA-ADCD-4989-860A-B6A851C50956}"/>
              </a:ext>
            </a:extLst>
          </p:cNvPr>
          <p:cNvCxnSpPr>
            <a:cxnSpLocks/>
          </p:cNvCxnSpPr>
          <p:nvPr/>
        </p:nvCxnSpPr>
        <p:spPr>
          <a:xfrm>
            <a:off x="7136946" y="6731000"/>
            <a:ext cx="3531054" cy="0"/>
          </a:xfrm>
          <a:prstGeom prst="line">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9251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Conditions</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138363" cy="523220"/>
          </a:xfrm>
          <a:prstGeom prst="rect">
            <a:avLst/>
          </a:prstGeom>
          <a:solidFill>
            <a:schemeClr val="accent4">
              <a:lumMod val="60000"/>
              <a:lumOff val="40000"/>
            </a:schemeClr>
          </a:solidFill>
        </p:spPr>
        <p:txBody>
          <a:bodyPr wrap="square" rtlCol="0">
            <a:spAutoFit/>
          </a:bodyPr>
          <a:lstStyle/>
          <a:p>
            <a:pPr algn="ctr"/>
            <a:r>
              <a:rPr lang="fr-FR" sz="2800" b="1" dirty="0"/>
              <a:t>Exemple</a:t>
            </a:r>
          </a:p>
        </p:txBody>
      </p:sp>
      <p:pic>
        <p:nvPicPr>
          <p:cNvPr id="19" name="Graphic 18">
            <a:extLst>
              <a:ext uri="{FF2B5EF4-FFF2-40B4-BE49-F238E27FC236}">
                <a16:creationId xmlns:a16="http://schemas.microsoft.com/office/drawing/2014/main" id="{F78130C4-0EC0-421E-9000-BA7FB6F157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5050" y="3348279"/>
            <a:ext cx="2590800" cy="913916"/>
          </a:xfrm>
          <a:prstGeom prst="rect">
            <a:avLst/>
          </a:prstGeom>
        </p:spPr>
      </p:pic>
      <p:sp>
        <p:nvSpPr>
          <p:cNvPr id="22" name="TextBox 21">
            <a:extLst>
              <a:ext uri="{FF2B5EF4-FFF2-40B4-BE49-F238E27FC236}">
                <a16:creationId xmlns:a16="http://schemas.microsoft.com/office/drawing/2014/main" id="{97D66DEB-A47A-43A4-9843-9830DB77D6CB}"/>
              </a:ext>
            </a:extLst>
          </p:cNvPr>
          <p:cNvSpPr txBox="1"/>
          <p:nvPr/>
        </p:nvSpPr>
        <p:spPr>
          <a:xfrm>
            <a:off x="5045074" y="1562299"/>
            <a:ext cx="5438775" cy="1754326"/>
          </a:xfrm>
          <a:prstGeom prst="rect">
            <a:avLst/>
          </a:prstGeom>
          <a:solidFill>
            <a:srgbClr val="478CBF"/>
          </a:solidFill>
          <a:ln>
            <a:noFill/>
          </a:ln>
          <a:effectLst>
            <a:outerShdw blurRad="50800" dist="38100" dir="5400000" algn="t" rotWithShape="0">
              <a:prstClr val="black">
                <a:alpha val="40000"/>
              </a:prstClr>
            </a:outerShdw>
          </a:effectLst>
        </p:spPr>
        <p:txBody>
          <a:bodyPr wrap="square" rtlCol="0">
            <a:spAutoFit/>
          </a:bodyPr>
          <a:lstStyle/>
          <a:p>
            <a:r>
              <a:rPr lang="fr-FR" dirty="0">
                <a:solidFill>
                  <a:schemeClr val="bg1"/>
                </a:solidFill>
              </a:rPr>
              <a:t>Dans Godot, pour réaliser une condition, le mot clé « if » doit être indiqué en premier suivi de la condition. Enfin « : » doit être ajouté juste à la fin de la ligne.</a:t>
            </a:r>
          </a:p>
          <a:p>
            <a:r>
              <a:rPr lang="fr-FR" dirty="0">
                <a:solidFill>
                  <a:schemeClr val="bg1"/>
                </a:solidFill>
              </a:rPr>
              <a:t>Les actions à réaliser lorsque la condition est respectée doivent être écrites en dessous du if décalé d’une tabulation vers la droite. </a:t>
            </a:r>
          </a:p>
        </p:txBody>
      </p:sp>
      <p:pic>
        <p:nvPicPr>
          <p:cNvPr id="5" name="Picture 4">
            <a:extLst>
              <a:ext uri="{FF2B5EF4-FFF2-40B4-BE49-F238E27FC236}">
                <a16:creationId xmlns:a16="http://schemas.microsoft.com/office/drawing/2014/main" id="{8F8E99EF-A1D2-42E5-B859-91FDC666C2F0}"/>
              </a:ext>
            </a:extLst>
          </p:cNvPr>
          <p:cNvPicPr>
            <a:picLocks noChangeAspect="1"/>
          </p:cNvPicPr>
          <p:nvPr/>
        </p:nvPicPr>
        <p:blipFill>
          <a:blip r:embed="rId4"/>
          <a:stretch>
            <a:fillRect/>
          </a:stretch>
        </p:blipFill>
        <p:spPr>
          <a:xfrm>
            <a:off x="1452562" y="4481588"/>
            <a:ext cx="4867275" cy="704850"/>
          </a:xfrm>
          <a:prstGeom prst="rect">
            <a:avLst/>
          </a:prstGeom>
        </p:spPr>
      </p:pic>
    </p:spTree>
    <p:extLst>
      <p:ext uri="{BB962C8B-B14F-4D97-AF65-F5344CB8AC3E}">
        <p14:creationId xmlns:p14="http://schemas.microsoft.com/office/powerpoint/2010/main" val="657839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Conditions</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138363" cy="523220"/>
          </a:xfrm>
          <a:prstGeom prst="rect">
            <a:avLst/>
          </a:prstGeom>
          <a:solidFill>
            <a:schemeClr val="accent4">
              <a:lumMod val="60000"/>
              <a:lumOff val="40000"/>
            </a:schemeClr>
          </a:solidFill>
        </p:spPr>
        <p:txBody>
          <a:bodyPr wrap="square" rtlCol="0">
            <a:spAutoFit/>
          </a:bodyPr>
          <a:lstStyle/>
          <a:p>
            <a:pPr algn="ctr"/>
            <a:r>
              <a:rPr lang="fr-FR" sz="2800" b="1" dirty="0"/>
              <a:t>Exemple</a:t>
            </a:r>
          </a:p>
        </p:txBody>
      </p:sp>
      <p:pic>
        <p:nvPicPr>
          <p:cNvPr id="19" name="Graphic 18">
            <a:extLst>
              <a:ext uri="{FF2B5EF4-FFF2-40B4-BE49-F238E27FC236}">
                <a16:creationId xmlns:a16="http://schemas.microsoft.com/office/drawing/2014/main" id="{F78130C4-0EC0-421E-9000-BA7FB6F157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5050" y="3348279"/>
            <a:ext cx="2590800" cy="913916"/>
          </a:xfrm>
          <a:prstGeom prst="rect">
            <a:avLst/>
          </a:prstGeom>
        </p:spPr>
      </p:pic>
      <p:pic>
        <p:nvPicPr>
          <p:cNvPr id="3" name="Picture 2">
            <a:extLst>
              <a:ext uri="{FF2B5EF4-FFF2-40B4-BE49-F238E27FC236}">
                <a16:creationId xmlns:a16="http://schemas.microsoft.com/office/drawing/2014/main" id="{4DE1CA67-3059-4FFA-8F85-6F89B703C3D3}"/>
              </a:ext>
            </a:extLst>
          </p:cNvPr>
          <p:cNvPicPr>
            <a:picLocks noChangeAspect="1"/>
          </p:cNvPicPr>
          <p:nvPr/>
        </p:nvPicPr>
        <p:blipFill>
          <a:blip r:embed="rId4"/>
          <a:stretch>
            <a:fillRect/>
          </a:stretch>
        </p:blipFill>
        <p:spPr>
          <a:xfrm>
            <a:off x="1414462" y="4502150"/>
            <a:ext cx="4943475" cy="1104900"/>
          </a:xfrm>
          <a:prstGeom prst="rect">
            <a:avLst/>
          </a:prstGeom>
        </p:spPr>
      </p:pic>
      <p:sp>
        <p:nvSpPr>
          <p:cNvPr id="22" name="TextBox 21">
            <a:extLst>
              <a:ext uri="{FF2B5EF4-FFF2-40B4-BE49-F238E27FC236}">
                <a16:creationId xmlns:a16="http://schemas.microsoft.com/office/drawing/2014/main" id="{97D66DEB-A47A-43A4-9843-9830DB77D6CB}"/>
              </a:ext>
            </a:extLst>
          </p:cNvPr>
          <p:cNvSpPr txBox="1"/>
          <p:nvPr/>
        </p:nvSpPr>
        <p:spPr>
          <a:xfrm>
            <a:off x="5045074" y="1562299"/>
            <a:ext cx="5438775" cy="646331"/>
          </a:xfrm>
          <a:prstGeom prst="rect">
            <a:avLst/>
          </a:prstGeom>
          <a:solidFill>
            <a:srgbClr val="478CBF"/>
          </a:solidFill>
          <a:ln>
            <a:noFill/>
          </a:ln>
          <a:effectLst>
            <a:outerShdw blurRad="50800" dist="38100" dir="5400000" algn="t" rotWithShape="0">
              <a:prstClr val="black">
                <a:alpha val="40000"/>
              </a:prstClr>
            </a:outerShdw>
          </a:effectLst>
        </p:spPr>
        <p:txBody>
          <a:bodyPr wrap="square" rtlCol="0">
            <a:spAutoFit/>
          </a:bodyPr>
          <a:lstStyle/>
          <a:p>
            <a:r>
              <a:rPr lang="fr-FR" dirty="0">
                <a:solidFill>
                  <a:schemeClr val="bg1"/>
                </a:solidFill>
              </a:rPr>
              <a:t>Si la condition n’est pas respectée, on peut tout de même réaliser des actions grâce au mot clé « </a:t>
            </a:r>
            <a:r>
              <a:rPr lang="fr-FR" dirty="0" err="1">
                <a:solidFill>
                  <a:schemeClr val="bg1"/>
                </a:solidFill>
              </a:rPr>
              <a:t>else</a:t>
            </a:r>
            <a:r>
              <a:rPr lang="fr-FR" dirty="0">
                <a:solidFill>
                  <a:schemeClr val="bg1"/>
                </a:solidFill>
              </a:rPr>
              <a:t> »</a:t>
            </a:r>
          </a:p>
        </p:txBody>
      </p:sp>
    </p:spTree>
    <p:extLst>
      <p:ext uri="{BB962C8B-B14F-4D97-AF65-F5344CB8AC3E}">
        <p14:creationId xmlns:p14="http://schemas.microsoft.com/office/powerpoint/2010/main" val="1288158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Conditions</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590800" cy="523220"/>
          </a:xfrm>
          <a:prstGeom prst="rect">
            <a:avLst/>
          </a:prstGeom>
          <a:solidFill>
            <a:schemeClr val="accent4">
              <a:lumMod val="60000"/>
              <a:lumOff val="40000"/>
            </a:schemeClr>
          </a:solidFill>
        </p:spPr>
        <p:txBody>
          <a:bodyPr wrap="square" rtlCol="0">
            <a:spAutoFit/>
          </a:bodyPr>
          <a:lstStyle/>
          <a:p>
            <a:pPr algn="ctr"/>
            <a:r>
              <a:rPr lang="fr-FR" sz="2800" b="1" dirty="0"/>
              <a:t>Comparaisons</a:t>
            </a:r>
          </a:p>
        </p:txBody>
      </p:sp>
      <p:sp>
        <p:nvSpPr>
          <p:cNvPr id="4" name="Rectangle: Rounded Corners 3">
            <a:extLst>
              <a:ext uri="{FF2B5EF4-FFF2-40B4-BE49-F238E27FC236}">
                <a16:creationId xmlns:a16="http://schemas.microsoft.com/office/drawing/2014/main" id="{9E7FAF96-47CD-44A8-B513-FE8A5CD49CD0}"/>
              </a:ext>
            </a:extLst>
          </p:cNvPr>
          <p:cNvSpPr/>
          <p:nvPr/>
        </p:nvSpPr>
        <p:spPr>
          <a:xfrm>
            <a:off x="1990722" y="2103512"/>
            <a:ext cx="2009778" cy="20097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5000" b="1" dirty="0"/>
              <a:t>==</a:t>
            </a:r>
          </a:p>
        </p:txBody>
      </p:sp>
      <p:sp>
        <p:nvSpPr>
          <p:cNvPr id="8" name="Rectangle: Rounded Corners 7">
            <a:extLst>
              <a:ext uri="{FF2B5EF4-FFF2-40B4-BE49-F238E27FC236}">
                <a16:creationId xmlns:a16="http://schemas.microsoft.com/office/drawing/2014/main" id="{2FE9ABBC-6341-46F1-9A1C-A4706516909B}"/>
              </a:ext>
            </a:extLst>
          </p:cNvPr>
          <p:cNvSpPr/>
          <p:nvPr/>
        </p:nvSpPr>
        <p:spPr>
          <a:xfrm>
            <a:off x="5051422" y="2103512"/>
            <a:ext cx="2009778" cy="20097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5000" b="1" dirty="0"/>
              <a:t>&lt;</a:t>
            </a:r>
          </a:p>
        </p:txBody>
      </p:sp>
      <p:sp>
        <p:nvSpPr>
          <p:cNvPr id="9" name="Rectangle: Rounded Corners 8">
            <a:extLst>
              <a:ext uri="{FF2B5EF4-FFF2-40B4-BE49-F238E27FC236}">
                <a16:creationId xmlns:a16="http://schemas.microsoft.com/office/drawing/2014/main" id="{4FF6E057-352D-4D7E-BA9B-F78E3B883085}"/>
              </a:ext>
            </a:extLst>
          </p:cNvPr>
          <p:cNvSpPr/>
          <p:nvPr/>
        </p:nvSpPr>
        <p:spPr>
          <a:xfrm>
            <a:off x="8112122" y="2103512"/>
            <a:ext cx="2009778" cy="20097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5000" b="1" dirty="0"/>
              <a:t>&lt;=</a:t>
            </a:r>
          </a:p>
        </p:txBody>
      </p:sp>
      <p:sp>
        <p:nvSpPr>
          <p:cNvPr id="10" name="Rectangle: Rounded Corners 9">
            <a:extLst>
              <a:ext uri="{FF2B5EF4-FFF2-40B4-BE49-F238E27FC236}">
                <a16:creationId xmlns:a16="http://schemas.microsoft.com/office/drawing/2014/main" id="{4176A79E-43CF-4F41-83BA-18278DFFBB49}"/>
              </a:ext>
            </a:extLst>
          </p:cNvPr>
          <p:cNvSpPr/>
          <p:nvPr/>
        </p:nvSpPr>
        <p:spPr>
          <a:xfrm>
            <a:off x="1990722" y="4549594"/>
            <a:ext cx="2009778" cy="20097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5000" b="1" dirty="0"/>
              <a:t>!=</a:t>
            </a:r>
          </a:p>
        </p:txBody>
      </p:sp>
      <p:sp>
        <p:nvSpPr>
          <p:cNvPr id="11" name="Rectangle: Rounded Corners 10">
            <a:extLst>
              <a:ext uri="{FF2B5EF4-FFF2-40B4-BE49-F238E27FC236}">
                <a16:creationId xmlns:a16="http://schemas.microsoft.com/office/drawing/2014/main" id="{8ACBCFAE-BFDC-48A1-B5E0-E8494C408A8B}"/>
              </a:ext>
            </a:extLst>
          </p:cNvPr>
          <p:cNvSpPr/>
          <p:nvPr/>
        </p:nvSpPr>
        <p:spPr>
          <a:xfrm>
            <a:off x="5051422" y="4549594"/>
            <a:ext cx="2009778" cy="20097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5000" b="1" dirty="0"/>
              <a:t>&gt;</a:t>
            </a:r>
          </a:p>
        </p:txBody>
      </p:sp>
      <p:sp>
        <p:nvSpPr>
          <p:cNvPr id="13" name="Rectangle: Rounded Corners 12">
            <a:extLst>
              <a:ext uri="{FF2B5EF4-FFF2-40B4-BE49-F238E27FC236}">
                <a16:creationId xmlns:a16="http://schemas.microsoft.com/office/drawing/2014/main" id="{30DDA393-F611-4C3C-AD5D-AD484A39C8B5}"/>
              </a:ext>
            </a:extLst>
          </p:cNvPr>
          <p:cNvSpPr/>
          <p:nvPr/>
        </p:nvSpPr>
        <p:spPr>
          <a:xfrm>
            <a:off x="8112122" y="4549594"/>
            <a:ext cx="2009778" cy="20097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5000" b="1" dirty="0"/>
              <a:t>&gt;=</a:t>
            </a:r>
          </a:p>
        </p:txBody>
      </p:sp>
    </p:spTree>
    <p:extLst>
      <p:ext uri="{BB962C8B-B14F-4D97-AF65-F5344CB8AC3E}">
        <p14:creationId xmlns:p14="http://schemas.microsoft.com/office/powerpoint/2010/main" val="2135340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Conditions</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138363" cy="523220"/>
          </a:xfrm>
          <a:prstGeom prst="rect">
            <a:avLst/>
          </a:prstGeom>
          <a:solidFill>
            <a:schemeClr val="accent4">
              <a:lumMod val="60000"/>
              <a:lumOff val="40000"/>
            </a:schemeClr>
          </a:solidFill>
        </p:spPr>
        <p:txBody>
          <a:bodyPr wrap="square" rtlCol="0">
            <a:spAutoFit/>
          </a:bodyPr>
          <a:lstStyle/>
          <a:p>
            <a:pPr algn="ctr"/>
            <a:r>
              <a:rPr lang="fr-FR" sz="2800" b="1" dirty="0"/>
              <a:t>Exemple</a:t>
            </a:r>
          </a:p>
        </p:txBody>
      </p:sp>
      <p:pic>
        <p:nvPicPr>
          <p:cNvPr id="19" name="Graphic 18">
            <a:extLst>
              <a:ext uri="{FF2B5EF4-FFF2-40B4-BE49-F238E27FC236}">
                <a16:creationId xmlns:a16="http://schemas.microsoft.com/office/drawing/2014/main" id="{F78130C4-0EC0-421E-9000-BA7FB6F157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5050" y="3348279"/>
            <a:ext cx="2590800" cy="913916"/>
          </a:xfrm>
          <a:prstGeom prst="rect">
            <a:avLst/>
          </a:prstGeom>
        </p:spPr>
      </p:pic>
      <p:pic>
        <p:nvPicPr>
          <p:cNvPr id="5" name="Picture 4">
            <a:extLst>
              <a:ext uri="{FF2B5EF4-FFF2-40B4-BE49-F238E27FC236}">
                <a16:creationId xmlns:a16="http://schemas.microsoft.com/office/drawing/2014/main" id="{13057588-CAC2-4336-9BDF-08B7FEDAAB99}"/>
              </a:ext>
            </a:extLst>
          </p:cNvPr>
          <p:cNvPicPr>
            <a:picLocks noChangeAspect="1"/>
          </p:cNvPicPr>
          <p:nvPr/>
        </p:nvPicPr>
        <p:blipFill>
          <a:blip r:embed="rId4"/>
          <a:stretch>
            <a:fillRect/>
          </a:stretch>
        </p:blipFill>
        <p:spPr>
          <a:xfrm>
            <a:off x="1447800" y="4484763"/>
            <a:ext cx="4876800" cy="1123950"/>
          </a:xfrm>
          <a:prstGeom prst="rect">
            <a:avLst/>
          </a:prstGeom>
        </p:spPr>
      </p:pic>
      <p:sp>
        <p:nvSpPr>
          <p:cNvPr id="9" name="Rectangle: Rounded Corners 8">
            <a:extLst>
              <a:ext uri="{FF2B5EF4-FFF2-40B4-BE49-F238E27FC236}">
                <a16:creationId xmlns:a16="http://schemas.microsoft.com/office/drawing/2014/main" id="{9A54F4C5-DEB0-4958-8E3F-4F27E2A5CD28}"/>
              </a:ext>
            </a:extLst>
          </p:cNvPr>
          <p:cNvSpPr/>
          <p:nvPr/>
        </p:nvSpPr>
        <p:spPr>
          <a:xfrm>
            <a:off x="7877172" y="955246"/>
            <a:ext cx="2009778" cy="20097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5000" b="1" dirty="0"/>
              <a:t>==</a:t>
            </a:r>
          </a:p>
        </p:txBody>
      </p:sp>
      <p:sp>
        <p:nvSpPr>
          <p:cNvPr id="10" name="Rectangle: Rounded Corners 9">
            <a:extLst>
              <a:ext uri="{FF2B5EF4-FFF2-40B4-BE49-F238E27FC236}">
                <a16:creationId xmlns:a16="http://schemas.microsoft.com/office/drawing/2014/main" id="{68B72E46-8EF9-4DC8-BAC1-3E48A900C065}"/>
              </a:ext>
            </a:extLst>
          </p:cNvPr>
          <p:cNvSpPr/>
          <p:nvPr/>
        </p:nvSpPr>
        <p:spPr>
          <a:xfrm>
            <a:off x="7877172" y="4041849"/>
            <a:ext cx="2009778" cy="20097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5000" b="1" dirty="0"/>
              <a:t>&lt;=</a:t>
            </a:r>
          </a:p>
        </p:txBody>
      </p:sp>
    </p:spTree>
    <p:extLst>
      <p:ext uri="{BB962C8B-B14F-4D97-AF65-F5344CB8AC3E}">
        <p14:creationId xmlns:p14="http://schemas.microsoft.com/office/powerpoint/2010/main" val="514331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Conditions</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138363" cy="523220"/>
          </a:xfrm>
          <a:prstGeom prst="rect">
            <a:avLst/>
          </a:prstGeom>
          <a:solidFill>
            <a:schemeClr val="accent4">
              <a:lumMod val="60000"/>
              <a:lumOff val="40000"/>
            </a:schemeClr>
          </a:solidFill>
        </p:spPr>
        <p:txBody>
          <a:bodyPr wrap="square" rtlCol="0">
            <a:spAutoFit/>
          </a:bodyPr>
          <a:lstStyle/>
          <a:p>
            <a:pPr algn="ctr"/>
            <a:r>
              <a:rPr lang="fr-FR" sz="2800" b="1" dirty="0"/>
              <a:t>Vecteur</a:t>
            </a:r>
          </a:p>
        </p:txBody>
      </p:sp>
      <p:pic>
        <p:nvPicPr>
          <p:cNvPr id="19" name="Graphic 18">
            <a:extLst>
              <a:ext uri="{FF2B5EF4-FFF2-40B4-BE49-F238E27FC236}">
                <a16:creationId xmlns:a16="http://schemas.microsoft.com/office/drawing/2014/main" id="{F78130C4-0EC0-421E-9000-BA7FB6F157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24450" y="1021508"/>
            <a:ext cx="2590800" cy="913916"/>
          </a:xfrm>
          <a:prstGeom prst="rect">
            <a:avLst/>
          </a:prstGeom>
        </p:spPr>
      </p:pic>
      <p:pic>
        <p:nvPicPr>
          <p:cNvPr id="4" name="Picture 3">
            <a:extLst>
              <a:ext uri="{FF2B5EF4-FFF2-40B4-BE49-F238E27FC236}">
                <a16:creationId xmlns:a16="http://schemas.microsoft.com/office/drawing/2014/main" id="{C53105CD-36B1-454A-99C1-E9160840445C}"/>
              </a:ext>
            </a:extLst>
          </p:cNvPr>
          <p:cNvPicPr>
            <a:picLocks noChangeAspect="1"/>
          </p:cNvPicPr>
          <p:nvPr/>
        </p:nvPicPr>
        <p:blipFill>
          <a:blip r:embed="rId4"/>
          <a:stretch>
            <a:fillRect/>
          </a:stretch>
        </p:blipFill>
        <p:spPr>
          <a:xfrm>
            <a:off x="2081211" y="2116212"/>
            <a:ext cx="3819525" cy="4181475"/>
          </a:xfrm>
          <a:prstGeom prst="rect">
            <a:avLst/>
          </a:prstGeom>
        </p:spPr>
      </p:pic>
    </p:spTree>
    <p:extLst>
      <p:ext uri="{BB962C8B-B14F-4D97-AF65-F5344CB8AC3E}">
        <p14:creationId xmlns:p14="http://schemas.microsoft.com/office/powerpoint/2010/main" val="2338508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Conditions</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138363" cy="523220"/>
          </a:xfrm>
          <a:prstGeom prst="rect">
            <a:avLst/>
          </a:prstGeom>
          <a:solidFill>
            <a:schemeClr val="accent4">
              <a:lumMod val="60000"/>
              <a:lumOff val="40000"/>
            </a:schemeClr>
          </a:solidFill>
        </p:spPr>
        <p:txBody>
          <a:bodyPr wrap="square" rtlCol="0">
            <a:spAutoFit/>
          </a:bodyPr>
          <a:lstStyle/>
          <a:p>
            <a:pPr algn="ctr"/>
            <a:r>
              <a:rPr lang="fr-FR" sz="2800" b="1" dirty="0"/>
              <a:t>Vecteur</a:t>
            </a:r>
          </a:p>
        </p:txBody>
      </p:sp>
      <p:pic>
        <p:nvPicPr>
          <p:cNvPr id="19" name="Graphic 18">
            <a:extLst>
              <a:ext uri="{FF2B5EF4-FFF2-40B4-BE49-F238E27FC236}">
                <a16:creationId xmlns:a16="http://schemas.microsoft.com/office/drawing/2014/main" id="{F78130C4-0EC0-421E-9000-BA7FB6F157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24450" y="1021508"/>
            <a:ext cx="2590800" cy="913916"/>
          </a:xfrm>
          <a:prstGeom prst="rect">
            <a:avLst/>
          </a:prstGeom>
        </p:spPr>
      </p:pic>
      <p:pic>
        <p:nvPicPr>
          <p:cNvPr id="4" name="Picture 3">
            <a:extLst>
              <a:ext uri="{FF2B5EF4-FFF2-40B4-BE49-F238E27FC236}">
                <a16:creationId xmlns:a16="http://schemas.microsoft.com/office/drawing/2014/main" id="{C53105CD-36B1-454A-99C1-E9160840445C}"/>
              </a:ext>
            </a:extLst>
          </p:cNvPr>
          <p:cNvPicPr>
            <a:picLocks noChangeAspect="1"/>
          </p:cNvPicPr>
          <p:nvPr/>
        </p:nvPicPr>
        <p:blipFill>
          <a:blip r:embed="rId4"/>
          <a:stretch>
            <a:fillRect/>
          </a:stretch>
        </p:blipFill>
        <p:spPr>
          <a:xfrm>
            <a:off x="2081211" y="2116212"/>
            <a:ext cx="3819525" cy="4181475"/>
          </a:xfrm>
          <a:prstGeom prst="rect">
            <a:avLst/>
          </a:prstGeom>
        </p:spPr>
      </p:pic>
      <p:pic>
        <p:nvPicPr>
          <p:cNvPr id="3" name="Picture 2">
            <a:extLst>
              <a:ext uri="{FF2B5EF4-FFF2-40B4-BE49-F238E27FC236}">
                <a16:creationId xmlns:a16="http://schemas.microsoft.com/office/drawing/2014/main" id="{6175AF14-AB79-4B3F-B8CC-B9B6EF6216F4}"/>
              </a:ext>
            </a:extLst>
          </p:cNvPr>
          <p:cNvPicPr>
            <a:picLocks noChangeAspect="1"/>
          </p:cNvPicPr>
          <p:nvPr/>
        </p:nvPicPr>
        <p:blipFill>
          <a:blip r:embed="rId5"/>
          <a:stretch>
            <a:fillRect/>
          </a:stretch>
        </p:blipFill>
        <p:spPr>
          <a:xfrm>
            <a:off x="8242299" y="2633217"/>
            <a:ext cx="2400302" cy="2912366"/>
          </a:xfrm>
          <a:prstGeom prst="rect">
            <a:avLst/>
          </a:prstGeom>
        </p:spPr>
      </p:pic>
    </p:spTree>
    <p:extLst>
      <p:ext uri="{BB962C8B-B14F-4D97-AF65-F5344CB8AC3E}">
        <p14:creationId xmlns:p14="http://schemas.microsoft.com/office/powerpoint/2010/main" val="1023882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742E30A-3FF7-4B47-BE8F-80C8FDFFA166}"/>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Conditions</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138363" cy="523220"/>
          </a:xfrm>
          <a:prstGeom prst="rect">
            <a:avLst/>
          </a:prstGeom>
          <a:solidFill>
            <a:schemeClr val="accent4">
              <a:lumMod val="60000"/>
              <a:lumOff val="40000"/>
            </a:schemeClr>
          </a:solidFill>
        </p:spPr>
        <p:txBody>
          <a:bodyPr wrap="square" rtlCol="0">
            <a:spAutoFit/>
          </a:bodyPr>
          <a:lstStyle/>
          <a:p>
            <a:pPr algn="ctr"/>
            <a:r>
              <a:rPr lang="fr-FR" sz="2800" b="1" dirty="0"/>
              <a:t>Exercices</a:t>
            </a:r>
          </a:p>
        </p:txBody>
      </p:sp>
      <p:sp>
        <p:nvSpPr>
          <p:cNvPr id="6" name="TextBox 5">
            <a:extLst>
              <a:ext uri="{FF2B5EF4-FFF2-40B4-BE49-F238E27FC236}">
                <a16:creationId xmlns:a16="http://schemas.microsoft.com/office/drawing/2014/main" id="{65BD9E32-44AE-44B4-96AB-62BC57437F4C}"/>
              </a:ext>
            </a:extLst>
          </p:cNvPr>
          <p:cNvSpPr txBox="1"/>
          <p:nvPr/>
        </p:nvSpPr>
        <p:spPr>
          <a:xfrm>
            <a:off x="1392575" y="2228671"/>
            <a:ext cx="10058398" cy="646331"/>
          </a:xfrm>
          <a:prstGeom prst="rect">
            <a:avLst/>
          </a:prstGeom>
          <a:solidFill>
            <a:schemeClr val="accent4">
              <a:lumMod val="40000"/>
              <a:lumOff val="60000"/>
            </a:schemeClr>
          </a:solidFill>
          <a:ln>
            <a:solidFill>
              <a:schemeClr val="tx1">
                <a:lumMod val="50000"/>
                <a:lumOff val="50000"/>
              </a:schemeClr>
            </a:solidFill>
            <a:extLst>
              <a:ext uri="{C807C97D-BFC1-408E-A445-0C87EB9F89A2}">
                <ask:lineSketchStyleProps xmlns:ask="http://schemas.microsoft.com/office/drawing/2018/sketchyshapes" sd="981765707">
                  <a:custGeom>
                    <a:avLst/>
                    <a:gdLst>
                      <a:gd name="connsiteX0" fmla="*/ 0 w 10058398"/>
                      <a:gd name="connsiteY0" fmla="*/ 0 h 1200329"/>
                      <a:gd name="connsiteX1" fmla="*/ 10058398 w 10058398"/>
                      <a:gd name="connsiteY1" fmla="*/ 0 h 1200329"/>
                      <a:gd name="connsiteX2" fmla="*/ 10058398 w 10058398"/>
                      <a:gd name="connsiteY2" fmla="*/ 1200329 h 1200329"/>
                      <a:gd name="connsiteX3" fmla="*/ 0 w 10058398"/>
                      <a:gd name="connsiteY3" fmla="*/ 1200329 h 1200329"/>
                      <a:gd name="connsiteX4" fmla="*/ 0 w 10058398"/>
                      <a:gd name="connsiteY4" fmla="*/ 0 h 1200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398" h="1200329" fill="none" extrusionOk="0">
                        <a:moveTo>
                          <a:pt x="0" y="0"/>
                        </a:moveTo>
                        <a:cubicBezTo>
                          <a:pt x="1766365" y="-33775"/>
                          <a:pt x="7302270" y="138873"/>
                          <a:pt x="10058398" y="0"/>
                        </a:cubicBezTo>
                        <a:cubicBezTo>
                          <a:pt x="10036556" y="577811"/>
                          <a:pt x="10124139" y="872673"/>
                          <a:pt x="10058398" y="1200329"/>
                        </a:cubicBezTo>
                        <a:cubicBezTo>
                          <a:pt x="7929004" y="1062999"/>
                          <a:pt x="2402345" y="1062473"/>
                          <a:pt x="0" y="1200329"/>
                        </a:cubicBezTo>
                        <a:cubicBezTo>
                          <a:pt x="107761" y="864889"/>
                          <a:pt x="-6773" y="282049"/>
                          <a:pt x="0" y="0"/>
                        </a:cubicBezTo>
                        <a:close/>
                      </a:path>
                      <a:path w="10058398" h="1200329" stroke="0" extrusionOk="0">
                        <a:moveTo>
                          <a:pt x="0" y="0"/>
                        </a:moveTo>
                        <a:cubicBezTo>
                          <a:pt x="2643038" y="-101487"/>
                          <a:pt x="7582294" y="-162162"/>
                          <a:pt x="10058398" y="0"/>
                        </a:cubicBezTo>
                        <a:cubicBezTo>
                          <a:pt x="10074104" y="473017"/>
                          <a:pt x="10158155" y="1034532"/>
                          <a:pt x="10058398" y="1200329"/>
                        </a:cubicBezTo>
                        <a:cubicBezTo>
                          <a:pt x="8361796" y="1250394"/>
                          <a:pt x="4990933" y="1041880"/>
                          <a:pt x="0" y="1200329"/>
                        </a:cubicBezTo>
                        <a:cubicBezTo>
                          <a:pt x="-80678" y="874721"/>
                          <a:pt x="62635" y="134026"/>
                          <a:pt x="0" y="0"/>
                        </a:cubicBezTo>
                        <a:close/>
                      </a:path>
                    </a:pathLst>
                  </a:custGeom>
                  <ask:type>
                    <ask:lineSketchNone/>
                  </ask:type>
                </ask:lineSketchStyleProps>
              </a:ext>
            </a:extLst>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buFont typeface="Arial" panose="020B0604020202020204" pitchFamily="34" charset="0"/>
              <a:buChar char="•"/>
            </a:pPr>
            <a:r>
              <a:rPr lang="fr-FR" dirty="0"/>
              <a:t>Créer une nouvelle variable qui s’appelle « test » et qui a comme valeur 8</a:t>
            </a:r>
          </a:p>
          <a:p>
            <a:pPr marL="285750" indent="-285750">
              <a:buFont typeface="Arial" panose="020B0604020202020204" pitchFamily="34" charset="0"/>
              <a:buChar char="•"/>
            </a:pPr>
            <a:r>
              <a:rPr lang="fr-FR" dirty="0"/>
              <a:t>Afficher la variable « test » si sa valeur est strictement supérieure à 5, autrement afficher « NON » </a:t>
            </a:r>
          </a:p>
        </p:txBody>
      </p:sp>
      <p:sp>
        <p:nvSpPr>
          <p:cNvPr id="14" name="TextBox 13">
            <a:extLst>
              <a:ext uri="{FF2B5EF4-FFF2-40B4-BE49-F238E27FC236}">
                <a16:creationId xmlns:a16="http://schemas.microsoft.com/office/drawing/2014/main" id="{48FF7303-913C-41B0-BC5D-85B9AD4B9C99}"/>
              </a:ext>
            </a:extLst>
          </p:cNvPr>
          <p:cNvSpPr txBox="1"/>
          <p:nvPr/>
        </p:nvSpPr>
        <p:spPr>
          <a:xfrm>
            <a:off x="1392575" y="4300930"/>
            <a:ext cx="10058398" cy="1200329"/>
          </a:xfrm>
          <a:prstGeom prst="rect">
            <a:avLst/>
          </a:prstGeom>
          <a:solidFill>
            <a:schemeClr val="accent4">
              <a:lumMod val="40000"/>
              <a:lumOff val="60000"/>
            </a:schemeClr>
          </a:solidFill>
          <a:ln>
            <a:solidFill>
              <a:schemeClr val="tx1">
                <a:lumMod val="50000"/>
                <a:lumOff val="50000"/>
              </a:schemeClr>
            </a:solidFill>
            <a:extLst>
              <a:ext uri="{C807C97D-BFC1-408E-A445-0C87EB9F89A2}">
                <ask:lineSketchStyleProps xmlns:ask="http://schemas.microsoft.com/office/drawing/2018/sketchyshapes" sd="981765707">
                  <a:custGeom>
                    <a:avLst/>
                    <a:gdLst>
                      <a:gd name="connsiteX0" fmla="*/ 0 w 10058398"/>
                      <a:gd name="connsiteY0" fmla="*/ 0 h 1200329"/>
                      <a:gd name="connsiteX1" fmla="*/ 10058398 w 10058398"/>
                      <a:gd name="connsiteY1" fmla="*/ 0 h 1200329"/>
                      <a:gd name="connsiteX2" fmla="*/ 10058398 w 10058398"/>
                      <a:gd name="connsiteY2" fmla="*/ 1200329 h 1200329"/>
                      <a:gd name="connsiteX3" fmla="*/ 0 w 10058398"/>
                      <a:gd name="connsiteY3" fmla="*/ 1200329 h 1200329"/>
                      <a:gd name="connsiteX4" fmla="*/ 0 w 10058398"/>
                      <a:gd name="connsiteY4" fmla="*/ 0 h 1200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398" h="1200329" fill="none" extrusionOk="0">
                        <a:moveTo>
                          <a:pt x="0" y="0"/>
                        </a:moveTo>
                        <a:cubicBezTo>
                          <a:pt x="1766365" y="-33775"/>
                          <a:pt x="7302270" y="138873"/>
                          <a:pt x="10058398" y="0"/>
                        </a:cubicBezTo>
                        <a:cubicBezTo>
                          <a:pt x="10036556" y="577811"/>
                          <a:pt x="10124139" y="872673"/>
                          <a:pt x="10058398" y="1200329"/>
                        </a:cubicBezTo>
                        <a:cubicBezTo>
                          <a:pt x="7929004" y="1062999"/>
                          <a:pt x="2402345" y="1062473"/>
                          <a:pt x="0" y="1200329"/>
                        </a:cubicBezTo>
                        <a:cubicBezTo>
                          <a:pt x="107761" y="864889"/>
                          <a:pt x="-6773" y="282049"/>
                          <a:pt x="0" y="0"/>
                        </a:cubicBezTo>
                        <a:close/>
                      </a:path>
                      <a:path w="10058398" h="1200329" stroke="0" extrusionOk="0">
                        <a:moveTo>
                          <a:pt x="0" y="0"/>
                        </a:moveTo>
                        <a:cubicBezTo>
                          <a:pt x="2643038" y="-101487"/>
                          <a:pt x="7582294" y="-162162"/>
                          <a:pt x="10058398" y="0"/>
                        </a:cubicBezTo>
                        <a:cubicBezTo>
                          <a:pt x="10074104" y="473017"/>
                          <a:pt x="10158155" y="1034532"/>
                          <a:pt x="10058398" y="1200329"/>
                        </a:cubicBezTo>
                        <a:cubicBezTo>
                          <a:pt x="8361796" y="1250394"/>
                          <a:pt x="4990933" y="1041880"/>
                          <a:pt x="0" y="1200329"/>
                        </a:cubicBezTo>
                        <a:cubicBezTo>
                          <a:pt x="-80678" y="874721"/>
                          <a:pt x="62635" y="134026"/>
                          <a:pt x="0" y="0"/>
                        </a:cubicBezTo>
                        <a:close/>
                      </a:path>
                    </a:pathLst>
                  </a:custGeom>
                  <ask:type>
                    <ask:lineSketchNone/>
                  </ask:type>
                </ask:lineSketchStyleProps>
              </a:ext>
            </a:extLst>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buFont typeface="Arial" panose="020B0604020202020204" pitchFamily="34" charset="0"/>
              <a:buChar char="•"/>
            </a:pPr>
            <a:r>
              <a:rPr lang="fr-FR" dirty="0"/>
              <a:t>Créer une nouvelle variable qui s’appelle « vecteur0 » et qui a comme valeur Vector2(0,10)</a:t>
            </a:r>
          </a:p>
          <a:p>
            <a:pPr marL="285750" indent="-285750">
              <a:buFont typeface="Arial" panose="020B0604020202020204" pitchFamily="34" charset="0"/>
              <a:buChar char="•"/>
            </a:pPr>
            <a:r>
              <a:rPr lang="fr-FR" dirty="0"/>
              <a:t>Si la valeur x de « vector0 » est supérieure ou égale à 0 alors afficher « x </a:t>
            </a:r>
            <a:r>
              <a:rPr lang="fr-FR" dirty="0" err="1"/>
              <a:t>is</a:t>
            </a:r>
            <a:r>
              <a:rPr lang="fr-FR" dirty="0"/>
              <a:t> good »</a:t>
            </a:r>
          </a:p>
          <a:p>
            <a:pPr marL="285750" indent="-285750">
              <a:buFont typeface="Arial" panose="020B0604020202020204" pitchFamily="34" charset="0"/>
              <a:buChar char="•"/>
            </a:pPr>
            <a:r>
              <a:rPr lang="fr-FR" dirty="0"/>
              <a:t>Sinon si la valeur de y est différente de 15, alors afficher « y </a:t>
            </a:r>
            <a:r>
              <a:rPr lang="fr-FR" dirty="0" err="1"/>
              <a:t>is</a:t>
            </a:r>
            <a:r>
              <a:rPr lang="fr-FR" dirty="0"/>
              <a:t> good »</a:t>
            </a:r>
          </a:p>
          <a:p>
            <a:pPr marL="285750" indent="-285750">
              <a:buFont typeface="Arial" panose="020B0604020202020204" pitchFamily="34" charset="0"/>
              <a:buChar char="•"/>
            </a:pPr>
            <a:r>
              <a:rPr lang="fr-FR" dirty="0"/>
              <a:t>Sinon afficher « </a:t>
            </a:r>
            <a:r>
              <a:rPr lang="fr-FR" dirty="0" err="1"/>
              <a:t>nothing</a:t>
            </a:r>
            <a:r>
              <a:rPr lang="fr-FR" dirty="0"/>
              <a:t> </a:t>
            </a:r>
            <a:r>
              <a:rPr lang="fr-FR" dirty="0" err="1"/>
              <a:t>is</a:t>
            </a:r>
            <a:r>
              <a:rPr lang="fr-FR" dirty="0"/>
              <a:t> good »</a:t>
            </a:r>
          </a:p>
        </p:txBody>
      </p:sp>
      <p:sp>
        <p:nvSpPr>
          <p:cNvPr id="9" name="TextBox 8">
            <a:extLst>
              <a:ext uri="{FF2B5EF4-FFF2-40B4-BE49-F238E27FC236}">
                <a16:creationId xmlns:a16="http://schemas.microsoft.com/office/drawing/2014/main" id="{2C811257-850A-4EC6-818C-733967E51FBF}"/>
              </a:ext>
            </a:extLst>
          </p:cNvPr>
          <p:cNvSpPr txBox="1"/>
          <p:nvPr/>
        </p:nvSpPr>
        <p:spPr>
          <a:xfrm>
            <a:off x="1392575" y="3126301"/>
            <a:ext cx="10058398" cy="923330"/>
          </a:xfrm>
          <a:prstGeom prst="rect">
            <a:avLst/>
          </a:prstGeom>
          <a:solidFill>
            <a:schemeClr val="accent4">
              <a:lumMod val="40000"/>
              <a:lumOff val="60000"/>
            </a:schemeClr>
          </a:solidFill>
          <a:ln>
            <a:solidFill>
              <a:schemeClr val="tx1">
                <a:lumMod val="50000"/>
                <a:lumOff val="50000"/>
              </a:schemeClr>
            </a:solidFill>
            <a:extLst>
              <a:ext uri="{C807C97D-BFC1-408E-A445-0C87EB9F89A2}">
                <ask:lineSketchStyleProps xmlns:ask="http://schemas.microsoft.com/office/drawing/2018/sketchyshapes" sd="981765707">
                  <a:custGeom>
                    <a:avLst/>
                    <a:gdLst>
                      <a:gd name="connsiteX0" fmla="*/ 0 w 10058398"/>
                      <a:gd name="connsiteY0" fmla="*/ 0 h 1200329"/>
                      <a:gd name="connsiteX1" fmla="*/ 10058398 w 10058398"/>
                      <a:gd name="connsiteY1" fmla="*/ 0 h 1200329"/>
                      <a:gd name="connsiteX2" fmla="*/ 10058398 w 10058398"/>
                      <a:gd name="connsiteY2" fmla="*/ 1200329 h 1200329"/>
                      <a:gd name="connsiteX3" fmla="*/ 0 w 10058398"/>
                      <a:gd name="connsiteY3" fmla="*/ 1200329 h 1200329"/>
                      <a:gd name="connsiteX4" fmla="*/ 0 w 10058398"/>
                      <a:gd name="connsiteY4" fmla="*/ 0 h 1200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398" h="1200329" fill="none" extrusionOk="0">
                        <a:moveTo>
                          <a:pt x="0" y="0"/>
                        </a:moveTo>
                        <a:cubicBezTo>
                          <a:pt x="1766365" y="-33775"/>
                          <a:pt x="7302270" y="138873"/>
                          <a:pt x="10058398" y="0"/>
                        </a:cubicBezTo>
                        <a:cubicBezTo>
                          <a:pt x="10036556" y="577811"/>
                          <a:pt x="10124139" y="872673"/>
                          <a:pt x="10058398" y="1200329"/>
                        </a:cubicBezTo>
                        <a:cubicBezTo>
                          <a:pt x="7929004" y="1062999"/>
                          <a:pt x="2402345" y="1062473"/>
                          <a:pt x="0" y="1200329"/>
                        </a:cubicBezTo>
                        <a:cubicBezTo>
                          <a:pt x="107761" y="864889"/>
                          <a:pt x="-6773" y="282049"/>
                          <a:pt x="0" y="0"/>
                        </a:cubicBezTo>
                        <a:close/>
                      </a:path>
                      <a:path w="10058398" h="1200329" stroke="0" extrusionOk="0">
                        <a:moveTo>
                          <a:pt x="0" y="0"/>
                        </a:moveTo>
                        <a:cubicBezTo>
                          <a:pt x="2643038" y="-101487"/>
                          <a:pt x="7582294" y="-162162"/>
                          <a:pt x="10058398" y="0"/>
                        </a:cubicBezTo>
                        <a:cubicBezTo>
                          <a:pt x="10074104" y="473017"/>
                          <a:pt x="10158155" y="1034532"/>
                          <a:pt x="10058398" y="1200329"/>
                        </a:cubicBezTo>
                        <a:cubicBezTo>
                          <a:pt x="8361796" y="1250394"/>
                          <a:pt x="4990933" y="1041880"/>
                          <a:pt x="0" y="1200329"/>
                        </a:cubicBezTo>
                        <a:cubicBezTo>
                          <a:pt x="-80678" y="874721"/>
                          <a:pt x="62635" y="134026"/>
                          <a:pt x="0" y="0"/>
                        </a:cubicBezTo>
                        <a:close/>
                      </a:path>
                    </a:pathLst>
                  </a:custGeom>
                  <ask:type>
                    <ask:lineSketchNone/>
                  </ask:type>
                </ask:lineSketchStyleProps>
              </a:ext>
            </a:extLst>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buFont typeface="Arial" panose="020B0604020202020204" pitchFamily="34" charset="0"/>
              <a:buChar char="•"/>
            </a:pPr>
            <a:r>
              <a:rPr lang="fr-FR" dirty="0"/>
              <a:t>Créer deux nouvelles variables qui s’appelle « test0 » et qui a comme valeur 8 et « test1 » qui a comme valeur 3</a:t>
            </a:r>
          </a:p>
          <a:p>
            <a:pPr marL="285750" indent="-285750">
              <a:buFont typeface="Arial" panose="020B0604020202020204" pitchFamily="34" charset="0"/>
              <a:buChar char="•"/>
            </a:pPr>
            <a:r>
              <a:rPr lang="fr-FR" dirty="0"/>
              <a:t>Si la multiplication de « test0 » avec 3 est inférieure ou égale à « test1 », afficher le résultat</a:t>
            </a:r>
          </a:p>
        </p:txBody>
      </p:sp>
    </p:spTree>
    <p:extLst>
      <p:ext uri="{BB962C8B-B14F-4D97-AF65-F5344CB8AC3E}">
        <p14:creationId xmlns:p14="http://schemas.microsoft.com/office/powerpoint/2010/main" val="757812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Fonctions</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138363" cy="523220"/>
          </a:xfrm>
          <a:prstGeom prst="rect">
            <a:avLst/>
          </a:prstGeom>
          <a:solidFill>
            <a:schemeClr val="accent4">
              <a:lumMod val="60000"/>
              <a:lumOff val="40000"/>
            </a:schemeClr>
          </a:solidFill>
        </p:spPr>
        <p:txBody>
          <a:bodyPr wrap="square" rtlCol="0">
            <a:spAutoFit/>
          </a:bodyPr>
          <a:lstStyle/>
          <a:p>
            <a:pPr algn="ctr"/>
            <a:r>
              <a:rPr lang="fr-FR" sz="2800" b="1" dirty="0"/>
              <a:t>Quezaco?</a:t>
            </a:r>
          </a:p>
        </p:txBody>
      </p:sp>
      <p:sp>
        <p:nvSpPr>
          <p:cNvPr id="7" name="TextBox 6">
            <a:extLst>
              <a:ext uri="{FF2B5EF4-FFF2-40B4-BE49-F238E27FC236}">
                <a16:creationId xmlns:a16="http://schemas.microsoft.com/office/drawing/2014/main" id="{90498E9E-E885-475A-8326-FF8266AC6250}"/>
              </a:ext>
            </a:extLst>
          </p:cNvPr>
          <p:cNvSpPr txBox="1"/>
          <p:nvPr/>
        </p:nvSpPr>
        <p:spPr>
          <a:xfrm>
            <a:off x="5446259" y="1023105"/>
            <a:ext cx="5438775" cy="2419945"/>
          </a:xfrm>
          <a:prstGeom prst="snipRoundRect">
            <a:avLst/>
          </a:prstGeom>
          <a:ln w="28575">
            <a:solidFill>
              <a:srgbClr val="FF0000"/>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Une fonction peut être vu également comme une boîte avec un nom. Cette fois-ci l’intérieur de la boîte contient une série d’instructions qui peut être par exemple :</a:t>
            </a:r>
          </a:p>
          <a:p>
            <a:pPr marL="285750" indent="-285750">
              <a:buFont typeface="Arial" panose="020B0604020202020204" pitchFamily="34" charset="0"/>
              <a:buChar char="•"/>
            </a:pPr>
            <a:r>
              <a:rPr lang="fr-FR" dirty="0"/>
              <a:t>Déclaration de variables</a:t>
            </a:r>
          </a:p>
          <a:p>
            <a:pPr marL="285750" indent="-285750">
              <a:buFont typeface="Arial" panose="020B0604020202020204" pitchFamily="34" charset="0"/>
              <a:buChar char="•"/>
            </a:pPr>
            <a:r>
              <a:rPr lang="fr-FR" dirty="0"/>
              <a:t>Assignation de variables</a:t>
            </a:r>
          </a:p>
          <a:p>
            <a:pPr marL="285750" indent="-285750">
              <a:buFont typeface="Arial" panose="020B0604020202020204" pitchFamily="34" charset="0"/>
              <a:buChar char="•"/>
            </a:pPr>
            <a:r>
              <a:rPr lang="fr-FR" dirty="0"/>
              <a:t>Conditions</a:t>
            </a:r>
          </a:p>
          <a:p>
            <a:pPr marL="285750" indent="-285750">
              <a:buFont typeface="Arial" panose="020B0604020202020204" pitchFamily="34" charset="0"/>
              <a:buChar char="•"/>
            </a:pPr>
            <a:r>
              <a:rPr lang="fr-FR" dirty="0"/>
              <a:t>Appel d’autres fonctions</a:t>
            </a:r>
          </a:p>
        </p:txBody>
      </p:sp>
      <p:sp>
        <p:nvSpPr>
          <p:cNvPr id="10" name="Rectangle 9">
            <a:extLst>
              <a:ext uri="{FF2B5EF4-FFF2-40B4-BE49-F238E27FC236}">
                <a16:creationId xmlns:a16="http://schemas.microsoft.com/office/drawing/2014/main" id="{9F3EDB54-4FD8-4369-A48A-6C017E80D149}"/>
              </a:ext>
            </a:extLst>
          </p:cNvPr>
          <p:cNvSpPr/>
          <p:nvPr/>
        </p:nvSpPr>
        <p:spPr>
          <a:xfrm>
            <a:off x="4489247" y="4728421"/>
            <a:ext cx="2800785" cy="1747879"/>
          </a:xfrm>
          <a:prstGeom prst="rect">
            <a:avLst/>
          </a:prstGeom>
          <a:solidFill>
            <a:schemeClr val="bg1">
              <a:lumMod val="95000"/>
            </a:schemeClr>
          </a:solidFill>
          <a:ln w="76200">
            <a:solidFill>
              <a:schemeClr val="tx1">
                <a:lumMod val="95000"/>
                <a:lumOff val="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3000" dirty="0"/>
              <a:t>instructions…</a:t>
            </a:r>
          </a:p>
          <a:p>
            <a:pPr algn="ctr"/>
            <a:r>
              <a:rPr lang="fr-FR" sz="3000" dirty="0"/>
              <a:t>variables…</a:t>
            </a:r>
          </a:p>
          <a:p>
            <a:pPr algn="ctr"/>
            <a:r>
              <a:rPr lang="fr-FR" sz="3000" dirty="0"/>
              <a:t>conditions…</a:t>
            </a:r>
          </a:p>
        </p:txBody>
      </p:sp>
      <p:sp>
        <p:nvSpPr>
          <p:cNvPr id="11" name="TextBox 10">
            <a:extLst>
              <a:ext uri="{FF2B5EF4-FFF2-40B4-BE49-F238E27FC236}">
                <a16:creationId xmlns:a16="http://schemas.microsoft.com/office/drawing/2014/main" id="{49B72F4B-8518-4691-9905-B9114716C16F}"/>
              </a:ext>
            </a:extLst>
          </p:cNvPr>
          <p:cNvSpPr txBox="1"/>
          <p:nvPr/>
        </p:nvSpPr>
        <p:spPr>
          <a:xfrm>
            <a:off x="4863694" y="3766121"/>
            <a:ext cx="2703176" cy="861774"/>
          </a:xfrm>
          <a:prstGeom prst="rect">
            <a:avLst/>
          </a:prstGeom>
          <a:noFill/>
        </p:spPr>
        <p:txBody>
          <a:bodyPr wrap="square" rtlCol="0">
            <a:spAutoFit/>
          </a:bodyPr>
          <a:lstStyle/>
          <a:p>
            <a:r>
              <a:rPr lang="fr-FR" sz="5000" dirty="0"/>
              <a:t>somme</a:t>
            </a:r>
          </a:p>
        </p:txBody>
      </p:sp>
    </p:spTree>
    <p:extLst>
      <p:ext uri="{BB962C8B-B14F-4D97-AF65-F5344CB8AC3E}">
        <p14:creationId xmlns:p14="http://schemas.microsoft.com/office/powerpoint/2010/main" val="1686775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Fonctions</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138363" cy="523220"/>
          </a:xfrm>
          <a:prstGeom prst="rect">
            <a:avLst/>
          </a:prstGeom>
          <a:solidFill>
            <a:schemeClr val="accent4">
              <a:lumMod val="60000"/>
              <a:lumOff val="40000"/>
            </a:schemeClr>
          </a:solidFill>
        </p:spPr>
        <p:txBody>
          <a:bodyPr wrap="square" rtlCol="0">
            <a:spAutoFit/>
          </a:bodyPr>
          <a:lstStyle/>
          <a:p>
            <a:pPr algn="ctr"/>
            <a:r>
              <a:rPr lang="fr-FR" sz="2800" b="1" dirty="0"/>
              <a:t>Quezaco?</a:t>
            </a:r>
          </a:p>
        </p:txBody>
      </p:sp>
      <p:sp>
        <p:nvSpPr>
          <p:cNvPr id="7" name="TextBox 6">
            <a:extLst>
              <a:ext uri="{FF2B5EF4-FFF2-40B4-BE49-F238E27FC236}">
                <a16:creationId xmlns:a16="http://schemas.microsoft.com/office/drawing/2014/main" id="{90498E9E-E885-475A-8326-FF8266AC6250}"/>
              </a:ext>
            </a:extLst>
          </p:cNvPr>
          <p:cNvSpPr txBox="1"/>
          <p:nvPr/>
        </p:nvSpPr>
        <p:spPr>
          <a:xfrm>
            <a:off x="5446259" y="1023105"/>
            <a:ext cx="5438775" cy="2129552"/>
          </a:xfrm>
          <a:prstGeom prst="snipRoundRect">
            <a:avLst/>
          </a:prstGeom>
          <a:ln w="28575">
            <a:solidFill>
              <a:srgbClr val="FF0000"/>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Une fonction a comme particularité qu’elle peut prendre des valeurs en entrée qu’on appelle des </a:t>
            </a:r>
            <a:r>
              <a:rPr lang="fr-FR" b="1" dirty="0"/>
              <a:t>paramètres d’entrée </a:t>
            </a:r>
            <a:r>
              <a:rPr lang="fr-FR" dirty="0"/>
              <a:t>et va peut être produire une valeur en sortie. Le terme « peut-être » est employé, car parfois aucune valeur en sortie n’est produite, ou alors aucune valeur en entrée n’est donnée, voire même les deux cas à la fois.</a:t>
            </a:r>
          </a:p>
        </p:txBody>
      </p:sp>
      <p:sp>
        <p:nvSpPr>
          <p:cNvPr id="10" name="Rectangle 9">
            <a:extLst>
              <a:ext uri="{FF2B5EF4-FFF2-40B4-BE49-F238E27FC236}">
                <a16:creationId xmlns:a16="http://schemas.microsoft.com/office/drawing/2014/main" id="{9F3EDB54-4FD8-4369-A48A-6C017E80D149}"/>
              </a:ext>
            </a:extLst>
          </p:cNvPr>
          <p:cNvSpPr/>
          <p:nvPr/>
        </p:nvSpPr>
        <p:spPr>
          <a:xfrm>
            <a:off x="4489247" y="4728421"/>
            <a:ext cx="2800785" cy="1747879"/>
          </a:xfrm>
          <a:prstGeom prst="rect">
            <a:avLst/>
          </a:prstGeom>
          <a:solidFill>
            <a:schemeClr val="bg1">
              <a:lumMod val="95000"/>
            </a:schemeClr>
          </a:solidFill>
          <a:ln w="76200">
            <a:solidFill>
              <a:schemeClr val="tx1">
                <a:lumMod val="95000"/>
                <a:lumOff val="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3000" dirty="0"/>
              <a:t>instructions…</a:t>
            </a:r>
          </a:p>
          <a:p>
            <a:pPr algn="ctr"/>
            <a:r>
              <a:rPr lang="fr-FR" sz="3000" dirty="0"/>
              <a:t>variables…</a:t>
            </a:r>
          </a:p>
          <a:p>
            <a:pPr algn="ctr"/>
            <a:r>
              <a:rPr lang="fr-FR" sz="3000" dirty="0"/>
              <a:t>conditions…</a:t>
            </a:r>
          </a:p>
        </p:txBody>
      </p:sp>
      <p:sp>
        <p:nvSpPr>
          <p:cNvPr id="11" name="TextBox 10">
            <a:extLst>
              <a:ext uri="{FF2B5EF4-FFF2-40B4-BE49-F238E27FC236}">
                <a16:creationId xmlns:a16="http://schemas.microsoft.com/office/drawing/2014/main" id="{49B72F4B-8518-4691-9905-B9114716C16F}"/>
              </a:ext>
            </a:extLst>
          </p:cNvPr>
          <p:cNvSpPr txBox="1"/>
          <p:nvPr/>
        </p:nvSpPr>
        <p:spPr>
          <a:xfrm>
            <a:off x="4863694" y="3766121"/>
            <a:ext cx="2703176" cy="861774"/>
          </a:xfrm>
          <a:prstGeom prst="rect">
            <a:avLst/>
          </a:prstGeom>
          <a:noFill/>
        </p:spPr>
        <p:txBody>
          <a:bodyPr wrap="square" rtlCol="0">
            <a:spAutoFit/>
          </a:bodyPr>
          <a:lstStyle/>
          <a:p>
            <a:r>
              <a:rPr lang="fr-FR" sz="5000" dirty="0"/>
              <a:t>somme</a:t>
            </a:r>
          </a:p>
        </p:txBody>
      </p:sp>
      <p:cxnSp>
        <p:nvCxnSpPr>
          <p:cNvPr id="4" name="Straight Arrow Connector 3">
            <a:extLst>
              <a:ext uri="{FF2B5EF4-FFF2-40B4-BE49-F238E27FC236}">
                <a16:creationId xmlns:a16="http://schemas.microsoft.com/office/drawing/2014/main" id="{52725EB5-A941-41C6-B30C-FE1F909E5D8F}"/>
              </a:ext>
            </a:extLst>
          </p:cNvPr>
          <p:cNvCxnSpPr>
            <a:cxnSpLocks/>
          </p:cNvCxnSpPr>
          <p:nvPr/>
        </p:nvCxnSpPr>
        <p:spPr>
          <a:xfrm>
            <a:off x="2910980" y="5658613"/>
            <a:ext cx="157826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C8FC4D9-DF3C-4DB0-93A4-5962691EDE07}"/>
              </a:ext>
            </a:extLst>
          </p:cNvPr>
          <p:cNvSpPr txBox="1"/>
          <p:nvPr/>
        </p:nvSpPr>
        <p:spPr>
          <a:xfrm>
            <a:off x="3113453" y="5196948"/>
            <a:ext cx="1375794" cy="461665"/>
          </a:xfrm>
          <a:prstGeom prst="rect">
            <a:avLst/>
          </a:prstGeom>
          <a:noFill/>
        </p:spPr>
        <p:txBody>
          <a:bodyPr wrap="square" rtlCol="0">
            <a:spAutoFit/>
          </a:bodyPr>
          <a:lstStyle/>
          <a:p>
            <a:r>
              <a:rPr lang="fr-FR" sz="2400" dirty="0"/>
              <a:t>input_2</a:t>
            </a:r>
          </a:p>
        </p:txBody>
      </p:sp>
      <p:cxnSp>
        <p:nvCxnSpPr>
          <p:cNvPr id="13" name="Straight Arrow Connector 12">
            <a:extLst>
              <a:ext uri="{FF2B5EF4-FFF2-40B4-BE49-F238E27FC236}">
                <a16:creationId xmlns:a16="http://schemas.microsoft.com/office/drawing/2014/main" id="{75CE3BE0-3580-4EC8-9451-B56ACDA00DA3}"/>
              </a:ext>
            </a:extLst>
          </p:cNvPr>
          <p:cNvCxnSpPr>
            <a:cxnSpLocks/>
          </p:cNvCxnSpPr>
          <p:nvPr/>
        </p:nvCxnSpPr>
        <p:spPr>
          <a:xfrm>
            <a:off x="2910980" y="5089560"/>
            <a:ext cx="157826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30F8532-FB0A-4AC7-8630-ECA965EF50FB}"/>
              </a:ext>
            </a:extLst>
          </p:cNvPr>
          <p:cNvSpPr txBox="1"/>
          <p:nvPr/>
        </p:nvSpPr>
        <p:spPr>
          <a:xfrm>
            <a:off x="3113453" y="4627895"/>
            <a:ext cx="1375794" cy="461665"/>
          </a:xfrm>
          <a:prstGeom prst="rect">
            <a:avLst/>
          </a:prstGeom>
          <a:noFill/>
        </p:spPr>
        <p:txBody>
          <a:bodyPr wrap="square" rtlCol="0">
            <a:spAutoFit/>
          </a:bodyPr>
          <a:lstStyle/>
          <a:p>
            <a:r>
              <a:rPr lang="fr-FR" sz="2400" dirty="0"/>
              <a:t>input_1</a:t>
            </a:r>
          </a:p>
        </p:txBody>
      </p:sp>
      <p:cxnSp>
        <p:nvCxnSpPr>
          <p:cNvPr id="15" name="Straight Arrow Connector 14">
            <a:extLst>
              <a:ext uri="{FF2B5EF4-FFF2-40B4-BE49-F238E27FC236}">
                <a16:creationId xmlns:a16="http://schemas.microsoft.com/office/drawing/2014/main" id="{FF10B89F-AEDF-431D-9F57-4D650E118E6B}"/>
              </a:ext>
            </a:extLst>
          </p:cNvPr>
          <p:cNvCxnSpPr>
            <a:cxnSpLocks/>
          </p:cNvCxnSpPr>
          <p:nvPr/>
        </p:nvCxnSpPr>
        <p:spPr>
          <a:xfrm>
            <a:off x="2910980" y="6249736"/>
            <a:ext cx="157826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283E9B4-297B-4B81-AF40-6890C20E290C}"/>
              </a:ext>
            </a:extLst>
          </p:cNvPr>
          <p:cNvSpPr txBox="1"/>
          <p:nvPr/>
        </p:nvSpPr>
        <p:spPr>
          <a:xfrm>
            <a:off x="3113453" y="5788071"/>
            <a:ext cx="1375794" cy="461665"/>
          </a:xfrm>
          <a:prstGeom prst="rect">
            <a:avLst/>
          </a:prstGeom>
          <a:noFill/>
        </p:spPr>
        <p:txBody>
          <a:bodyPr wrap="square" rtlCol="0">
            <a:spAutoFit/>
          </a:bodyPr>
          <a:lstStyle/>
          <a:p>
            <a:r>
              <a:rPr lang="fr-FR" sz="2400" dirty="0"/>
              <a:t>input_3</a:t>
            </a:r>
          </a:p>
        </p:txBody>
      </p:sp>
      <p:cxnSp>
        <p:nvCxnSpPr>
          <p:cNvPr id="17" name="Straight Arrow Connector 16">
            <a:extLst>
              <a:ext uri="{FF2B5EF4-FFF2-40B4-BE49-F238E27FC236}">
                <a16:creationId xmlns:a16="http://schemas.microsoft.com/office/drawing/2014/main" id="{635754BB-89D1-49FA-BAD0-1158A68064C9}"/>
              </a:ext>
            </a:extLst>
          </p:cNvPr>
          <p:cNvCxnSpPr>
            <a:cxnSpLocks/>
          </p:cNvCxnSpPr>
          <p:nvPr/>
        </p:nvCxnSpPr>
        <p:spPr>
          <a:xfrm>
            <a:off x="7290032" y="5551225"/>
            <a:ext cx="157826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0AF0F5A-BB72-49F5-82FB-6EAEF1F07520}"/>
              </a:ext>
            </a:extLst>
          </p:cNvPr>
          <p:cNvSpPr txBox="1"/>
          <p:nvPr/>
        </p:nvSpPr>
        <p:spPr>
          <a:xfrm>
            <a:off x="7492505" y="5089560"/>
            <a:ext cx="1375794" cy="461665"/>
          </a:xfrm>
          <a:prstGeom prst="rect">
            <a:avLst/>
          </a:prstGeom>
          <a:noFill/>
        </p:spPr>
        <p:txBody>
          <a:bodyPr wrap="square" rtlCol="0">
            <a:spAutoFit/>
          </a:bodyPr>
          <a:lstStyle/>
          <a:p>
            <a:r>
              <a:rPr lang="fr-FR" sz="2400" dirty="0"/>
              <a:t>output</a:t>
            </a:r>
          </a:p>
        </p:txBody>
      </p:sp>
    </p:spTree>
    <p:extLst>
      <p:ext uri="{BB962C8B-B14F-4D97-AF65-F5344CB8AC3E}">
        <p14:creationId xmlns:p14="http://schemas.microsoft.com/office/powerpoint/2010/main" val="2209687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038475" cy="743706"/>
          </a:xfrm>
          <a:solidFill>
            <a:schemeClr val="accent2">
              <a:lumMod val="60000"/>
              <a:lumOff val="40000"/>
            </a:schemeClr>
          </a:solidFill>
        </p:spPr>
        <p:txBody>
          <a:bodyPr>
            <a:normAutofit fontScale="90000"/>
          </a:bodyPr>
          <a:lstStyle/>
          <a:p>
            <a:pPr algn="ctr"/>
            <a:r>
              <a:rPr lang="fr-FR" b="1" dirty="0"/>
              <a:t>Variables</a:t>
            </a:r>
          </a:p>
        </p:txBody>
      </p:sp>
      <p:pic>
        <p:nvPicPr>
          <p:cNvPr id="5" name="Picture 4" descr="A screenshot of a cell phone&#10;&#10;Description automatically generated">
            <a:extLst>
              <a:ext uri="{FF2B5EF4-FFF2-40B4-BE49-F238E27FC236}">
                <a16:creationId xmlns:a16="http://schemas.microsoft.com/office/drawing/2014/main" id="{E74F6630-55DB-4A81-9B45-918AAEBB2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100" y="3157538"/>
            <a:ext cx="3810000" cy="2390775"/>
          </a:xfrm>
          <a:prstGeom prst="rect">
            <a:avLst/>
          </a:prstGeom>
        </p:spPr>
      </p:pic>
      <p:sp>
        <p:nvSpPr>
          <p:cNvPr id="6" name="TextBox 5">
            <a:extLst>
              <a:ext uri="{FF2B5EF4-FFF2-40B4-BE49-F238E27FC236}">
                <a16:creationId xmlns:a16="http://schemas.microsoft.com/office/drawing/2014/main" id="{D30E7321-CA1E-42B7-9658-4F050B542D86}"/>
              </a:ext>
            </a:extLst>
          </p:cNvPr>
          <p:cNvSpPr txBox="1"/>
          <p:nvPr/>
        </p:nvSpPr>
        <p:spPr>
          <a:xfrm>
            <a:off x="5446259" y="1023105"/>
            <a:ext cx="5438775" cy="1548765"/>
          </a:xfrm>
          <a:prstGeom prst="snipRoundRect">
            <a:avLst/>
          </a:prstGeom>
          <a:ln w="28575">
            <a:solidFill>
              <a:srgbClr val="FF0000"/>
            </a:solidFill>
          </a:ln>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dirty="0"/>
              <a:t>Une variable est une boîte dans laquelle on peut mettre n’importe quelle valeur. </a:t>
            </a:r>
          </a:p>
          <a:p>
            <a:r>
              <a:rPr lang="fr-FR" dirty="0"/>
              <a:t>On appelle </a:t>
            </a:r>
            <a:r>
              <a:rPr lang="fr-FR" b="1" dirty="0"/>
              <a:t>nom de la variable </a:t>
            </a:r>
            <a:r>
              <a:rPr lang="fr-FR" dirty="0"/>
              <a:t>le nom correspondant au nom de la boîte et </a:t>
            </a:r>
            <a:r>
              <a:rPr lang="fr-FR" b="1" dirty="0"/>
              <a:t>valeur de la variable</a:t>
            </a:r>
            <a:r>
              <a:rPr lang="fr-FR" dirty="0"/>
              <a:t> ce qu’il y a à l’intérieur de la boîte.</a:t>
            </a:r>
          </a:p>
        </p:txBody>
      </p:sp>
      <p:sp>
        <p:nvSpPr>
          <p:cNvPr id="7" name="Rectangle 6">
            <a:extLst>
              <a:ext uri="{FF2B5EF4-FFF2-40B4-BE49-F238E27FC236}">
                <a16:creationId xmlns:a16="http://schemas.microsoft.com/office/drawing/2014/main" id="{A9E6725D-257F-4141-A11B-0000C0F07527}"/>
              </a:ext>
            </a:extLst>
          </p:cNvPr>
          <p:cNvSpPr/>
          <p:nvPr/>
        </p:nvSpPr>
        <p:spPr>
          <a:xfrm>
            <a:off x="7448552" y="4500563"/>
            <a:ext cx="1523998" cy="1047750"/>
          </a:xfrm>
          <a:prstGeom prst="rect">
            <a:avLst/>
          </a:prstGeom>
          <a:solidFill>
            <a:schemeClr val="bg1">
              <a:lumMod val="95000"/>
            </a:schemeClr>
          </a:solidFill>
          <a:ln w="76200">
            <a:solidFill>
              <a:schemeClr val="tx1">
                <a:lumMod val="95000"/>
                <a:lumOff val="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dirty="0">
              <a:highlight>
                <a:srgbClr val="000000"/>
              </a:highlight>
            </a:endParaRPr>
          </a:p>
        </p:txBody>
      </p:sp>
      <p:sp>
        <p:nvSpPr>
          <p:cNvPr id="8" name="TextBox 7">
            <a:extLst>
              <a:ext uri="{FF2B5EF4-FFF2-40B4-BE49-F238E27FC236}">
                <a16:creationId xmlns:a16="http://schemas.microsoft.com/office/drawing/2014/main" id="{485512AC-134E-46BE-9CE2-B17CC8B0004A}"/>
              </a:ext>
            </a:extLst>
          </p:cNvPr>
          <p:cNvSpPr txBox="1"/>
          <p:nvPr/>
        </p:nvSpPr>
        <p:spPr>
          <a:xfrm>
            <a:off x="7915277" y="3724275"/>
            <a:ext cx="295274" cy="861774"/>
          </a:xfrm>
          <a:prstGeom prst="rect">
            <a:avLst/>
          </a:prstGeom>
          <a:noFill/>
        </p:spPr>
        <p:txBody>
          <a:bodyPr wrap="square" rtlCol="0">
            <a:spAutoFit/>
          </a:bodyPr>
          <a:lstStyle/>
          <a:p>
            <a:r>
              <a:rPr lang="fr-FR" sz="5000" dirty="0"/>
              <a:t>a</a:t>
            </a:r>
          </a:p>
        </p:txBody>
      </p:sp>
      <p:sp>
        <p:nvSpPr>
          <p:cNvPr id="9" name="TextBox 8">
            <a:extLst>
              <a:ext uri="{FF2B5EF4-FFF2-40B4-BE49-F238E27FC236}">
                <a16:creationId xmlns:a16="http://schemas.microsoft.com/office/drawing/2014/main" id="{DF62C3BE-514F-4848-8CEE-259D782BD97F}"/>
              </a:ext>
            </a:extLst>
          </p:cNvPr>
          <p:cNvSpPr txBox="1"/>
          <p:nvPr/>
        </p:nvSpPr>
        <p:spPr>
          <a:xfrm>
            <a:off x="7760496" y="4593551"/>
            <a:ext cx="900110" cy="861774"/>
          </a:xfrm>
          <a:prstGeom prst="rect">
            <a:avLst/>
          </a:prstGeom>
          <a:noFill/>
        </p:spPr>
        <p:txBody>
          <a:bodyPr wrap="square" rtlCol="0">
            <a:spAutoFit/>
          </a:bodyPr>
          <a:lstStyle/>
          <a:p>
            <a:r>
              <a:rPr lang="fr-FR" sz="5000" dirty="0">
                <a:solidFill>
                  <a:srgbClr val="FF0000"/>
                </a:solidFill>
              </a:rPr>
              <a:t>53</a:t>
            </a:r>
          </a:p>
        </p:txBody>
      </p:sp>
      <p:cxnSp>
        <p:nvCxnSpPr>
          <p:cNvPr id="11" name="Straight Arrow Connector 10">
            <a:extLst>
              <a:ext uri="{FF2B5EF4-FFF2-40B4-BE49-F238E27FC236}">
                <a16:creationId xmlns:a16="http://schemas.microsoft.com/office/drawing/2014/main" id="{F170293E-1632-400E-80AF-93C1219933C9}"/>
              </a:ext>
            </a:extLst>
          </p:cNvPr>
          <p:cNvCxnSpPr/>
          <p:nvPr/>
        </p:nvCxnSpPr>
        <p:spPr>
          <a:xfrm>
            <a:off x="3790950" y="4400550"/>
            <a:ext cx="3552825" cy="590550"/>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138363" cy="523220"/>
          </a:xfrm>
          <a:prstGeom prst="rect">
            <a:avLst/>
          </a:prstGeom>
          <a:solidFill>
            <a:schemeClr val="accent4">
              <a:lumMod val="60000"/>
              <a:lumOff val="40000"/>
            </a:schemeClr>
          </a:solidFill>
        </p:spPr>
        <p:txBody>
          <a:bodyPr wrap="square" rtlCol="0">
            <a:spAutoFit/>
          </a:bodyPr>
          <a:lstStyle/>
          <a:p>
            <a:pPr algn="ctr"/>
            <a:r>
              <a:rPr lang="fr-FR" sz="2800" b="1" dirty="0"/>
              <a:t>Quezaco?</a:t>
            </a:r>
          </a:p>
        </p:txBody>
      </p:sp>
    </p:spTree>
    <p:extLst>
      <p:ext uri="{BB962C8B-B14F-4D97-AF65-F5344CB8AC3E}">
        <p14:creationId xmlns:p14="http://schemas.microsoft.com/office/powerpoint/2010/main" val="1122114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Fonctions</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138363" cy="523220"/>
          </a:xfrm>
          <a:prstGeom prst="rect">
            <a:avLst/>
          </a:prstGeom>
          <a:solidFill>
            <a:schemeClr val="accent4">
              <a:lumMod val="60000"/>
              <a:lumOff val="40000"/>
            </a:schemeClr>
          </a:solidFill>
        </p:spPr>
        <p:txBody>
          <a:bodyPr wrap="square" rtlCol="0">
            <a:spAutoFit/>
          </a:bodyPr>
          <a:lstStyle/>
          <a:p>
            <a:pPr algn="ctr"/>
            <a:r>
              <a:rPr lang="fr-FR" sz="2800" b="1" dirty="0"/>
              <a:t>Signature</a:t>
            </a:r>
          </a:p>
        </p:txBody>
      </p:sp>
      <p:grpSp>
        <p:nvGrpSpPr>
          <p:cNvPr id="23" name="Group 22">
            <a:extLst>
              <a:ext uri="{FF2B5EF4-FFF2-40B4-BE49-F238E27FC236}">
                <a16:creationId xmlns:a16="http://schemas.microsoft.com/office/drawing/2014/main" id="{CD4CDCA4-DF39-4ED4-917E-9FA201234120}"/>
              </a:ext>
            </a:extLst>
          </p:cNvPr>
          <p:cNvGrpSpPr/>
          <p:nvPr/>
        </p:nvGrpSpPr>
        <p:grpSpPr>
          <a:xfrm>
            <a:off x="6096000" y="740548"/>
            <a:ext cx="4243694" cy="1841300"/>
            <a:chOff x="2910980" y="3891475"/>
            <a:chExt cx="5957319" cy="2584825"/>
          </a:xfrm>
        </p:grpSpPr>
        <p:sp>
          <p:nvSpPr>
            <p:cNvPr id="10" name="Rectangle 9">
              <a:extLst>
                <a:ext uri="{FF2B5EF4-FFF2-40B4-BE49-F238E27FC236}">
                  <a16:creationId xmlns:a16="http://schemas.microsoft.com/office/drawing/2014/main" id="{9F3EDB54-4FD8-4369-A48A-6C017E80D149}"/>
                </a:ext>
              </a:extLst>
            </p:cNvPr>
            <p:cNvSpPr/>
            <p:nvPr/>
          </p:nvSpPr>
          <p:spPr>
            <a:xfrm>
              <a:off x="4489247" y="4728421"/>
              <a:ext cx="2800785" cy="1747879"/>
            </a:xfrm>
            <a:prstGeom prst="rect">
              <a:avLst/>
            </a:prstGeom>
            <a:solidFill>
              <a:schemeClr val="bg1">
                <a:lumMod val="95000"/>
              </a:schemeClr>
            </a:solidFill>
            <a:ln w="76200">
              <a:solidFill>
                <a:schemeClr val="tx1">
                  <a:lumMod val="95000"/>
                  <a:lumOff val="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1500" dirty="0"/>
                <a:t>instructions…</a:t>
              </a:r>
            </a:p>
            <a:p>
              <a:pPr algn="ctr"/>
              <a:r>
                <a:rPr lang="fr-FR" sz="1500" dirty="0"/>
                <a:t>variables…</a:t>
              </a:r>
            </a:p>
            <a:p>
              <a:pPr algn="ctr"/>
              <a:r>
                <a:rPr lang="fr-FR" sz="1500" dirty="0"/>
                <a:t>conditions…</a:t>
              </a:r>
            </a:p>
          </p:txBody>
        </p:sp>
        <p:sp>
          <p:nvSpPr>
            <p:cNvPr id="11" name="TextBox 10">
              <a:extLst>
                <a:ext uri="{FF2B5EF4-FFF2-40B4-BE49-F238E27FC236}">
                  <a16:creationId xmlns:a16="http://schemas.microsoft.com/office/drawing/2014/main" id="{49B72F4B-8518-4691-9905-B9114716C16F}"/>
                </a:ext>
              </a:extLst>
            </p:cNvPr>
            <p:cNvSpPr txBox="1"/>
            <p:nvPr/>
          </p:nvSpPr>
          <p:spPr>
            <a:xfrm>
              <a:off x="4993234" y="3891475"/>
              <a:ext cx="2703175" cy="777705"/>
            </a:xfrm>
            <a:prstGeom prst="rect">
              <a:avLst/>
            </a:prstGeom>
            <a:noFill/>
          </p:spPr>
          <p:txBody>
            <a:bodyPr wrap="square" rtlCol="0">
              <a:spAutoFit/>
            </a:bodyPr>
            <a:lstStyle/>
            <a:p>
              <a:r>
                <a:rPr lang="fr-FR" sz="3000" dirty="0"/>
                <a:t>somme</a:t>
              </a:r>
            </a:p>
          </p:txBody>
        </p:sp>
        <p:cxnSp>
          <p:nvCxnSpPr>
            <p:cNvPr id="4" name="Straight Arrow Connector 3">
              <a:extLst>
                <a:ext uri="{FF2B5EF4-FFF2-40B4-BE49-F238E27FC236}">
                  <a16:creationId xmlns:a16="http://schemas.microsoft.com/office/drawing/2014/main" id="{52725EB5-A941-41C6-B30C-FE1F909E5D8F}"/>
                </a:ext>
              </a:extLst>
            </p:cNvPr>
            <p:cNvCxnSpPr>
              <a:cxnSpLocks/>
            </p:cNvCxnSpPr>
            <p:nvPr/>
          </p:nvCxnSpPr>
          <p:spPr>
            <a:xfrm>
              <a:off x="2910980" y="5658613"/>
              <a:ext cx="157826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C8FC4D9-DF3C-4DB0-93A4-5962691EDE07}"/>
                </a:ext>
              </a:extLst>
            </p:cNvPr>
            <p:cNvSpPr txBox="1"/>
            <p:nvPr/>
          </p:nvSpPr>
          <p:spPr>
            <a:xfrm>
              <a:off x="3113454" y="5196948"/>
              <a:ext cx="1375794" cy="518470"/>
            </a:xfrm>
            <a:prstGeom prst="rect">
              <a:avLst/>
            </a:prstGeom>
            <a:noFill/>
          </p:spPr>
          <p:txBody>
            <a:bodyPr wrap="square" rtlCol="0">
              <a:spAutoFit/>
            </a:bodyPr>
            <a:lstStyle/>
            <a:p>
              <a:r>
                <a:rPr lang="fr-FR" dirty="0"/>
                <a:t>input_2</a:t>
              </a:r>
            </a:p>
          </p:txBody>
        </p:sp>
        <p:cxnSp>
          <p:nvCxnSpPr>
            <p:cNvPr id="13" name="Straight Arrow Connector 12">
              <a:extLst>
                <a:ext uri="{FF2B5EF4-FFF2-40B4-BE49-F238E27FC236}">
                  <a16:creationId xmlns:a16="http://schemas.microsoft.com/office/drawing/2014/main" id="{75CE3BE0-3580-4EC8-9451-B56ACDA00DA3}"/>
                </a:ext>
              </a:extLst>
            </p:cNvPr>
            <p:cNvCxnSpPr>
              <a:cxnSpLocks/>
            </p:cNvCxnSpPr>
            <p:nvPr/>
          </p:nvCxnSpPr>
          <p:spPr>
            <a:xfrm>
              <a:off x="2910980" y="5089560"/>
              <a:ext cx="157826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30F8532-FB0A-4AC7-8630-ECA965EF50FB}"/>
                </a:ext>
              </a:extLst>
            </p:cNvPr>
            <p:cNvSpPr txBox="1"/>
            <p:nvPr/>
          </p:nvSpPr>
          <p:spPr>
            <a:xfrm>
              <a:off x="3113454" y="4627895"/>
              <a:ext cx="1375794" cy="518470"/>
            </a:xfrm>
            <a:prstGeom prst="rect">
              <a:avLst/>
            </a:prstGeom>
            <a:noFill/>
          </p:spPr>
          <p:txBody>
            <a:bodyPr wrap="square" rtlCol="0">
              <a:spAutoFit/>
            </a:bodyPr>
            <a:lstStyle/>
            <a:p>
              <a:r>
                <a:rPr lang="fr-FR" dirty="0"/>
                <a:t>input_1</a:t>
              </a:r>
            </a:p>
          </p:txBody>
        </p:sp>
        <p:cxnSp>
          <p:nvCxnSpPr>
            <p:cNvPr id="15" name="Straight Arrow Connector 14">
              <a:extLst>
                <a:ext uri="{FF2B5EF4-FFF2-40B4-BE49-F238E27FC236}">
                  <a16:creationId xmlns:a16="http://schemas.microsoft.com/office/drawing/2014/main" id="{FF10B89F-AEDF-431D-9F57-4D650E118E6B}"/>
                </a:ext>
              </a:extLst>
            </p:cNvPr>
            <p:cNvCxnSpPr>
              <a:cxnSpLocks/>
            </p:cNvCxnSpPr>
            <p:nvPr/>
          </p:nvCxnSpPr>
          <p:spPr>
            <a:xfrm>
              <a:off x="2910980" y="6249736"/>
              <a:ext cx="157826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283E9B4-297B-4B81-AF40-6890C20E290C}"/>
                </a:ext>
              </a:extLst>
            </p:cNvPr>
            <p:cNvSpPr txBox="1"/>
            <p:nvPr/>
          </p:nvSpPr>
          <p:spPr>
            <a:xfrm>
              <a:off x="3113454" y="5788071"/>
              <a:ext cx="1375794" cy="518470"/>
            </a:xfrm>
            <a:prstGeom prst="rect">
              <a:avLst/>
            </a:prstGeom>
            <a:noFill/>
          </p:spPr>
          <p:txBody>
            <a:bodyPr wrap="square" rtlCol="0">
              <a:spAutoFit/>
            </a:bodyPr>
            <a:lstStyle/>
            <a:p>
              <a:r>
                <a:rPr lang="fr-FR" dirty="0"/>
                <a:t>input_3</a:t>
              </a:r>
            </a:p>
          </p:txBody>
        </p:sp>
        <p:cxnSp>
          <p:nvCxnSpPr>
            <p:cNvPr id="17" name="Straight Arrow Connector 16">
              <a:extLst>
                <a:ext uri="{FF2B5EF4-FFF2-40B4-BE49-F238E27FC236}">
                  <a16:creationId xmlns:a16="http://schemas.microsoft.com/office/drawing/2014/main" id="{635754BB-89D1-49FA-BAD0-1158A68064C9}"/>
                </a:ext>
              </a:extLst>
            </p:cNvPr>
            <p:cNvCxnSpPr>
              <a:cxnSpLocks/>
            </p:cNvCxnSpPr>
            <p:nvPr/>
          </p:nvCxnSpPr>
          <p:spPr>
            <a:xfrm>
              <a:off x="7290032" y="5551225"/>
              <a:ext cx="157826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0AF0F5A-BB72-49F5-82FB-6EAEF1F07520}"/>
                </a:ext>
              </a:extLst>
            </p:cNvPr>
            <p:cNvSpPr txBox="1"/>
            <p:nvPr/>
          </p:nvSpPr>
          <p:spPr>
            <a:xfrm>
              <a:off x="7492505" y="5089560"/>
              <a:ext cx="1375794" cy="518470"/>
            </a:xfrm>
            <a:prstGeom prst="rect">
              <a:avLst/>
            </a:prstGeom>
            <a:noFill/>
          </p:spPr>
          <p:txBody>
            <a:bodyPr wrap="square" rtlCol="0">
              <a:spAutoFit/>
            </a:bodyPr>
            <a:lstStyle/>
            <a:p>
              <a:r>
                <a:rPr lang="fr-FR" dirty="0"/>
                <a:t>output</a:t>
              </a:r>
            </a:p>
          </p:txBody>
        </p:sp>
      </p:grpSp>
      <p:pic>
        <p:nvPicPr>
          <p:cNvPr id="24" name="Graphic 23">
            <a:extLst>
              <a:ext uri="{FF2B5EF4-FFF2-40B4-BE49-F238E27FC236}">
                <a16:creationId xmlns:a16="http://schemas.microsoft.com/office/drawing/2014/main" id="{6A1E0402-EEC0-4147-A692-2AEE64D16E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34237" y="2805403"/>
            <a:ext cx="2590800" cy="913916"/>
          </a:xfrm>
          <a:prstGeom prst="rect">
            <a:avLst/>
          </a:prstGeom>
        </p:spPr>
      </p:pic>
      <p:sp>
        <p:nvSpPr>
          <p:cNvPr id="46" name="TextBox 45">
            <a:extLst>
              <a:ext uri="{FF2B5EF4-FFF2-40B4-BE49-F238E27FC236}">
                <a16:creationId xmlns:a16="http://schemas.microsoft.com/office/drawing/2014/main" id="{EDEAE02D-27B5-419E-8B0B-86D9E49E6C7F}"/>
              </a:ext>
            </a:extLst>
          </p:cNvPr>
          <p:cNvSpPr txBox="1"/>
          <p:nvPr/>
        </p:nvSpPr>
        <p:spPr>
          <a:xfrm>
            <a:off x="6240232" y="3366329"/>
            <a:ext cx="5438775" cy="2585323"/>
          </a:xfrm>
          <a:prstGeom prst="rect">
            <a:avLst/>
          </a:prstGeom>
          <a:solidFill>
            <a:srgbClr val="478CBF"/>
          </a:solidFill>
          <a:ln>
            <a:noFill/>
          </a:ln>
          <a:effectLst>
            <a:outerShdw blurRad="50800" dist="38100" dir="5400000" algn="t" rotWithShape="0">
              <a:prstClr val="black">
                <a:alpha val="40000"/>
              </a:prstClr>
            </a:outerShdw>
          </a:effectLst>
        </p:spPr>
        <p:txBody>
          <a:bodyPr wrap="square" rtlCol="0">
            <a:spAutoFit/>
          </a:bodyPr>
          <a:lstStyle/>
          <a:p>
            <a:pPr algn="just"/>
            <a:r>
              <a:rPr lang="fr-FR" dirty="0">
                <a:solidFill>
                  <a:schemeClr val="bg1"/>
                </a:solidFill>
              </a:rPr>
              <a:t>Une fonction dans Godot s’écrit avec un premier mot clé « </a:t>
            </a:r>
            <a:r>
              <a:rPr lang="fr-FR" dirty="0" err="1">
                <a:solidFill>
                  <a:schemeClr val="bg1"/>
                </a:solidFill>
              </a:rPr>
              <a:t>func</a:t>
            </a:r>
            <a:r>
              <a:rPr lang="fr-FR" dirty="0">
                <a:solidFill>
                  <a:schemeClr val="bg1"/>
                </a:solidFill>
              </a:rPr>
              <a:t> » pour spécifier qu’on va écrire une fonction. Ensuite le nom de la fonction est donnée. Ensuite tous les paramètres d’entrée doivent être placées entre ( ) et séparées par des « , » Enfin « : » doit être placé juste à la fin de la ligne pour placer le cœur de la fonction.</a:t>
            </a:r>
          </a:p>
          <a:p>
            <a:r>
              <a:rPr lang="fr-FR" dirty="0">
                <a:solidFill>
                  <a:schemeClr val="bg1"/>
                </a:solidFill>
              </a:rPr>
              <a:t>Toute cette ligne est appelée la signature de la fonction, car elle regroupe toutes les informations qui décrivent une fonction.</a:t>
            </a:r>
          </a:p>
        </p:txBody>
      </p:sp>
      <p:pic>
        <p:nvPicPr>
          <p:cNvPr id="47" name="Picture 46">
            <a:extLst>
              <a:ext uri="{FF2B5EF4-FFF2-40B4-BE49-F238E27FC236}">
                <a16:creationId xmlns:a16="http://schemas.microsoft.com/office/drawing/2014/main" id="{2008B71E-57F1-41B5-B64B-AC9D95B3863F}"/>
              </a:ext>
            </a:extLst>
          </p:cNvPr>
          <p:cNvPicPr>
            <a:picLocks noChangeAspect="1"/>
          </p:cNvPicPr>
          <p:nvPr/>
        </p:nvPicPr>
        <p:blipFill>
          <a:blip r:embed="rId4"/>
          <a:stretch>
            <a:fillRect/>
          </a:stretch>
        </p:blipFill>
        <p:spPr>
          <a:xfrm>
            <a:off x="1276962" y="4105275"/>
            <a:ext cx="4705350" cy="476250"/>
          </a:xfrm>
          <a:prstGeom prst="rect">
            <a:avLst/>
          </a:prstGeom>
        </p:spPr>
      </p:pic>
    </p:spTree>
    <p:extLst>
      <p:ext uri="{BB962C8B-B14F-4D97-AF65-F5344CB8AC3E}">
        <p14:creationId xmlns:p14="http://schemas.microsoft.com/office/powerpoint/2010/main" val="510526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Fonctions</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440455" cy="954107"/>
          </a:xfrm>
          <a:prstGeom prst="rect">
            <a:avLst/>
          </a:prstGeom>
          <a:solidFill>
            <a:schemeClr val="accent4">
              <a:lumMod val="60000"/>
              <a:lumOff val="40000"/>
            </a:schemeClr>
          </a:solidFill>
        </p:spPr>
        <p:txBody>
          <a:bodyPr wrap="square" rtlCol="0">
            <a:spAutoFit/>
          </a:bodyPr>
          <a:lstStyle/>
          <a:p>
            <a:pPr algn="ctr"/>
            <a:r>
              <a:rPr lang="fr-FR" sz="2800" b="1" dirty="0"/>
              <a:t>Retour d’une valeur</a:t>
            </a:r>
          </a:p>
        </p:txBody>
      </p:sp>
      <p:grpSp>
        <p:nvGrpSpPr>
          <p:cNvPr id="23" name="Group 22">
            <a:extLst>
              <a:ext uri="{FF2B5EF4-FFF2-40B4-BE49-F238E27FC236}">
                <a16:creationId xmlns:a16="http://schemas.microsoft.com/office/drawing/2014/main" id="{CD4CDCA4-DF39-4ED4-917E-9FA201234120}"/>
              </a:ext>
            </a:extLst>
          </p:cNvPr>
          <p:cNvGrpSpPr/>
          <p:nvPr/>
        </p:nvGrpSpPr>
        <p:grpSpPr>
          <a:xfrm>
            <a:off x="6096000" y="740548"/>
            <a:ext cx="4243694" cy="1841300"/>
            <a:chOff x="2910980" y="3891475"/>
            <a:chExt cx="5957319" cy="2584825"/>
          </a:xfrm>
        </p:grpSpPr>
        <p:sp>
          <p:nvSpPr>
            <p:cNvPr id="10" name="Rectangle 9">
              <a:extLst>
                <a:ext uri="{FF2B5EF4-FFF2-40B4-BE49-F238E27FC236}">
                  <a16:creationId xmlns:a16="http://schemas.microsoft.com/office/drawing/2014/main" id="{9F3EDB54-4FD8-4369-A48A-6C017E80D149}"/>
                </a:ext>
              </a:extLst>
            </p:cNvPr>
            <p:cNvSpPr/>
            <p:nvPr/>
          </p:nvSpPr>
          <p:spPr>
            <a:xfrm>
              <a:off x="4489247" y="4728421"/>
              <a:ext cx="2800785" cy="1747879"/>
            </a:xfrm>
            <a:prstGeom prst="rect">
              <a:avLst/>
            </a:prstGeom>
            <a:solidFill>
              <a:schemeClr val="bg1">
                <a:lumMod val="95000"/>
              </a:schemeClr>
            </a:solidFill>
            <a:ln w="76200">
              <a:solidFill>
                <a:schemeClr val="tx1">
                  <a:lumMod val="95000"/>
                  <a:lumOff val="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1500" dirty="0"/>
                <a:t>instructions…</a:t>
              </a:r>
            </a:p>
            <a:p>
              <a:pPr algn="ctr"/>
              <a:r>
                <a:rPr lang="fr-FR" sz="1500" dirty="0"/>
                <a:t>variables…</a:t>
              </a:r>
            </a:p>
            <a:p>
              <a:pPr algn="ctr"/>
              <a:r>
                <a:rPr lang="fr-FR" sz="1500" dirty="0"/>
                <a:t>conditions…</a:t>
              </a:r>
            </a:p>
          </p:txBody>
        </p:sp>
        <p:sp>
          <p:nvSpPr>
            <p:cNvPr id="11" name="TextBox 10">
              <a:extLst>
                <a:ext uri="{FF2B5EF4-FFF2-40B4-BE49-F238E27FC236}">
                  <a16:creationId xmlns:a16="http://schemas.microsoft.com/office/drawing/2014/main" id="{49B72F4B-8518-4691-9905-B9114716C16F}"/>
                </a:ext>
              </a:extLst>
            </p:cNvPr>
            <p:cNvSpPr txBox="1"/>
            <p:nvPr/>
          </p:nvSpPr>
          <p:spPr>
            <a:xfrm>
              <a:off x="4993234" y="3891475"/>
              <a:ext cx="2703175" cy="777705"/>
            </a:xfrm>
            <a:prstGeom prst="rect">
              <a:avLst/>
            </a:prstGeom>
            <a:noFill/>
          </p:spPr>
          <p:txBody>
            <a:bodyPr wrap="square" rtlCol="0">
              <a:spAutoFit/>
            </a:bodyPr>
            <a:lstStyle/>
            <a:p>
              <a:r>
                <a:rPr lang="fr-FR" sz="3000" dirty="0"/>
                <a:t>somme</a:t>
              </a:r>
            </a:p>
          </p:txBody>
        </p:sp>
        <p:cxnSp>
          <p:nvCxnSpPr>
            <p:cNvPr id="4" name="Straight Arrow Connector 3">
              <a:extLst>
                <a:ext uri="{FF2B5EF4-FFF2-40B4-BE49-F238E27FC236}">
                  <a16:creationId xmlns:a16="http://schemas.microsoft.com/office/drawing/2014/main" id="{52725EB5-A941-41C6-B30C-FE1F909E5D8F}"/>
                </a:ext>
              </a:extLst>
            </p:cNvPr>
            <p:cNvCxnSpPr>
              <a:cxnSpLocks/>
            </p:cNvCxnSpPr>
            <p:nvPr/>
          </p:nvCxnSpPr>
          <p:spPr>
            <a:xfrm>
              <a:off x="2910980" y="5658613"/>
              <a:ext cx="157826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C8FC4D9-DF3C-4DB0-93A4-5962691EDE07}"/>
                </a:ext>
              </a:extLst>
            </p:cNvPr>
            <p:cNvSpPr txBox="1"/>
            <p:nvPr/>
          </p:nvSpPr>
          <p:spPr>
            <a:xfrm>
              <a:off x="3113454" y="5196948"/>
              <a:ext cx="1375794" cy="518470"/>
            </a:xfrm>
            <a:prstGeom prst="rect">
              <a:avLst/>
            </a:prstGeom>
            <a:noFill/>
          </p:spPr>
          <p:txBody>
            <a:bodyPr wrap="square" rtlCol="0">
              <a:spAutoFit/>
            </a:bodyPr>
            <a:lstStyle/>
            <a:p>
              <a:r>
                <a:rPr lang="fr-FR" dirty="0"/>
                <a:t>input_2</a:t>
              </a:r>
            </a:p>
          </p:txBody>
        </p:sp>
        <p:cxnSp>
          <p:nvCxnSpPr>
            <p:cNvPr id="13" name="Straight Arrow Connector 12">
              <a:extLst>
                <a:ext uri="{FF2B5EF4-FFF2-40B4-BE49-F238E27FC236}">
                  <a16:creationId xmlns:a16="http://schemas.microsoft.com/office/drawing/2014/main" id="{75CE3BE0-3580-4EC8-9451-B56ACDA00DA3}"/>
                </a:ext>
              </a:extLst>
            </p:cNvPr>
            <p:cNvCxnSpPr>
              <a:cxnSpLocks/>
            </p:cNvCxnSpPr>
            <p:nvPr/>
          </p:nvCxnSpPr>
          <p:spPr>
            <a:xfrm>
              <a:off x="2910980" y="5089560"/>
              <a:ext cx="157826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30F8532-FB0A-4AC7-8630-ECA965EF50FB}"/>
                </a:ext>
              </a:extLst>
            </p:cNvPr>
            <p:cNvSpPr txBox="1"/>
            <p:nvPr/>
          </p:nvSpPr>
          <p:spPr>
            <a:xfrm>
              <a:off x="3113454" y="4627895"/>
              <a:ext cx="1375794" cy="518470"/>
            </a:xfrm>
            <a:prstGeom prst="rect">
              <a:avLst/>
            </a:prstGeom>
            <a:noFill/>
          </p:spPr>
          <p:txBody>
            <a:bodyPr wrap="square" rtlCol="0">
              <a:spAutoFit/>
            </a:bodyPr>
            <a:lstStyle/>
            <a:p>
              <a:r>
                <a:rPr lang="fr-FR" dirty="0"/>
                <a:t>input_1</a:t>
              </a:r>
            </a:p>
          </p:txBody>
        </p:sp>
        <p:cxnSp>
          <p:nvCxnSpPr>
            <p:cNvPr id="15" name="Straight Arrow Connector 14">
              <a:extLst>
                <a:ext uri="{FF2B5EF4-FFF2-40B4-BE49-F238E27FC236}">
                  <a16:creationId xmlns:a16="http://schemas.microsoft.com/office/drawing/2014/main" id="{FF10B89F-AEDF-431D-9F57-4D650E118E6B}"/>
                </a:ext>
              </a:extLst>
            </p:cNvPr>
            <p:cNvCxnSpPr>
              <a:cxnSpLocks/>
            </p:cNvCxnSpPr>
            <p:nvPr/>
          </p:nvCxnSpPr>
          <p:spPr>
            <a:xfrm>
              <a:off x="2910980" y="6249736"/>
              <a:ext cx="157826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283E9B4-297B-4B81-AF40-6890C20E290C}"/>
                </a:ext>
              </a:extLst>
            </p:cNvPr>
            <p:cNvSpPr txBox="1"/>
            <p:nvPr/>
          </p:nvSpPr>
          <p:spPr>
            <a:xfrm>
              <a:off x="3113454" y="5788071"/>
              <a:ext cx="1375794" cy="518470"/>
            </a:xfrm>
            <a:prstGeom prst="rect">
              <a:avLst/>
            </a:prstGeom>
            <a:noFill/>
          </p:spPr>
          <p:txBody>
            <a:bodyPr wrap="square" rtlCol="0">
              <a:spAutoFit/>
            </a:bodyPr>
            <a:lstStyle/>
            <a:p>
              <a:r>
                <a:rPr lang="fr-FR" dirty="0"/>
                <a:t>input_3</a:t>
              </a:r>
            </a:p>
          </p:txBody>
        </p:sp>
        <p:cxnSp>
          <p:nvCxnSpPr>
            <p:cNvPr id="17" name="Straight Arrow Connector 16">
              <a:extLst>
                <a:ext uri="{FF2B5EF4-FFF2-40B4-BE49-F238E27FC236}">
                  <a16:creationId xmlns:a16="http://schemas.microsoft.com/office/drawing/2014/main" id="{635754BB-89D1-49FA-BAD0-1158A68064C9}"/>
                </a:ext>
              </a:extLst>
            </p:cNvPr>
            <p:cNvCxnSpPr>
              <a:cxnSpLocks/>
            </p:cNvCxnSpPr>
            <p:nvPr/>
          </p:nvCxnSpPr>
          <p:spPr>
            <a:xfrm>
              <a:off x="7290032" y="5551225"/>
              <a:ext cx="157826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0AF0F5A-BB72-49F5-82FB-6EAEF1F07520}"/>
                </a:ext>
              </a:extLst>
            </p:cNvPr>
            <p:cNvSpPr txBox="1"/>
            <p:nvPr/>
          </p:nvSpPr>
          <p:spPr>
            <a:xfrm>
              <a:off x="7492505" y="5089560"/>
              <a:ext cx="1375794" cy="518470"/>
            </a:xfrm>
            <a:prstGeom prst="rect">
              <a:avLst/>
            </a:prstGeom>
            <a:noFill/>
          </p:spPr>
          <p:txBody>
            <a:bodyPr wrap="square" rtlCol="0">
              <a:spAutoFit/>
            </a:bodyPr>
            <a:lstStyle/>
            <a:p>
              <a:r>
                <a:rPr lang="fr-FR" dirty="0"/>
                <a:t>output</a:t>
              </a:r>
            </a:p>
          </p:txBody>
        </p:sp>
      </p:grpSp>
      <p:pic>
        <p:nvPicPr>
          <p:cNvPr id="26" name="Picture 25">
            <a:extLst>
              <a:ext uri="{FF2B5EF4-FFF2-40B4-BE49-F238E27FC236}">
                <a16:creationId xmlns:a16="http://schemas.microsoft.com/office/drawing/2014/main" id="{7AE9BD8E-078E-4F86-B88A-D438FB74255B}"/>
              </a:ext>
            </a:extLst>
          </p:cNvPr>
          <p:cNvPicPr>
            <a:picLocks noChangeAspect="1"/>
          </p:cNvPicPr>
          <p:nvPr/>
        </p:nvPicPr>
        <p:blipFill rotWithShape="1">
          <a:blip r:embed="rId2"/>
          <a:srcRect b="59728"/>
          <a:stretch/>
        </p:blipFill>
        <p:spPr>
          <a:xfrm>
            <a:off x="1306282" y="4230492"/>
            <a:ext cx="4933950" cy="694293"/>
          </a:xfrm>
          <a:prstGeom prst="rect">
            <a:avLst/>
          </a:prstGeom>
        </p:spPr>
      </p:pic>
      <p:sp>
        <p:nvSpPr>
          <p:cNvPr id="46" name="TextBox 45">
            <a:extLst>
              <a:ext uri="{FF2B5EF4-FFF2-40B4-BE49-F238E27FC236}">
                <a16:creationId xmlns:a16="http://schemas.microsoft.com/office/drawing/2014/main" id="{EDEAE02D-27B5-419E-8B0B-86D9E49E6C7F}"/>
              </a:ext>
            </a:extLst>
          </p:cNvPr>
          <p:cNvSpPr txBox="1"/>
          <p:nvPr/>
        </p:nvSpPr>
        <p:spPr>
          <a:xfrm>
            <a:off x="6679392" y="4115973"/>
            <a:ext cx="5072048" cy="923330"/>
          </a:xfrm>
          <a:prstGeom prst="rect">
            <a:avLst/>
          </a:prstGeom>
          <a:solidFill>
            <a:srgbClr val="478CBF"/>
          </a:solidFill>
          <a:ln>
            <a:noFill/>
          </a:ln>
          <a:effectLst>
            <a:outerShdw blurRad="50800" dist="38100" dir="5400000" algn="t" rotWithShape="0">
              <a:prstClr val="black">
                <a:alpha val="40000"/>
              </a:prstClr>
            </a:outerShdw>
          </a:effectLst>
        </p:spPr>
        <p:txBody>
          <a:bodyPr wrap="square" rtlCol="0">
            <a:spAutoFit/>
          </a:bodyPr>
          <a:lstStyle/>
          <a:p>
            <a:pPr algn="just"/>
            <a:r>
              <a:rPr lang="fr-FR" dirty="0">
                <a:solidFill>
                  <a:schemeClr val="bg1"/>
                </a:solidFill>
              </a:rPr>
              <a:t>Si une fonction doit retourner une valeur de sortie, alors le mot clé « return » doit être écrit suivi de la valeur à retourner.</a:t>
            </a:r>
          </a:p>
        </p:txBody>
      </p:sp>
      <p:pic>
        <p:nvPicPr>
          <p:cNvPr id="25" name="Graphic 24">
            <a:extLst>
              <a:ext uri="{FF2B5EF4-FFF2-40B4-BE49-F238E27FC236}">
                <a16:creationId xmlns:a16="http://schemas.microsoft.com/office/drawing/2014/main" id="{30E1C16A-6CFF-4C1D-A9A2-F503EABDD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34237" y="2805403"/>
            <a:ext cx="2590800" cy="913916"/>
          </a:xfrm>
          <a:prstGeom prst="rect">
            <a:avLst/>
          </a:prstGeom>
        </p:spPr>
      </p:pic>
    </p:spTree>
    <p:extLst>
      <p:ext uri="{BB962C8B-B14F-4D97-AF65-F5344CB8AC3E}">
        <p14:creationId xmlns:p14="http://schemas.microsoft.com/office/powerpoint/2010/main" val="1880592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Fonctions</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289453" cy="954107"/>
          </a:xfrm>
          <a:prstGeom prst="rect">
            <a:avLst/>
          </a:prstGeom>
          <a:solidFill>
            <a:schemeClr val="accent4">
              <a:lumMod val="60000"/>
              <a:lumOff val="40000"/>
            </a:schemeClr>
          </a:solidFill>
        </p:spPr>
        <p:txBody>
          <a:bodyPr wrap="square" rtlCol="0">
            <a:spAutoFit/>
          </a:bodyPr>
          <a:lstStyle/>
          <a:p>
            <a:pPr algn="ctr"/>
            <a:r>
              <a:rPr lang="fr-FR" sz="2800" b="1" dirty="0"/>
              <a:t>Appel d’une fonction</a:t>
            </a:r>
          </a:p>
        </p:txBody>
      </p:sp>
      <p:grpSp>
        <p:nvGrpSpPr>
          <p:cNvPr id="23" name="Group 22">
            <a:extLst>
              <a:ext uri="{FF2B5EF4-FFF2-40B4-BE49-F238E27FC236}">
                <a16:creationId xmlns:a16="http://schemas.microsoft.com/office/drawing/2014/main" id="{CD4CDCA4-DF39-4ED4-917E-9FA201234120}"/>
              </a:ext>
            </a:extLst>
          </p:cNvPr>
          <p:cNvGrpSpPr/>
          <p:nvPr/>
        </p:nvGrpSpPr>
        <p:grpSpPr>
          <a:xfrm>
            <a:off x="6096000" y="740548"/>
            <a:ext cx="4243694" cy="1841300"/>
            <a:chOff x="2910980" y="3891475"/>
            <a:chExt cx="5957319" cy="2584825"/>
          </a:xfrm>
        </p:grpSpPr>
        <p:sp>
          <p:nvSpPr>
            <p:cNvPr id="10" name="Rectangle 9">
              <a:extLst>
                <a:ext uri="{FF2B5EF4-FFF2-40B4-BE49-F238E27FC236}">
                  <a16:creationId xmlns:a16="http://schemas.microsoft.com/office/drawing/2014/main" id="{9F3EDB54-4FD8-4369-A48A-6C017E80D149}"/>
                </a:ext>
              </a:extLst>
            </p:cNvPr>
            <p:cNvSpPr/>
            <p:nvPr/>
          </p:nvSpPr>
          <p:spPr>
            <a:xfrm>
              <a:off x="4489247" y="4728421"/>
              <a:ext cx="2800785" cy="1747879"/>
            </a:xfrm>
            <a:prstGeom prst="rect">
              <a:avLst/>
            </a:prstGeom>
            <a:solidFill>
              <a:schemeClr val="bg1">
                <a:lumMod val="95000"/>
              </a:schemeClr>
            </a:solidFill>
            <a:ln w="76200">
              <a:solidFill>
                <a:schemeClr val="tx1">
                  <a:lumMod val="95000"/>
                  <a:lumOff val="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1500" dirty="0"/>
                <a:t>instructions…</a:t>
              </a:r>
            </a:p>
            <a:p>
              <a:pPr algn="ctr"/>
              <a:r>
                <a:rPr lang="fr-FR" sz="1500" dirty="0"/>
                <a:t>variables…</a:t>
              </a:r>
            </a:p>
            <a:p>
              <a:pPr algn="ctr"/>
              <a:r>
                <a:rPr lang="fr-FR" sz="1500" dirty="0"/>
                <a:t>conditions…</a:t>
              </a:r>
            </a:p>
          </p:txBody>
        </p:sp>
        <p:sp>
          <p:nvSpPr>
            <p:cNvPr id="11" name="TextBox 10">
              <a:extLst>
                <a:ext uri="{FF2B5EF4-FFF2-40B4-BE49-F238E27FC236}">
                  <a16:creationId xmlns:a16="http://schemas.microsoft.com/office/drawing/2014/main" id="{49B72F4B-8518-4691-9905-B9114716C16F}"/>
                </a:ext>
              </a:extLst>
            </p:cNvPr>
            <p:cNvSpPr txBox="1"/>
            <p:nvPr/>
          </p:nvSpPr>
          <p:spPr>
            <a:xfrm>
              <a:off x="4993234" y="3891475"/>
              <a:ext cx="2703175" cy="777705"/>
            </a:xfrm>
            <a:prstGeom prst="rect">
              <a:avLst/>
            </a:prstGeom>
            <a:noFill/>
          </p:spPr>
          <p:txBody>
            <a:bodyPr wrap="square" rtlCol="0">
              <a:spAutoFit/>
            </a:bodyPr>
            <a:lstStyle/>
            <a:p>
              <a:r>
                <a:rPr lang="fr-FR" sz="3000" dirty="0"/>
                <a:t>somme</a:t>
              </a:r>
            </a:p>
          </p:txBody>
        </p:sp>
        <p:cxnSp>
          <p:nvCxnSpPr>
            <p:cNvPr id="4" name="Straight Arrow Connector 3">
              <a:extLst>
                <a:ext uri="{FF2B5EF4-FFF2-40B4-BE49-F238E27FC236}">
                  <a16:creationId xmlns:a16="http://schemas.microsoft.com/office/drawing/2014/main" id="{52725EB5-A941-41C6-B30C-FE1F909E5D8F}"/>
                </a:ext>
              </a:extLst>
            </p:cNvPr>
            <p:cNvCxnSpPr>
              <a:cxnSpLocks/>
            </p:cNvCxnSpPr>
            <p:nvPr/>
          </p:nvCxnSpPr>
          <p:spPr>
            <a:xfrm>
              <a:off x="2910980" y="5658613"/>
              <a:ext cx="157826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C8FC4D9-DF3C-4DB0-93A4-5962691EDE07}"/>
                </a:ext>
              </a:extLst>
            </p:cNvPr>
            <p:cNvSpPr txBox="1"/>
            <p:nvPr/>
          </p:nvSpPr>
          <p:spPr>
            <a:xfrm>
              <a:off x="3113454" y="5196948"/>
              <a:ext cx="1375794" cy="518470"/>
            </a:xfrm>
            <a:prstGeom prst="rect">
              <a:avLst/>
            </a:prstGeom>
            <a:noFill/>
          </p:spPr>
          <p:txBody>
            <a:bodyPr wrap="square" rtlCol="0">
              <a:spAutoFit/>
            </a:bodyPr>
            <a:lstStyle/>
            <a:p>
              <a:r>
                <a:rPr lang="fr-FR" dirty="0"/>
                <a:t>input_2</a:t>
              </a:r>
            </a:p>
          </p:txBody>
        </p:sp>
        <p:cxnSp>
          <p:nvCxnSpPr>
            <p:cNvPr id="13" name="Straight Arrow Connector 12">
              <a:extLst>
                <a:ext uri="{FF2B5EF4-FFF2-40B4-BE49-F238E27FC236}">
                  <a16:creationId xmlns:a16="http://schemas.microsoft.com/office/drawing/2014/main" id="{75CE3BE0-3580-4EC8-9451-B56ACDA00DA3}"/>
                </a:ext>
              </a:extLst>
            </p:cNvPr>
            <p:cNvCxnSpPr>
              <a:cxnSpLocks/>
            </p:cNvCxnSpPr>
            <p:nvPr/>
          </p:nvCxnSpPr>
          <p:spPr>
            <a:xfrm>
              <a:off x="2910980" y="5089560"/>
              <a:ext cx="157826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30F8532-FB0A-4AC7-8630-ECA965EF50FB}"/>
                </a:ext>
              </a:extLst>
            </p:cNvPr>
            <p:cNvSpPr txBox="1"/>
            <p:nvPr/>
          </p:nvSpPr>
          <p:spPr>
            <a:xfrm>
              <a:off x="3113454" y="4627895"/>
              <a:ext cx="1375794" cy="518470"/>
            </a:xfrm>
            <a:prstGeom prst="rect">
              <a:avLst/>
            </a:prstGeom>
            <a:noFill/>
          </p:spPr>
          <p:txBody>
            <a:bodyPr wrap="square" rtlCol="0">
              <a:spAutoFit/>
            </a:bodyPr>
            <a:lstStyle/>
            <a:p>
              <a:r>
                <a:rPr lang="fr-FR" dirty="0"/>
                <a:t>input_1</a:t>
              </a:r>
            </a:p>
          </p:txBody>
        </p:sp>
        <p:cxnSp>
          <p:nvCxnSpPr>
            <p:cNvPr id="15" name="Straight Arrow Connector 14">
              <a:extLst>
                <a:ext uri="{FF2B5EF4-FFF2-40B4-BE49-F238E27FC236}">
                  <a16:creationId xmlns:a16="http://schemas.microsoft.com/office/drawing/2014/main" id="{FF10B89F-AEDF-431D-9F57-4D650E118E6B}"/>
                </a:ext>
              </a:extLst>
            </p:cNvPr>
            <p:cNvCxnSpPr>
              <a:cxnSpLocks/>
            </p:cNvCxnSpPr>
            <p:nvPr/>
          </p:nvCxnSpPr>
          <p:spPr>
            <a:xfrm>
              <a:off x="2910980" y="6249736"/>
              <a:ext cx="157826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283E9B4-297B-4B81-AF40-6890C20E290C}"/>
                </a:ext>
              </a:extLst>
            </p:cNvPr>
            <p:cNvSpPr txBox="1"/>
            <p:nvPr/>
          </p:nvSpPr>
          <p:spPr>
            <a:xfrm>
              <a:off x="3113454" y="5788071"/>
              <a:ext cx="1375794" cy="518470"/>
            </a:xfrm>
            <a:prstGeom prst="rect">
              <a:avLst/>
            </a:prstGeom>
            <a:noFill/>
          </p:spPr>
          <p:txBody>
            <a:bodyPr wrap="square" rtlCol="0">
              <a:spAutoFit/>
            </a:bodyPr>
            <a:lstStyle/>
            <a:p>
              <a:r>
                <a:rPr lang="fr-FR" dirty="0"/>
                <a:t>input_3</a:t>
              </a:r>
            </a:p>
          </p:txBody>
        </p:sp>
        <p:cxnSp>
          <p:nvCxnSpPr>
            <p:cNvPr id="17" name="Straight Arrow Connector 16">
              <a:extLst>
                <a:ext uri="{FF2B5EF4-FFF2-40B4-BE49-F238E27FC236}">
                  <a16:creationId xmlns:a16="http://schemas.microsoft.com/office/drawing/2014/main" id="{635754BB-89D1-49FA-BAD0-1158A68064C9}"/>
                </a:ext>
              </a:extLst>
            </p:cNvPr>
            <p:cNvCxnSpPr>
              <a:cxnSpLocks/>
            </p:cNvCxnSpPr>
            <p:nvPr/>
          </p:nvCxnSpPr>
          <p:spPr>
            <a:xfrm>
              <a:off x="7290032" y="5551225"/>
              <a:ext cx="157826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0AF0F5A-BB72-49F5-82FB-6EAEF1F07520}"/>
                </a:ext>
              </a:extLst>
            </p:cNvPr>
            <p:cNvSpPr txBox="1"/>
            <p:nvPr/>
          </p:nvSpPr>
          <p:spPr>
            <a:xfrm>
              <a:off x="7492505" y="5089560"/>
              <a:ext cx="1375794" cy="518470"/>
            </a:xfrm>
            <a:prstGeom prst="rect">
              <a:avLst/>
            </a:prstGeom>
            <a:noFill/>
          </p:spPr>
          <p:txBody>
            <a:bodyPr wrap="square" rtlCol="0">
              <a:spAutoFit/>
            </a:bodyPr>
            <a:lstStyle/>
            <a:p>
              <a:r>
                <a:rPr lang="fr-FR" dirty="0"/>
                <a:t>output</a:t>
              </a:r>
            </a:p>
          </p:txBody>
        </p:sp>
      </p:grpSp>
      <p:pic>
        <p:nvPicPr>
          <p:cNvPr id="24" name="Graphic 23">
            <a:extLst>
              <a:ext uri="{FF2B5EF4-FFF2-40B4-BE49-F238E27FC236}">
                <a16:creationId xmlns:a16="http://schemas.microsoft.com/office/drawing/2014/main" id="{6A1E0402-EEC0-4147-A692-2AEE64D16E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77857" y="2806339"/>
            <a:ext cx="2590800" cy="913916"/>
          </a:xfrm>
          <a:prstGeom prst="rect">
            <a:avLst/>
          </a:prstGeom>
        </p:spPr>
      </p:pic>
      <p:pic>
        <p:nvPicPr>
          <p:cNvPr id="26" name="Picture 25">
            <a:extLst>
              <a:ext uri="{FF2B5EF4-FFF2-40B4-BE49-F238E27FC236}">
                <a16:creationId xmlns:a16="http://schemas.microsoft.com/office/drawing/2014/main" id="{7AE9BD8E-078E-4F86-B88A-D438FB74255B}"/>
              </a:ext>
            </a:extLst>
          </p:cNvPr>
          <p:cNvPicPr>
            <a:picLocks noChangeAspect="1"/>
          </p:cNvPicPr>
          <p:nvPr/>
        </p:nvPicPr>
        <p:blipFill>
          <a:blip r:embed="rId4"/>
          <a:stretch>
            <a:fillRect/>
          </a:stretch>
        </p:blipFill>
        <p:spPr>
          <a:xfrm>
            <a:off x="1306282" y="4205287"/>
            <a:ext cx="4933950" cy="1724025"/>
          </a:xfrm>
          <a:prstGeom prst="rect">
            <a:avLst/>
          </a:prstGeom>
        </p:spPr>
      </p:pic>
      <p:sp>
        <p:nvSpPr>
          <p:cNvPr id="46" name="TextBox 45">
            <a:extLst>
              <a:ext uri="{FF2B5EF4-FFF2-40B4-BE49-F238E27FC236}">
                <a16:creationId xmlns:a16="http://schemas.microsoft.com/office/drawing/2014/main" id="{EDEAE02D-27B5-419E-8B0B-86D9E49E6C7F}"/>
              </a:ext>
            </a:extLst>
          </p:cNvPr>
          <p:cNvSpPr txBox="1"/>
          <p:nvPr/>
        </p:nvSpPr>
        <p:spPr>
          <a:xfrm>
            <a:off x="6387313" y="3913137"/>
            <a:ext cx="5438775" cy="2308324"/>
          </a:xfrm>
          <a:prstGeom prst="rect">
            <a:avLst/>
          </a:prstGeom>
          <a:solidFill>
            <a:srgbClr val="478CBF"/>
          </a:solidFill>
          <a:ln>
            <a:noFill/>
          </a:ln>
          <a:effectLst>
            <a:outerShdw blurRad="50800" dist="38100" dir="5400000" algn="t" rotWithShape="0">
              <a:prstClr val="black">
                <a:alpha val="40000"/>
              </a:prstClr>
            </a:outerShdw>
          </a:effectLst>
        </p:spPr>
        <p:txBody>
          <a:bodyPr wrap="square" rtlCol="0">
            <a:spAutoFit/>
          </a:bodyPr>
          <a:lstStyle/>
          <a:p>
            <a:pPr algn="just"/>
            <a:r>
              <a:rPr lang="fr-FR" dirty="0">
                <a:solidFill>
                  <a:schemeClr val="bg1"/>
                </a:solidFill>
              </a:rPr>
              <a:t>Pour appeler une fonction, il faut écrire le nom de la fonction suivi des (). Si des valeurs doivent être fournies en entrée de la fonction appelée, alors elles doivent être ajoutées entre les ( ) dans le même ordre que dans la signature de la fonction.</a:t>
            </a:r>
          </a:p>
          <a:p>
            <a:r>
              <a:rPr lang="fr-FR" dirty="0">
                <a:solidFill>
                  <a:schemeClr val="bg1"/>
                </a:solidFill>
              </a:rPr>
              <a:t>Dans l’exemple, le bout de code dans la fonction somme va être exécutée avec </a:t>
            </a:r>
          </a:p>
          <a:p>
            <a:r>
              <a:rPr lang="fr-FR" dirty="0">
                <a:solidFill>
                  <a:schemeClr val="bg1"/>
                </a:solidFill>
              </a:rPr>
              <a:t>input_1 = 4,   input_2 = 5 ,   input_3 = 6</a:t>
            </a:r>
          </a:p>
        </p:txBody>
      </p:sp>
    </p:spTree>
    <p:extLst>
      <p:ext uri="{BB962C8B-B14F-4D97-AF65-F5344CB8AC3E}">
        <p14:creationId xmlns:p14="http://schemas.microsoft.com/office/powerpoint/2010/main" val="4075207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Fonctions</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289453" cy="954107"/>
          </a:xfrm>
          <a:prstGeom prst="rect">
            <a:avLst/>
          </a:prstGeom>
          <a:solidFill>
            <a:schemeClr val="accent4">
              <a:lumMod val="60000"/>
              <a:lumOff val="40000"/>
            </a:schemeClr>
          </a:solidFill>
        </p:spPr>
        <p:txBody>
          <a:bodyPr wrap="square" rtlCol="0">
            <a:spAutoFit/>
          </a:bodyPr>
          <a:lstStyle/>
          <a:p>
            <a:pPr algn="ctr"/>
            <a:r>
              <a:rPr lang="fr-FR" sz="2800" b="1" dirty="0"/>
              <a:t>Appel d’une fonction</a:t>
            </a:r>
          </a:p>
        </p:txBody>
      </p:sp>
      <p:grpSp>
        <p:nvGrpSpPr>
          <p:cNvPr id="23" name="Group 22">
            <a:extLst>
              <a:ext uri="{FF2B5EF4-FFF2-40B4-BE49-F238E27FC236}">
                <a16:creationId xmlns:a16="http://schemas.microsoft.com/office/drawing/2014/main" id="{CD4CDCA4-DF39-4ED4-917E-9FA201234120}"/>
              </a:ext>
            </a:extLst>
          </p:cNvPr>
          <p:cNvGrpSpPr/>
          <p:nvPr/>
        </p:nvGrpSpPr>
        <p:grpSpPr>
          <a:xfrm>
            <a:off x="6096000" y="740548"/>
            <a:ext cx="4243694" cy="1841300"/>
            <a:chOff x="2910980" y="3891475"/>
            <a:chExt cx="5957319" cy="2584825"/>
          </a:xfrm>
        </p:grpSpPr>
        <p:sp>
          <p:nvSpPr>
            <p:cNvPr id="10" name="Rectangle 9">
              <a:extLst>
                <a:ext uri="{FF2B5EF4-FFF2-40B4-BE49-F238E27FC236}">
                  <a16:creationId xmlns:a16="http://schemas.microsoft.com/office/drawing/2014/main" id="{9F3EDB54-4FD8-4369-A48A-6C017E80D149}"/>
                </a:ext>
              </a:extLst>
            </p:cNvPr>
            <p:cNvSpPr/>
            <p:nvPr/>
          </p:nvSpPr>
          <p:spPr>
            <a:xfrm>
              <a:off x="4489247" y="4728421"/>
              <a:ext cx="2800785" cy="1747879"/>
            </a:xfrm>
            <a:prstGeom prst="rect">
              <a:avLst/>
            </a:prstGeom>
            <a:solidFill>
              <a:schemeClr val="bg1">
                <a:lumMod val="95000"/>
              </a:schemeClr>
            </a:solidFill>
            <a:ln w="76200">
              <a:solidFill>
                <a:schemeClr val="tx1">
                  <a:lumMod val="95000"/>
                  <a:lumOff val="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1500" dirty="0"/>
                <a:t>instructions…</a:t>
              </a:r>
            </a:p>
            <a:p>
              <a:pPr algn="ctr"/>
              <a:r>
                <a:rPr lang="fr-FR" sz="1500" dirty="0"/>
                <a:t>variables…</a:t>
              </a:r>
            </a:p>
            <a:p>
              <a:pPr algn="ctr"/>
              <a:r>
                <a:rPr lang="fr-FR" sz="1500" dirty="0"/>
                <a:t>conditions…</a:t>
              </a:r>
            </a:p>
          </p:txBody>
        </p:sp>
        <p:sp>
          <p:nvSpPr>
            <p:cNvPr id="11" name="TextBox 10">
              <a:extLst>
                <a:ext uri="{FF2B5EF4-FFF2-40B4-BE49-F238E27FC236}">
                  <a16:creationId xmlns:a16="http://schemas.microsoft.com/office/drawing/2014/main" id="{49B72F4B-8518-4691-9905-B9114716C16F}"/>
                </a:ext>
              </a:extLst>
            </p:cNvPr>
            <p:cNvSpPr txBox="1"/>
            <p:nvPr/>
          </p:nvSpPr>
          <p:spPr>
            <a:xfrm>
              <a:off x="4993234" y="3891475"/>
              <a:ext cx="2703175" cy="777705"/>
            </a:xfrm>
            <a:prstGeom prst="rect">
              <a:avLst/>
            </a:prstGeom>
            <a:noFill/>
          </p:spPr>
          <p:txBody>
            <a:bodyPr wrap="square" rtlCol="0">
              <a:spAutoFit/>
            </a:bodyPr>
            <a:lstStyle/>
            <a:p>
              <a:r>
                <a:rPr lang="fr-FR" sz="3000" dirty="0"/>
                <a:t>somme</a:t>
              </a:r>
            </a:p>
          </p:txBody>
        </p:sp>
        <p:cxnSp>
          <p:nvCxnSpPr>
            <p:cNvPr id="4" name="Straight Arrow Connector 3">
              <a:extLst>
                <a:ext uri="{FF2B5EF4-FFF2-40B4-BE49-F238E27FC236}">
                  <a16:creationId xmlns:a16="http://schemas.microsoft.com/office/drawing/2014/main" id="{52725EB5-A941-41C6-B30C-FE1F909E5D8F}"/>
                </a:ext>
              </a:extLst>
            </p:cNvPr>
            <p:cNvCxnSpPr>
              <a:cxnSpLocks/>
            </p:cNvCxnSpPr>
            <p:nvPr/>
          </p:nvCxnSpPr>
          <p:spPr>
            <a:xfrm>
              <a:off x="2910980" y="5658613"/>
              <a:ext cx="157826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C8FC4D9-DF3C-4DB0-93A4-5962691EDE07}"/>
                </a:ext>
              </a:extLst>
            </p:cNvPr>
            <p:cNvSpPr txBox="1"/>
            <p:nvPr/>
          </p:nvSpPr>
          <p:spPr>
            <a:xfrm>
              <a:off x="3113454" y="5196948"/>
              <a:ext cx="1375794" cy="518470"/>
            </a:xfrm>
            <a:prstGeom prst="rect">
              <a:avLst/>
            </a:prstGeom>
            <a:noFill/>
          </p:spPr>
          <p:txBody>
            <a:bodyPr wrap="square" rtlCol="0">
              <a:spAutoFit/>
            </a:bodyPr>
            <a:lstStyle/>
            <a:p>
              <a:r>
                <a:rPr lang="fr-FR" dirty="0"/>
                <a:t>input_2</a:t>
              </a:r>
            </a:p>
          </p:txBody>
        </p:sp>
        <p:cxnSp>
          <p:nvCxnSpPr>
            <p:cNvPr id="13" name="Straight Arrow Connector 12">
              <a:extLst>
                <a:ext uri="{FF2B5EF4-FFF2-40B4-BE49-F238E27FC236}">
                  <a16:creationId xmlns:a16="http://schemas.microsoft.com/office/drawing/2014/main" id="{75CE3BE0-3580-4EC8-9451-B56ACDA00DA3}"/>
                </a:ext>
              </a:extLst>
            </p:cNvPr>
            <p:cNvCxnSpPr>
              <a:cxnSpLocks/>
            </p:cNvCxnSpPr>
            <p:nvPr/>
          </p:nvCxnSpPr>
          <p:spPr>
            <a:xfrm>
              <a:off x="2910980" y="5089560"/>
              <a:ext cx="157826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30F8532-FB0A-4AC7-8630-ECA965EF50FB}"/>
                </a:ext>
              </a:extLst>
            </p:cNvPr>
            <p:cNvSpPr txBox="1"/>
            <p:nvPr/>
          </p:nvSpPr>
          <p:spPr>
            <a:xfrm>
              <a:off x="3113454" y="4627895"/>
              <a:ext cx="1375794" cy="518470"/>
            </a:xfrm>
            <a:prstGeom prst="rect">
              <a:avLst/>
            </a:prstGeom>
            <a:noFill/>
          </p:spPr>
          <p:txBody>
            <a:bodyPr wrap="square" rtlCol="0">
              <a:spAutoFit/>
            </a:bodyPr>
            <a:lstStyle/>
            <a:p>
              <a:r>
                <a:rPr lang="fr-FR" dirty="0"/>
                <a:t>input_1</a:t>
              </a:r>
            </a:p>
          </p:txBody>
        </p:sp>
        <p:cxnSp>
          <p:nvCxnSpPr>
            <p:cNvPr id="15" name="Straight Arrow Connector 14">
              <a:extLst>
                <a:ext uri="{FF2B5EF4-FFF2-40B4-BE49-F238E27FC236}">
                  <a16:creationId xmlns:a16="http://schemas.microsoft.com/office/drawing/2014/main" id="{FF10B89F-AEDF-431D-9F57-4D650E118E6B}"/>
                </a:ext>
              </a:extLst>
            </p:cNvPr>
            <p:cNvCxnSpPr>
              <a:cxnSpLocks/>
            </p:cNvCxnSpPr>
            <p:nvPr/>
          </p:nvCxnSpPr>
          <p:spPr>
            <a:xfrm>
              <a:off x="2910980" y="6249736"/>
              <a:ext cx="157826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283E9B4-297B-4B81-AF40-6890C20E290C}"/>
                </a:ext>
              </a:extLst>
            </p:cNvPr>
            <p:cNvSpPr txBox="1"/>
            <p:nvPr/>
          </p:nvSpPr>
          <p:spPr>
            <a:xfrm>
              <a:off x="3113454" y="5788071"/>
              <a:ext cx="1375794" cy="518470"/>
            </a:xfrm>
            <a:prstGeom prst="rect">
              <a:avLst/>
            </a:prstGeom>
            <a:noFill/>
          </p:spPr>
          <p:txBody>
            <a:bodyPr wrap="square" rtlCol="0">
              <a:spAutoFit/>
            </a:bodyPr>
            <a:lstStyle/>
            <a:p>
              <a:r>
                <a:rPr lang="fr-FR" dirty="0"/>
                <a:t>input_3</a:t>
              </a:r>
            </a:p>
          </p:txBody>
        </p:sp>
        <p:cxnSp>
          <p:nvCxnSpPr>
            <p:cNvPr id="17" name="Straight Arrow Connector 16">
              <a:extLst>
                <a:ext uri="{FF2B5EF4-FFF2-40B4-BE49-F238E27FC236}">
                  <a16:creationId xmlns:a16="http://schemas.microsoft.com/office/drawing/2014/main" id="{635754BB-89D1-49FA-BAD0-1158A68064C9}"/>
                </a:ext>
              </a:extLst>
            </p:cNvPr>
            <p:cNvCxnSpPr>
              <a:cxnSpLocks/>
            </p:cNvCxnSpPr>
            <p:nvPr/>
          </p:nvCxnSpPr>
          <p:spPr>
            <a:xfrm>
              <a:off x="7290032" y="5551225"/>
              <a:ext cx="157826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0AF0F5A-BB72-49F5-82FB-6EAEF1F07520}"/>
                </a:ext>
              </a:extLst>
            </p:cNvPr>
            <p:cNvSpPr txBox="1"/>
            <p:nvPr/>
          </p:nvSpPr>
          <p:spPr>
            <a:xfrm>
              <a:off x="7492505" y="5089560"/>
              <a:ext cx="1375794" cy="518470"/>
            </a:xfrm>
            <a:prstGeom prst="rect">
              <a:avLst/>
            </a:prstGeom>
            <a:noFill/>
          </p:spPr>
          <p:txBody>
            <a:bodyPr wrap="square" rtlCol="0">
              <a:spAutoFit/>
            </a:bodyPr>
            <a:lstStyle/>
            <a:p>
              <a:r>
                <a:rPr lang="fr-FR" dirty="0"/>
                <a:t>output</a:t>
              </a:r>
            </a:p>
          </p:txBody>
        </p:sp>
      </p:grpSp>
      <p:pic>
        <p:nvPicPr>
          <p:cNvPr id="24" name="Graphic 23">
            <a:extLst>
              <a:ext uri="{FF2B5EF4-FFF2-40B4-BE49-F238E27FC236}">
                <a16:creationId xmlns:a16="http://schemas.microsoft.com/office/drawing/2014/main" id="{6A1E0402-EEC0-4147-A692-2AEE64D16E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77857" y="2806339"/>
            <a:ext cx="2590800" cy="913916"/>
          </a:xfrm>
          <a:prstGeom prst="rect">
            <a:avLst/>
          </a:prstGeom>
        </p:spPr>
      </p:pic>
      <p:pic>
        <p:nvPicPr>
          <p:cNvPr id="26" name="Picture 25">
            <a:extLst>
              <a:ext uri="{FF2B5EF4-FFF2-40B4-BE49-F238E27FC236}">
                <a16:creationId xmlns:a16="http://schemas.microsoft.com/office/drawing/2014/main" id="{7AE9BD8E-078E-4F86-B88A-D438FB74255B}"/>
              </a:ext>
            </a:extLst>
          </p:cNvPr>
          <p:cNvPicPr>
            <a:picLocks noChangeAspect="1"/>
          </p:cNvPicPr>
          <p:nvPr/>
        </p:nvPicPr>
        <p:blipFill>
          <a:blip r:embed="rId4"/>
          <a:stretch>
            <a:fillRect/>
          </a:stretch>
        </p:blipFill>
        <p:spPr>
          <a:xfrm>
            <a:off x="1306282" y="4205287"/>
            <a:ext cx="4933950" cy="1724025"/>
          </a:xfrm>
          <a:prstGeom prst="rect">
            <a:avLst/>
          </a:prstGeom>
        </p:spPr>
      </p:pic>
      <p:sp>
        <p:nvSpPr>
          <p:cNvPr id="46" name="TextBox 45">
            <a:extLst>
              <a:ext uri="{FF2B5EF4-FFF2-40B4-BE49-F238E27FC236}">
                <a16:creationId xmlns:a16="http://schemas.microsoft.com/office/drawing/2014/main" id="{EDEAE02D-27B5-419E-8B0B-86D9E49E6C7F}"/>
              </a:ext>
            </a:extLst>
          </p:cNvPr>
          <p:cNvSpPr txBox="1"/>
          <p:nvPr/>
        </p:nvSpPr>
        <p:spPr>
          <a:xfrm>
            <a:off x="6387313" y="3913137"/>
            <a:ext cx="5438775" cy="2308324"/>
          </a:xfrm>
          <a:prstGeom prst="rect">
            <a:avLst/>
          </a:prstGeom>
          <a:solidFill>
            <a:srgbClr val="478CBF"/>
          </a:solidFill>
          <a:ln>
            <a:noFill/>
          </a:ln>
          <a:effectLst>
            <a:outerShdw blurRad="50800" dist="38100" dir="5400000" algn="t" rotWithShape="0">
              <a:prstClr val="black">
                <a:alpha val="40000"/>
              </a:prstClr>
            </a:outerShdw>
          </a:effectLst>
        </p:spPr>
        <p:txBody>
          <a:bodyPr wrap="square" rtlCol="0">
            <a:spAutoFit/>
          </a:bodyPr>
          <a:lstStyle/>
          <a:p>
            <a:r>
              <a:rPr lang="fr-FR" dirty="0">
                <a:solidFill>
                  <a:schemeClr val="bg1"/>
                </a:solidFill>
              </a:rPr>
              <a:t>Enfin si la fonction renvoie une valeur en sortie, il suffit de créer par exemple une variable à laquelle on affecte l’appel de la fonction. L’appel de la fonction somme aura donc le même effet que de faire :</a:t>
            </a:r>
          </a:p>
          <a:p>
            <a:r>
              <a:rPr lang="fr-FR" dirty="0">
                <a:solidFill>
                  <a:schemeClr val="bg1"/>
                </a:solidFill>
              </a:rPr>
              <a:t>var </a:t>
            </a:r>
            <a:r>
              <a:rPr lang="fr-FR" dirty="0" err="1">
                <a:solidFill>
                  <a:schemeClr val="bg1"/>
                </a:solidFill>
              </a:rPr>
              <a:t>result</a:t>
            </a:r>
            <a:r>
              <a:rPr lang="fr-FR" dirty="0">
                <a:solidFill>
                  <a:schemeClr val="bg1"/>
                </a:solidFill>
              </a:rPr>
              <a:t> = 4 + 5 + 6</a:t>
            </a:r>
          </a:p>
          <a:p>
            <a:r>
              <a:rPr lang="fr-FR" dirty="0">
                <a:solidFill>
                  <a:schemeClr val="bg1"/>
                </a:solidFill>
              </a:rPr>
              <a:t>Sauf que l’on a pas besoin de réécrire cette opération à chaque fois, seulement d’appeler la fonction avec les valeurs que l’on a besoin.</a:t>
            </a:r>
          </a:p>
        </p:txBody>
      </p:sp>
    </p:spTree>
    <p:extLst>
      <p:ext uri="{BB962C8B-B14F-4D97-AF65-F5344CB8AC3E}">
        <p14:creationId xmlns:p14="http://schemas.microsoft.com/office/powerpoint/2010/main" val="909393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Fonctions</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138363" cy="523220"/>
          </a:xfrm>
          <a:prstGeom prst="rect">
            <a:avLst/>
          </a:prstGeom>
          <a:solidFill>
            <a:schemeClr val="accent4">
              <a:lumMod val="60000"/>
              <a:lumOff val="40000"/>
            </a:schemeClr>
          </a:solidFill>
        </p:spPr>
        <p:txBody>
          <a:bodyPr wrap="square" rtlCol="0">
            <a:spAutoFit/>
          </a:bodyPr>
          <a:lstStyle/>
          <a:p>
            <a:pPr algn="ctr"/>
            <a:r>
              <a:rPr lang="fr-FR" sz="2800" b="1" dirty="0"/>
              <a:t>Quezaco?</a:t>
            </a:r>
          </a:p>
        </p:txBody>
      </p:sp>
      <p:sp>
        <p:nvSpPr>
          <p:cNvPr id="7" name="TextBox 6">
            <a:extLst>
              <a:ext uri="{FF2B5EF4-FFF2-40B4-BE49-F238E27FC236}">
                <a16:creationId xmlns:a16="http://schemas.microsoft.com/office/drawing/2014/main" id="{90498E9E-E885-475A-8326-FF8266AC6250}"/>
              </a:ext>
            </a:extLst>
          </p:cNvPr>
          <p:cNvSpPr txBox="1"/>
          <p:nvPr/>
        </p:nvSpPr>
        <p:spPr>
          <a:xfrm>
            <a:off x="4867186" y="65630"/>
            <a:ext cx="6833402" cy="1548765"/>
          </a:xfrm>
          <a:prstGeom prst="snipRoundRect">
            <a:avLst/>
          </a:prstGeom>
          <a:ln w="28575">
            <a:solidFill>
              <a:srgbClr val="FF0000"/>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Les exemples montrées jusqu’à maintenant sont assez simples, mais il faut imaginer que parfois on souhaite exécuter des centaines d’instructions à plusieurs endroits du script. Pour éviter de dupliquer le code, on le factorise (on le rend unique) dans une fonction.</a:t>
            </a:r>
          </a:p>
          <a:p>
            <a:pPr algn="just"/>
            <a:r>
              <a:rPr lang="fr-FR" dirty="0"/>
              <a:t>Voici un exemple pour la recherche du minimum entre 3 valeurs.</a:t>
            </a:r>
          </a:p>
        </p:txBody>
      </p:sp>
      <p:pic>
        <p:nvPicPr>
          <p:cNvPr id="5" name="Picture 4">
            <a:extLst>
              <a:ext uri="{FF2B5EF4-FFF2-40B4-BE49-F238E27FC236}">
                <a16:creationId xmlns:a16="http://schemas.microsoft.com/office/drawing/2014/main" id="{75F2AB80-B1C4-4237-844C-FB4DF2F38D3F}"/>
              </a:ext>
            </a:extLst>
          </p:cNvPr>
          <p:cNvPicPr>
            <a:picLocks noChangeAspect="1"/>
          </p:cNvPicPr>
          <p:nvPr/>
        </p:nvPicPr>
        <p:blipFill>
          <a:blip r:embed="rId2"/>
          <a:stretch>
            <a:fillRect/>
          </a:stretch>
        </p:blipFill>
        <p:spPr>
          <a:xfrm>
            <a:off x="2485936" y="1725070"/>
            <a:ext cx="7820025" cy="5067300"/>
          </a:xfrm>
          <a:prstGeom prst="rect">
            <a:avLst/>
          </a:prstGeom>
        </p:spPr>
      </p:pic>
    </p:spTree>
    <p:extLst>
      <p:ext uri="{BB962C8B-B14F-4D97-AF65-F5344CB8AC3E}">
        <p14:creationId xmlns:p14="http://schemas.microsoft.com/office/powerpoint/2010/main" val="955158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Fonctions</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138363" cy="523220"/>
          </a:xfrm>
          <a:prstGeom prst="rect">
            <a:avLst/>
          </a:prstGeom>
          <a:solidFill>
            <a:schemeClr val="accent4">
              <a:lumMod val="60000"/>
              <a:lumOff val="40000"/>
            </a:schemeClr>
          </a:solidFill>
        </p:spPr>
        <p:txBody>
          <a:bodyPr wrap="square" rtlCol="0">
            <a:spAutoFit/>
          </a:bodyPr>
          <a:lstStyle/>
          <a:p>
            <a:pPr algn="ctr"/>
            <a:r>
              <a:rPr lang="fr-FR" sz="2800" b="1" dirty="0"/>
              <a:t>Quezaco?</a:t>
            </a:r>
          </a:p>
        </p:txBody>
      </p:sp>
      <p:sp>
        <p:nvSpPr>
          <p:cNvPr id="7" name="TextBox 6">
            <a:extLst>
              <a:ext uri="{FF2B5EF4-FFF2-40B4-BE49-F238E27FC236}">
                <a16:creationId xmlns:a16="http://schemas.microsoft.com/office/drawing/2014/main" id="{90498E9E-E885-475A-8326-FF8266AC6250}"/>
              </a:ext>
            </a:extLst>
          </p:cNvPr>
          <p:cNvSpPr txBox="1"/>
          <p:nvPr/>
        </p:nvSpPr>
        <p:spPr>
          <a:xfrm>
            <a:off x="5586414" y="471257"/>
            <a:ext cx="5438775" cy="967978"/>
          </a:xfrm>
          <a:prstGeom prst="snipRoundRect">
            <a:avLst/>
          </a:prstGeom>
          <a:ln w="28575">
            <a:solidFill>
              <a:srgbClr val="FF0000"/>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On voit ici que la recherche du minimum entre deux nombres est bien plus lisible et efficace car nous avons factorisé la recherche dans une fonction.</a:t>
            </a:r>
          </a:p>
        </p:txBody>
      </p:sp>
      <p:pic>
        <p:nvPicPr>
          <p:cNvPr id="3" name="Picture 2">
            <a:extLst>
              <a:ext uri="{FF2B5EF4-FFF2-40B4-BE49-F238E27FC236}">
                <a16:creationId xmlns:a16="http://schemas.microsoft.com/office/drawing/2014/main" id="{6CC8CE7A-C194-4256-8D00-ACF965941719}"/>
              </a:ext>
            </a:extLst>
          </p:cNvPr>
          <p:cNvPicPr>
            <a:picLocks noChangeAspect="1"/>
          </p:cNvPicPr>
          <p:nvPr/>
        </p:nvPicPr>
        <p:blipFill>
          <a:blip r:embed="rId2"/>
          <a:stretch>
            <a:fillRect/>
          </a:stretch>
        </p:blipFill>
        <p:spPr>
          <a:xfrm>
            <a:off x="2516738" y="1795370"/>
            <a:ext cx="7743825" cy="4886325"/>
          </a:xfrm>
          <a:prstGeom prst="rect">
            <a:avLst/>
          </a:prstGeom>
        </p:spPr>
      </p:pic>
    </p:spTree>
    <p:extLst>
      <p:ext uri="{BB962C8B-B14F-4D97-AF65-F5344CB8AC3E}">
        <p14:creationId xmlns:p14="http://schemas.microsoft.com/office/powerpoint/2010/main" val="3096685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742E30A-3FF7-4B47-BE8F-80C8FDFFA166}"/>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Conditions</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138363" cy="523220"/>
          </a:xfrm>
          <a:prstGeom prst="rect">
            <a:avLst/>
          </a:prstGeom>
          <a:solidFill>
            <a:schemeClr val="accent4">
              <a:lumMod val="60000"/>
              <a:lumOff val="40000"/>
            </a:schemeClr>
          </a:solidFill>
        </p:spPr>
        <p:txBody>
          <a:bodyPr wrap="square" rtlCol="0">
            <a:spAutoFit/>
          </a:bodyPr>
          <a:lstStyle/>
          <a:p>
            <a:pPr algn="ctr"/>
            <a:r>
              <a:rPr lang="fr-FR" sz="2800" b="1" dirty="0"/>
              <a:t>Exercices</a:t>
            </a:r>
          </a:p>
        </p:txBody>
      </p:sp>
      <p:sp>
        <p:nvSpPr>
          <p:cNvPr id="6" name="TextBox 5">
            <a:extLst>
              <a:ext uri="{FF2B5EF4-FFF2-40B4-BE49-F238E27FC236}">
                <a16:creationId xmlns:a16="http://schemas.microsoft.com/office/drawing/2014/main" id="{65BD9E32-44AE-44B4-96AB-62BC57437F4C}"/>
              </a:ext>
            </a:extLst>
          </p:cNvPr>
          <p:cNvSpPr txBox="1"/>
          <p:nvPr/>
        </p:nvSpPr>
        <p:spPr>
          <a:xfrm>
            <a:off x="1392575" y="2455173"/>
            <a:ext cx="10058398" cy="923330"/>
          </a:xfrm>
          <a:prstGeom prst="rect">
            <a:avLst/>
          </a:prstGeom>
          <a:solidFill>
            <a:schemeClr val="accent4">
              <a:lumMod val="40000"/>
              <a:lumOff val="60000"/>
            </a:schemeClr>
          </a:solidFill>
          <a:ln>
            <a:solidFill>
              <a:schemeClr val="tx1">
                <a:lumMod val="50000"/>
                <a:lumOff val="50000"/>
              </a:schemeClr>
            </a:solidFill>
            <a:extLst>
              <a:ext uri="{C807C97D-BFC1-408E-A445-0C87EB9F89A2}">
                <ask:lineSketchStyleProps xmlns:ask="http://schemas.microsoft.com/office/drawing/2018/sketchyshapes" sd="981765707">
                  <a:custGeom>
                    <a:avLst/>
                    <a:gdLst>
                      <a:gd name="connsiteX0" fmla="*/ 0 w 10058398"/>
                      <a:gd name="connsiteY0" fmla="*/ 0 h 1200329"/>
                      <a:gd name="connsiteX1" fmla="*/ 10058398 w 10058398"/>
                      <a:gd name="connsiteY1" fmla="*/ 0 h 1200329"/>
                      <a:gd name="connsiteX2" fmla="*/ 10058398 w 10058398"/>
                      <a:gd name="connsiteY2" fmla="*/ 1200329 h 1200329"/>
                      <a:gd name="connsiteX3" fmla="*/ 0 w 10058398"/>
                      <a:gd name="connsiteY3" fmla="*/ 1200329 h 1200329"/>
                      <a:gd name="connsiteX4" fmla="*/ 0 w 10058398"/>
                      <a:gd name="connsiteY4" fmla="*/ 0 h 1200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398" h="1200329" fill="none" extrusionOk="0">
                        <a:moveTo>
                          <a:pt x="0" y="0"/>
                        </a:moveTo>
                        <a:cubicBezTo>
                          <a:pt x="1766365" y="-33775"/>
                          <a:pt x="7302270" y="138873"/>
                          <a:pt x="10058398" y="0"/>
                        </a:cubicBezTo>
                        <a:cubicBezTo>
                          <a:pt x="10036556" y="577811"/>
                          <a:pt x="10124139" y="872673"/>
                          <a:pt x="10058398" y="1200329"/>
                        </a:cubicBezTo>
                        <a:cubicBezTo>
                          <a:pt x="7929004" y="1062999"/>
                          <a:pt x="2402345" y="1062473"/>
                          <a:pt x="0" y="1200329"/>
                        </a:cubicBezTo>
                        <a:cubicBezTo>
                          <a:pt x="107761" y="864889"/>
                          <a:pt x="-6773" y="282049"/>
                          <a:pt x="0" y="0"/>
                        </a:cubicBezTo>
                        <a:close/>
                      </a:path>
                      <a:path w="10058398" h="1200329" stroke="0" extrusionOk="0">
                        <a:moveTo>
                          <a:pt x="0" y="0"/>
                        </a:moveTo>
                        <a:cubicBezTo>
                          <a:pt x="2643038" y="-101487"/>
                          <a:pt x="7582294" y="-162162"/>
                          <a:pt x="10058398" y="0"/>
                        </a:cubicBezTo>
                        <a:cubicBezTo>
                          <a:pt x="10074104" y="473017"/>
                          <a:pt x="10158155" y="1034532"/>
                          <a:pt x="10058398" y="1200329"/>
                        </a:cubicBezTo>
                        <a:cubicBezTo>
                          <a:pt x="8361796" y="1250394"/>
                          <a:pt x="4990933" y="1041880"/>
                          <a:pt x="0" y="1200329"/>
                        </a:cubicBezTo>
                        <a:cubicBezTo>
                          <a:pt x="-80678" y="874721"/>
                          <a:pt x="62635" y="134026"/>
                          <a:pt x="0" y="0"/>
                        </a:cubicBezTo>
                        <a:close/>
                      </a:path>
                    </a:pathLst>
                  </a:custGeom>
                  <ask:type>
                    <ask:lineSketchNone/>
                  </ask:type>
                </ask:lineSketchStyleProps>
              </a:ext>
            </a:extLst>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buFont typeface="Arial" panose="020B0604020202020204" pitchFamily="34" charset="0"/>
              <a:buChar char="•"/>
            </a:pPr>
            <a:r>
              <a:rPr lang="fr-FR" dirty="0"/>
              <a:t>Réaliser la fonction « somme » qui va faire l’addition de deux valeurs en entrée.</a:t>
            </a:r>
          </a:p>
          <a:p>
            <a:pPr marL="285750" indent="-285750">
              <a:buFont typeface="Arial" panose="020B0604020202020204" pitchFamily="34" charset="0"/>
              <a:buChar char="•"/>
            </a:pPr>
            <a:r>
              <a:rPr lang="fr-FR" dirty="0"/>
              <a:t>Appeler cette fonction avec deux entier en entrée et afficher le résultat en sortie</a:t>
            </a:r>
          </a:p>
          <a:p>
            <a:pPr marL="285750" indent="-285750">
              <a:buFont typeface="Arial" panose="020B0604020202020204" pitchFamily="34" charset="0"/>
              <a:buChar char="•"/>
            </a:pPr>
            <a:r>
              <a:rPr lang="fr-FR" dirty="0"/>
              <a:t>Appeler cette fonction avec deux Vector2 en entrée et afficher le résultat en sortie</a:t>
            </a:r>
          </a:p>
        </p:txBody>
      </p:sp>
      <p:sp>
        <p:nvSpPr>
          <p:cNvPr id="14" name="TextBox 13">
            <a:extLst>
              <a:ext uri="{FF2B5EF4-FFF2-40B4-BE49-F238E27FC236}">
                <a16:creationId xmlns:a16="http://schemas.microsoft.com/office/drawing/2014/main" id="{48FF7303-913C-41B0-BC5D-85B9AD4B9C99}"/>
              </a:ext>
            </a:extLst>
          </p:cNvPr>
          <p:cNvSpPr txBox="1"/>
          <p:nvPr/>
        </p:nvSpPr>
        <p:spPr>
          <a:xfrm>
            <a:off x="1392575" y="4527432"/>
            <a:ext cx="10058398" cy="646331"/>
          </a:xfrm>
          <a:prstGeom prst="rect">
            <a:avLst/>
          </a:prstGeom>
          <a:solidFill>
            <a:schemeClr val="accent4">
              <a:lumMod val="40000"/>
              <a:lumOff val="60000"/>
            </a:schemeClr>
          </a:solidFill>
          <a:ln>
            <a:solidFill>
              <a:schemeClr val="tx1">
                <a:lumMod val="50000"/>
                <a:lumOff val="50000"/>
              </a:schemeClr>
            </a:solidFill>
            <a:extLst>
              <a:ext uri="{C807C97D-BFC1-408E-A445-0C87EB9F89A2}">
                <ask:lineSketchStyleProps xmlns:ask="http://schemas.microsoft.com/office/drawing/2018/sketchyshapes" sd="981765707">
                  <a:custGeom>
                    <a:avLst/>
                    <a:gdLst>
                      <a:gd name="connsiteX0" fmla="*/ 0 w 10058398"/>
                      <a:gd name="connsiteY0" fmla="*/ 0 h 1200329"/>
                      <a:gd name="connsiteX1" fmla="*/ 10058398 w 10058398"/>
                      <a:gd name="connsiteY1" fmla="*/ 0 h 1200329"/>
                      <a:gd name="connsiteX2" fmla="*/ 10058398 w 10058398"/>
                      <a:gd name="connsiteY2" fmla="*/ 1200329 h 1200329"/>
                      <a:gd name="connsiteX3" fmla="*/ 0 w 10058398"/>
                      <a:gd name="connsiteY3" fmla="*/ 1200329 h 1200329"/>
                      <a:gd name="connsiteX4" fmla="*/ 0 w 10058398"/>
                      <a:gd name="connsiteY4" fmla="*/ 0 h 1200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398" h="1200329" fill="none" extrusionOk="0">
                        <a:moveTo>
                          <a:pt x="0" y="0"/>
                        </a:moveTo>
                        <a:cubicBezTo>
                          <a:pt x="1766365" y="-33775"/>
                          <a:pt x="7302270" y="138873"/>
                          <a:pt x="10058398" y="0"/>
                        </a:cubicBezTo>
                        <a:cubicBezTo>
                          <a:pt x="10036556" y="577811"/>
                          <a:pt x="10124139" y="872673"/>
                          <a:pt x="10058398" y="1200329"/>
                        </a:cubicBezTo>
                        <a:cubicBezTo>
                          <a:pt x="7929004" y="1062999"/>
                          <a:pt x="2402345" y="1062473"/>
                          <a:pt x="0" y="1200329"/>
                        </a:cubicBezTo>
                        <a:cubicBezTo>
                          <a:pt x="107761" y="864889"/>
                          <a:pt x="-6773" y="282049"/>
                          <a:pt x="0" y="0"/>
                        </a:cubicBezTo>
                        <a:close/>
                      </a:path>
                      <a:path w="10058398" h="1200329" stroke="0" extrusionOk="0">
                        <a:moveTo>
                          <a:pt x="0" y="0"/>
                        </a:moveTo>
                        <a:cubicBezTo>
                          <a:pt x="2643038" y="-101487"/>
                          <a:pt x="7582294" y="-162162"/>
                          <a:pt x="10058398" y="0"/>
                        </a:cubicBezTo>
                        <a:cubicBezTo>
                          <a:pt x="10074104" y="473017"/>
                          <a:pt x="10158155" y="1034532"/>
                          <a:pt x="10058398" y="1200329"/>
                        </a:cubicBezTo>
                        <a:cubicBezTo>
                          <a:pt x="8361796" y="1250394"/>
                          <a:pt x="4990933" y="1041880"/>
                          <a:pt x="0" y="1200329"/>
                        </a:cubicBezTo>
                        <a:cubicBezTo>
                          <a:pt x="-80678" y="874721"/>
                          <a:pt x="62635" y="134026"/>
                          <a:pt x="0" y="0"/>
                        </a:cubicBezTo>
                        <a:close/>
                      </a:path>
                    </a:pathLst>
                  </a:custGeom>
                  <ask:type>
                    <ask:lineSketchNone/>
                  </ask:type>
                </ask:lineSketchStyleProps>
              </a:ext>
            </a:extLst>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buFont typeface="Arial" panose="020B0604020202020204" pitchFamily="34" charset="0"/>
              <a:buChar char="•"/>
            </a:pPr>
            <a:r>
              <a:rPr lang="fr-FR" dirty="0"/>
              <a:t>Réaliser la fonction qui va s’activer lorsque la personne appuie sur la touche espace et qui fait disparaitre ou apparaitre la ballon (reprendre la scène avec le ballon)</a:t>
            </a:r>
          </a:p>
        </p:txBody>
      </p:sp>
      <p:sp>
        <p:nvSpPr>
          <p:cNvPr id="9" name="TextBox 8">
            <a:extLst>
              <a:ext uri="{FF2B5EF4-FFF2-40B4-BE49-F238E27FC236}">
                <a16:creationId xmlns:a16="http://schemas.microsoft.com/office/drawing/2014/main" id="{2C811257-850A-4EC6-818C-733967E51FBF}"/>
              </a:ext>
            </a:extLst>
          </p:cNvPr>
          <p:cNvSpPr txBox="1"/>
          <p:nvPr/>
        </p:nvSpPr>
        <p:spPr>
          <a:xfrm>
            <a:off x="1392575" y="3759376"/>
            <a:ext cx="10058398" cy="369332"/>
          </a:xfrm>
          <a:prstGeom prst="rect">
            <a:avLst/>
          </a:prstGeom>
          <a:solidFill>
            <a:schemeClr val="accent4">
              <a:lumMod val="40000"/>
              <a:lumOff val="60000"/>
            </a:schemeClr>
          </a:solidFill>
          <a:ln>
            <a:solidFill>
              <a:schemeClr val="tx1">
                <a:lumMod val="50000"/>
                <a:lumOff val="50000"/>
              </a:schemeClr>
            </a:solidFill>
            <a:extLst>
              <a:ext uri="{C807C97D-BFC1-408E-A445-0C87EB9F89A2}">
                <ask:lineSketchStyleProps xmlns:ask="http://schemas.microsoft.com/office/drawing/2018/sketchyshapes" sd="981765707">
                  <a:custGeom>
                    <a:avLst/>
                    <a:gdLst>
                      <a:gd name="connsiteX0" fmla="*/ 0 w 10058398"/>
                      <a:gd name="connsiteY0" fmla="*/ 0 h 1200329"/>
                      <a:gd name="connsiteX1" fmla="*/ 10058398 w 10058398"/>
                      <a:gd name="connsiteY1" fmla="*/ 0 h 1200329"/>
                      <a:gd name="connsiteX2" fmla="*/ 10058398 w 10058398"/>
                      <a:gd name="connsiteY2" fmla="*/ 1200329 h 1200329"/>
                      <a:gd name="connsiteX3" fmla="*/ 0 w 10058398"/>
                      <a:gd name="connsiteY3" fmla="*/ 1200329 h 1200329"/>
                      <a:gd name="connsiteX4" fmla="*/ 0 w 10058398"/>
                      <a:gd name="connsiteY4" fmla="*/ 0 h 1200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398" h="1200329" fill="none" extrusionOk="0">
                        <a:moveTo>
                          <a:pt x="0" y="0"/>
                        </a:moveTo>
                        <a:cubicBezTo>
                          <a:pt x="1766365" y="-33775"/>
                          <a:pt x="7302270" y="138873"/>
                          <a:pt x="10058398" y="0"/>
                        </a:cubicBezTo>
                        <a:cubicBezTo>
                          <a:pt x="10036556" y="577811"/>
                          <a:pt x="10124139" y="872673"/>
                          <a:pt x="10058398" y="1200329"/>
                        </a:cubicBezTo>
                        <a:cubicBezTo>
                          <a:pt x="7929004" y="1062999"/>
                          <a:pt x="2402345" y="1062473"/>
                          <a:pt x="0" y="1200329"/>
                        </a:cubicBezTo>
                        <a:cubicBezTo>
                          <a:pt x="107761" y="864889"/>
                          <a:pt x="-6773" y="282049"/>
                          <a:pt x="0" y="0"/>
                        </a:cubicBezTo>
                        <a:close/>
                      </a:path>
                      <a:path w="10058398" h="1200329" stroke="0" extrusionOk="0">
                        <a:moveTo>
                          <a:pt x="0" y="0"/>
                        </a:moveTo>
                        <a:cubicBezTo>
                          <a:pt x="2643038" y="-101487"/>
                          <a:pt x="7582294" y="-162162"/>
                          <a:pt x="10058398" y="0"/>
                        </a:cubicBezTo>
                        <a:cubicBezTo>
                          <a:pt x="10074104" y="473017"/>
                          <a:pt x="10158155" y="1034532"/>
                          <a:pt x="10058398" y="1200329"/>
                        </a:cubicBezTo>
                        <a:cubicBezTo>
                          <a:pt x="8361796" y="1250394"/>
                          <a:pt x="4990933" y="1041880"/>
                          <a:pt x="0" y="1200329"/>
                        </a:cubicBezTo>
                        <a:cubicBezTo>
                          <a:pt x="-80678" y="874721"/>
                          <a:pt x="62635" y="134026"/>
                          <a:pt x="0" y="0"/>
                        </a:cubicBezTo>
                        <a:close/>
                      </a:path>
                    </a:pathLst>
                  </a:custGeom>
                  <ask:type>
                    <ask:lineSketchNone/>
                  </ask:type>
                </ask:lineSketchStyleProps>
              </a:ext>
            </a:extLst>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buFont typeface="Arial" panose="020B0604020202020204" pitchFamily="34" charset="0"/>
              <a:buChar char="•"/>
            </a:pPr>
            <a:r>
              <a:rPr lang="fr-FR" dirty="0"/>
              <a:t>Réaliser la fonction « </a:t>
            </a:r>
            <a:r>
              <a:rPr lang="fr-FR" dirty="0" err="1"/>
              <a:t>print</a:t>
            </a:r>
            <a:r>
              <a:rPr lang="fr-FR" dirty="0"/>
              <a:t> » qui va afficher « La valeur vaut : » + la valeur du paramètre d’entrée</a:t>
            </a:r>
          </a:p>
        </p:txBody>
      </p:sp>
    </p:spTree>
    <p:extLst>
      <p:ext uri="{BB962C8B-B14F-4D97-AF65-F5344CB8AC3E}">
        <p14:creationId xmlns:p14="http://schemas.microsoft.com/office/powerpoint/2010/main" val="3895922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038475" cy="743706"/>
          </a:xfrm>
          <a:solidFill>
            <a:schemeClr val="accent2">
              <a:lumMod val="60000"/>
              <a:lumOff val="40000"/>
            </a:schemeClr>
          </a:solidFill>
        </p:spPr>
        <p:txBody>
          <a:bodyPr>
            <a:normAutofit fontScale="90000"/>
          </a:bodyPr>
          <a:lstStyle/>
          <a:p>
            <a:pPr algn="ctr"/>
            <a:r>
              <a:rPr lang="fr-FR" b="1" dirty="0"/>
              <a:t>Variables</a:t>
            </a:r>
          </a:p>
        </p:txBody>
      </p:sp>
      <p:sp>
        <p:nvSpPr>
          <p:cNvPr id="6" name="TextBox 5">
            <a:extLst>
              <a:ext uri="{FF2B5EF4-FFF2-40B4-BE49-F238E27FC236}">
                <a16:creationId xmlns:a16="http://schemas.microsoft.com/office/drawing/2014/main" id="{D30E7321-CA1E-42B7-9658-4F050B542D86}"/>
              </a:ext>
            </a:extLst>
          </p:cNvPr>
          <p:cNvSpPr txBox="1"/>
          <p:nvPr/>
        </p:nvSpPr>
        <p:spPr>
          <a:xfrm>
            <a:off x="5446259" y="1023105"/>
            <a:ext cx="5438775" cy="967978"/>
          </a:xfrm>
          <a:prstGeom prst="snipRoundRect">
            <a:avLst/>
          </a:prstGeom>
          <a:ln w="28575">
            <a:solidFill>
              <a:srgbClr val="FF0000"/>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dirty="0"/>
              <a:t>La déclaration d’une variable consiste à créer une boîte avec un nom. Pour ce qui est de la valeur à l’intérieur, çà peut être différent d’un langage à l’autre.  </a:t>
            </a:r>
          </a:p>
        </p:txBody>
      </p:sp>
      <p:sp>
        <p:nvSpPr>
          <p:cNvPr id="7" name="Rectangle 6">
            <a:extLst>
              <a:ext uri="{FF2B5EF4-FFF2-40B4-BE49-F238E27FC236}">
                <a16:creationId xmlns:a16="http://schemas.microsoft.com/office/drawing/2014/main" id="{A9E6725D-257F-4141-A11B-0000C0F07527}"/>
              </a:ext>
            </a:extLst>
          </p:cNvPr>
          <p:cNvSpPr/>
          <p:nvPr/>
        </p:nvSpPr>
        <p:spPr>
          <a:xfrm>
            <a:off x="8191502" y="4291013"/>
            <a:ext cx="1523998" cy="1047750"/>
          </a:xfrm>
          <a:prstGeom prst="rect">
            <a:avLst/>
          </a:prstGeom>
          <a:solidFill>
            <a:schemeClr val="bg1">
              <a:lumMod val="95000"/>
            </a:schemeClr>
          </a:solidFill>
          <a:ln w="76200">
            <a:solidFill>
              <a:schemeClr val="tx1">
                <a:lumMod val="95000"/>
                <a:lumOff val="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4500" dirty="0" err="1"/>
              <a:t>Null</a:t>
            </a:r>
            <a:endParaRPr lang="fr-FR" sz="4500" dirty="0"/>
          </a:p>
        </p:txBody>
      </p:sp>
      <p:sp>
        <p:nvSpPr>
          <p:cNvPr id="8" name="TextBox 7">
            <a:extLst>
              <a:ext uri="{FF2B5EF4-FFF2-40B4-BE49-F238E27FC236}">
                <a16:creationId xmlns:a16="http://schemas.microsoft.com/office/drawing/2014/main" id="{485512AC-134E-46BE-9CE2-B17CC8B0004A}"/>
              </a:ext>
            </a:extLst>
          </p:cNvPr>
          <p:cNvSpPr txBox="1"/>
          <p:nvPr/>
        </p:nvSpPr>
        <p:spPr>
          <a:xfrm>
            <a:off x="8658227" y="3514725"/>
            <a:ext cx="295274" cy="861774"/>
          </a:xfrm>
          <a:prstGeom prst="rect">
            <a:avLst/>
          </a:prstGeom>
          <a:noFill/>
        </p:spPr>
        <p:txBody>
          <a:bodyPr wrap="square" rtlCol="0">
            <a:spAutoFit/>
          </a:bodyPr>
          <a:lstStyle/>
          <a:p>
            <a:r>
              <a:rPr lang="fr-FR" sz="5000" dirty="0"/>
              <a:t>a</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138363" cy="523220"/>
          </a:xfrm>
          <a:prstGeom prst="rect">
            <a:avLst/>
          </a:prstGeom>
          <a:solidFill>
            <a:schemeClr val="accent4">
              <a:lumMod val="60000"/>
              <a:lumOff val="40000"/>
            </a:schemeClr>
          </a:solidFill>
        </p:spPr>
        <p:txBody>
          <a:bodyPr wrap="square" rtlCol="0">
            <a:spAutoFit/>
          </a:bodyPr>
          <a:lstStyle/>
          <a:p>
            <a:pPr algn="ctr"/>
            <a:r>
              <a:rPr lang="fr-FR" sz="2800" b="1" dirty="0"/>
              <a:t>Déclaration</a:t>
            </a:r>
          </a:p>
        </p:txBody>
      </p:sp>
      <p:pic>
        <p:nvPicPr>
          <p:cNvPr id="10" name="Graphic 9">
            <a:extLst>
              <a:ext uri="{FF2B5EF4-FFF2-40B4-BE49-F238E27FC236}">
                <a16:creationId xmlns:a16="http://schemas.microsoft.com/office/drawing/2014/main" id="{FDA1819A-5E95-4EB1-8A91-B4B8AAB1C1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5050" y="3348279"/>
            <a:ext cx="2590800" cy="913916"/>
          </a:xfrm>
          <a:prstGeom prst="rect">
            <a:avLst/>
          </a:prstGeom>
        </p:spPr>
      </p:pic>
      <p:pic>
        <p:nvPicPr>
          <p:cNvPr id="14" name="Picture 13">
            <a:extLst>
              <a:ext uri="{FF2B5EF4-FFF2-40B4-BE49-F238E27FC236}">
                <a16:creationId xmlns:a16="http://schemas.microsoft.com/office/drawing/2014/main" id="{1C0B712B-472C-486D-9820-93E954132705}"/>
              </a:ext>
            </a:extLst>
          </p:cNvPr>
          <p:cNvPicPr>
            <a:picLocks noChangeAspect="1"/>
          </p:cNvPicPr>
          <p:nvPr/>
        </p:nvPicPr>
        <p:blipFill>
          <a:blip r:embed="rId4"/>
          <a:stretch>
            <a:fillRect/>
          </a:stretch>
        </p:blipFill>
        <p:spPr>
          <a:xfrm>
            <a:off x="1504950" y="5367581"/>
            <a:ext cx="3095625" cy="228600"/>
          </a:xfrm>
          <a:prstGeom prst="rect">
            <a:avLst/>
          </a:prstGeom>
        </p:spPr>
      </p:pic>
      <p:pic>
        <p:nvPicPr>
          <p:cNvPr id="15" name="Picture 14">
            <a:extLst>
              <a:ext uri="{FF2B5EF4-FFF2-40B4-BE49-F238E27FC236}">
                <a16:creationId xmlns:a16="http://schemas.microsoft.com/office/drawing/2014/main" id="{5C1E52F2-80BB-4CFF-BCA9-AB377EC8B2B4}"/>
              </a:ext>
            </a:extLst>
          </p:cNvPr>
          <p:cNvPicPr>
            <a:picLocks noChangeAspect="1"/>
          </p:cNvPicPr>
          <p:nvPr/>
        </p:nvPicPr>
        <p:blipFill rotWithShape="1">
          <a:blip r:embed="rId5"/>
          <a:srcRect r="34586"/>
          <a:stretch/>
        </p:blipFill>
        <p:spPr>
          <a:xfrm>
            <a:off x="1504950" y="4643080"/>
            <a:ext cx="4311650" cy="447675"/>
          </a:xfrm>
          <a:prstGeom prst="rect">
            <a:avLst/>
          </a:prstGeom>
        </p:spPr>
      </p:pic>
      <p:sp>
        <p:nvSpPr>
          <p:cNvPr id="17" name="TextBox 16">
            <a:extLst>
              <a:ext uri="{FF2B5EF4-FFF2-40B4-BE49-F238E27FC236}">
                <a16:creationId xmlns:a16="http://schemas.microsoft.com/office/drawing/2014/main" id="{FC5904DC-DA64-49EA-B7C3-A6F6B4EE2F21}"/>
              </a:ext>
            </a:extLst>
          </p:cNvPr>
          <p:cNvSpPr txBox="1"/>
          <p:nvPr/>
        </p:nvSpPr>
        <p:spPr>
          <a:xfrm>
            <a:off x="1040266" y="2272013"/>
            <a:ext cx="5438775" cy="923330"/>
          </a:xfrm>
          <a:prstGeom prst="rect">
            <a:avLst/>
          </a:prstGeom>
          <a:solidFill>
            <a:srgbClr val="478CBF"/>
          </a:solidFill>
          <a:ln>
            <a:noFill/>
          </a:ln>
          <a:effectLst>
            <a:outerShdw blurRad="50800" dist="38100" dir="5400000" algn="t" rotWithShape="0">
              <a:prstClr val="black">
                <a:alpha val="40000"/>
              </a:prstClr>
            </a:outerShdw>
          </a:effectLst>
        </p:spPr>
        <p:txBody>
          <a:bodyPr wrap="square" rtlCol="0">
            <a:spAutoFit/>
          </a:bodyPr>
          <a:lstStyle/>
          <a:p>
            <a:r>
              <a:rPr lang="fr-FR" dirty="0">
                <a:solidFill>
                  <a:schemeClr val="bg1"/>
                </a:solidFill>
              </a:rPr>
              <a:t>Dans Godot, pour déclarer une variable, il faut utiliser le mot clé « var » pour indiquer que c’est une variable et ensuite donner le nom de la variable.</a:t>
            </a:r>
          </a:p>
        </p:txBody>
      </p:sp>
    </p:spTree>
    <p:extLst>
      <p:ext uri="{BB962C8B-B14F-4D97-AF65-F5344CB8AC3E}">
        <p14:creationId xmlns:p14="http://schemas.microsoft.com/office/powerpoint/2010/main" val="417476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038475" cy="743706"/>
          </a:xfrm>
          <a:solidFill>
            <a:schemeClr val="accent2">
              <a:lumMod val="60000"/>
              <a:lumOff val="40000"/>
            </a:schemeClr>
          </a:solidFill>
        </p:spPr>
        <p:txBody>
          <a:bodyPr>
            <a:normAutofit fontScale="90000"/>
          </a:bodyPr>
          <a:lstStyle/>
          <a:p>
            <a:pPr algn="ctr"/>
            <a:r>
              <a:rPr lang="fr-FR" b="1" dirty="0"/>
              <a:t>Variables</a:t>
            </a:r>
          </a:p>
        </p:txBody>
      </p:sp>
      <p:sp>
        <p:nvSpPr>
          <p:cNvPr id="6" name="TextBox 5">
            <a:extLst>
              <a:ext uri="{FF2B5EF4-FFF2-40B4-BE49-F238E27FC236}">
                <a16:creationId xmlns:a16="http://schemas.microsoft.com/office/drawing/2014/main" id="{D30E7321-CA1E-42B7-9658-4F050B542D86}"/>
              </a:ext>
            </a:extLst>
          </p:cNvPr>
          <p:cNvSpPr txBox="1"/>
          <p:nvPr/>
        </p:nvSpPr>
        <p:spPr>
          <a:xfrm>
            <a:off x="5446259" y="1023105"/>
            <a:ext cx="5438775" cy="967978"/>
          </a:xfrm>
          <a:prstGeom prst="snipRoundRect">
            <a:avLst/>
          </a:prstGeom>
          <a:ln w="28575">
            <a:solidFill>
              <a:srgbClr val="FF0000"/>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dirty="0"/>
              <a:t>Affecter une valeur à une variable est l’action de stocker une valeur dans la variable en écrasant la valeur précédente stockée.</a:t>
            </a:r>
          </a:p>
        </p:txBody>
      </p:sp>
      <p:sp>
        <p:nvSpPr>
          <p:cNvPr id="7" name="Rectangle 6">
            <a:extLst>
              <a:ext uri="{FF2B5EF4-FFF2-40B4-BE49-F238E27FC236}">
                <a16:creationId xmlns:a16="http://schemas.microsoft.com/office/drawing/2014/main" id="{A9E6725D-257F-4141-A11B-0000C0F07527}"/>
              </a:ext>
            </a:extLst>
          </p:cNvPr>
          <p:cNvSpPr/>
          <p:nvPr/>
        </p:nvSpPr>
        <p:spPr>
          <a:xfrm>
            <a:off x="8058152" y="3214445"/>
            <a:ext cx="1523998" cy="1047750"/>
          </a:xfrm>
          <a:prstGeom prst="rect">
            <a:avLst/>
          </a:prstGeom>
          <a:solidFill>
            <a:schemeClr val="bg1">
              <a:lumMod val="95000"/>
            </a:schemeClr>
          </a:solidFill>
          <a:ln w="76200">
            <a:solidFill>
              <a:schemeClr val="tx1">
                <a:lumMod val="95000"/>
                <a:lumOff val="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4500" dirty="0" err="1"/>
              <a:t>Null</a:t>
            </a:r>
            <a:endParaRPr lang="fr-FR" sz="4500" dirty="0"/>
          </a:p>
        </p:txBody>
      </p:sp>
      <p:sp>
        <p:nvSpPr>
          <p:cNvPr id="8" name="TextBox 7">
            <a:extLst>
              <a:ext uri="{FF2B5EF4-FFF2-40B4-BE49-F238E27FC236}">
                <a16:creationId xmlns:a16="http://schemas.microsoft.com/office/drawing/2014/main" id="{485512AC-134E-46BE-9CE2-B17CC8B0004A}"/>
              </a:ext>
            </a:extLst>
          </p:cNvPr>
          <p:cNvSpPr txBox="1"/>
          <p:nvPr/>
        </p:nvSpPr>
        <p:spPr>
          <a:xfrm>
            <a:off x="8524877" y="2438157"/>
            <a:ext cx="295274" cy="861774"/>
          </a:xfrm>
          <a:prstGeom prst="rect">
            <a:avLst/>
          </a:prstGeom>
          <a:noFill/>
        </p:spPr>
        <p:txBody>
          <a:bodyPr wrap="square" rtlCol="0">
            <a:spAutoFit/>
          </a:bodyPr>
          <a:lstStyle/>
          <a:p>
            <a:r>
              <a:rPr lang="fr-FR" sz="5000" dirty="0"/>
              <a:t>a</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138363" cy="523220"/>
          </a:xfrm>
          <a:prstGeom prst="rect">
            <a:avLst/>
          </a:prstGeom>
          <a:solidFill>
            <a:schemeClr val="accent4">
              <a:lumMod val="60000"/>
              <a:lumOff val="40000"/>
            </a:schemeClr>
          </a:solidFill>
        </p:spPr>
        <p:txBody>
          <a:bodyPr wrap="square" rtlCol="0">
            <a:spAutoFit/>
          </a:bodyPr>
          <a:lstStyle/>
          <a:p>
            <a:pPr algn="ctr"/>
            <a:r>
              <a:rPr lang="fr-FR" sz="2800" b="1" dirty="0"/>
              <a:t>Affectation</a:t>
            </a:r>
          </a:p>
        </p:txBody>
      </p:sp>
      <p:pic>
        <p:nvPicPr>
          <p:cNvPr id="10" name="Graphic 9">
            <a:extLst>
              <a:ext uri="{FF2B5EF4-FFF2-40B4-BE49-F238E27FC236}">
                <a16:creationId xmlns:a16="http://schemas.microsoft.com/office/drawing/2014/main" id="{FDA1819A-5E95-4EB1-8A91-B4B8AAB1C1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5050" y="3348279"/>
            <a:ext cx="2590800" cy="913916"/>
          </a:xfrm>
          <a:prstGeom prst="rect">
            <a:avLst/>
          </a:prstGeom>
        </p:spPr>
      </p:pic>
      <p:pic>
        <p:nvPicPr>
          <p:cNvPr id="3" name="Picture 2">
            <a:extLst>
              <a:ext uri="{FF2B5EF4-FFF2-40B4-BE49-F238E27FC236}">
                <a16:creationId xmlns:a16="http://schemas.microsoft.com/office/drawing/2014/main" id="{9679ECB5-B2CD-44C1-B4E3-CA810A8A49F0}"/>
              </a:ext>
            </a:extLst>
          </p:cNvPr>
          <p:cNvPicPr>
            <a:picLocks noChangeAspect="1"/>
          </p:cNvPicPr>
          <p:nvPr/>
        </p:nvPicPr>
        <p:blipFill rotWithShape="1">
          <a:blip r:embed="rId4"/>
          <a:srcRect r="9128"/>
          <a:stretch/>
        </p:blipFill>
        <p:spPr>
          <a:xfrm>
            <a:off x="1504951" y="4376499"/>
            <a:ext cx="4267200" cy="685800"/>
          </a:xfrm>
          <a:prstGeom prst="rect">
            <a:avLst/>
          </a:prstGeom>
        </p:spPr>
      </p:pic>
      <p:pic>
        <p:nvPicPr>
          <p:cNvPr id="4" name="Picture 3">
            <a:extLst>
              <a:ext uri="{FF2B5EF4-FFF2-40B4-BE49-F238E27FC236}">
                <a16:creationId xmlns:a16="http://schemas.microsoft.com/office/drawing/2014/main" id="{8D896C5D-151E-4845-AB1B-3484AF8C0E2A}"/>
              </a:ext>
            </a:extLst>
          </p:cNvPr>
          <p:cNvPicPr>
            <a:picLocks noChangeAspect="1"/>
          </p:cNvPicPr>
          <p:nvPr/>
        </p:nvPicPr>
        <p:blipFill>
          <a:blip r:embed="rId5"/>
          <a:stretch>
            <a:fillRect/>
          </a:stretch>
        </p:blipFill>
        <p:spPr>
          <a:xfrm>
            <a:off x="1504951" y="5622008"/>
            <a:ext cx="2600325" cy="257175"/>
          </a:xfrm>
          <a:prstGeom prst="rect">
            <a:avLst/>
          </a:prstGeom>
        </p:spPr>
      </p:pic>
      <p:sp>
        <p:nvSpPr>
          <p:cNvPr id="13" name="Rectangle 12">
            <a:extLst>
              <a:ext uri="{FF2B5EF4-FFF2-40B4-BE49-F238E27FC236}">
                <a16:creationId xmlns:a16="http://schemas.microsoft.com/office/drawing/2014/main" id="{4AE41AB8-C739-4B46-82E8-F7357200FBFD}"/>
              </a:ext>
            </a:extLst>
          </p:cNvPr>
          <p:cNvSpPr/>
          <p:nvPr/>
        </p:nvSpPr>
        <p:spPr>
          <a:xfrm>
            <a:off x="8058152" y="5355308"/>
            <a:ext cx="1523998" cy="1047750"/>
          </a:xfrm>
          <a:prstGeom prst="rect">
            <a:avLst/>
          </a:prstGeom>
          <a:solidFill>
            <a:schemeClr val="bg1">
              <a:lumMod val="95000"/>
            </a:schemeClr>
          </a:solidFill>
          <a:ln w="76200">
            <a:solidFill>
              <a:schemeClr val="tx1">
                <a:lumMod val="95000"/>
                <a:lumOff val="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4500" dirty="0"/>
              <a:t>5</a:t>
            </a:r>
          </a:p>
        </p:txBody>
      </p:sp>
      <p:sp>
        <p:nvSpPr>
          <p:cNvPr id="16" name="TextBox 15">
            <a:extLst>
              <a:ext uri="{FF2B5EF4-FFF2-40B4-BE49-F238E27FC236}">
                <a16:creationId xmlns:a16="http://schemas.microsoft.com/office/drawing/2014/main" id="{62188950-FCDE-42D6-90C1-16CD089423AA}"/>
              </a:ext>
            </a:extLst>
          </p:cNvPr>
          <p:cNvSpPr txBox="1"/>
          <p:nvPr/>
        </p:nvSpPr>
        <p:spPr>
          <a:xfrm>
            <a:off x="8524877" y="4579020"/>
            <a:ext cx="295274" cy="861774"/>
          </a:xfrm>
          <a:prstGeom prst="rect">
            <a:avLst/>
          </a:prstGeom>
          <a:noFill/>
        </p:spPr>
        <p:txBody>
          <a:bodyPr wrap="square" rtlCol="0">
            <a:spAutoFit/>
          </a:bodyPr>
          <a:lstStyle/>
          <a:p>
            <a:r>
              <a:rPr lang="fr-FR" sz="5000" dirty="0"/>
              <a:t>a</a:t>
            </a:r>
          </a:p>
        </p:txBody>
      </p:sp>
      <p:cxnSp>
        <p:nvCxnSpPr>
          <p:cNvPr id="22" name="Straight Arrow Connector 21">
            <a:extLst>
              <a:ext uri="{FF2B5EF4-FFF2-40B4-BE49-F238E27FC236}">
                <a16:creationId xmlns:a16="http://schemas.microsoft.com/office/drawing/2014/main" id="{3727BDA4-77B6-4D69-BE9F-34A7159DE35B}"/>
              </a:ext>
            </a:extLst>
          </p:cNvPr>
          <p:cNvCxnSpPr>
            <a:cxnSpLocks/>
          </p:cNvCxnSpPr>
          <p:nvPr/>
        </p:nvCxnSpPr>
        <p:spPr>
          <a:xfrm flipV="1">
            <a:off x="2705100" y="3860896"/>
            <a:ext cx="5245100" cy="64760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6E21D26E-EF2B-4161-B8AA-EB30AC74E5C0}"/>
              </a:ext>
            </a:extLst>
          </p:cNvPr>
          <p:cNvCxnSpPr>
            <a:cxnSpLocks/>
            <a:endCxn id="13" idx="1"/>
          </p:cNvCxnSpPr>
          <p:nvPr/>
        </p:nvCxnSpPr>
        <p:spPr>
          <a:xfrm>
            <a:off x="2705100" y="4673600"/>
            <a:ext cx="5353052" cy="1205583"/>
          </a:xfrm>
          <a:prstGeom prst="bentConnector3">
            <a:avLst>
              <a:gd name="adj1" fmla="val 69336"/>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0256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038475" cy="743706"/>
          </a:xfrm>
          <a:solidFill>
            <a:schemeClr val="accent2">
              <a:lumMod val="60000"/>
              <a:lumOff val="40000"/>
            </a:schemeClr>
          </a:solidFill>
        </p:spPr>
        <p:txBody>
          <a:bodyPr>
            <a:normAutofit fontScale="90000"/>
          </a:bodyPr>
          <a:lstStyle/>
          <a:p>
            <a:pPr algn="ctr"/>
            <a:r>
              <a:rPr lang="fr-FR" b="1" dirty="0"/>
              <a:t>Variables</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138363" cy="523220"/>
          </a:xfrm>
          <a:prstGeom prst="rect">
            <a:avLst/>
          </a:prstGeom>
          <a:solidFill>
            <a:schemeClr val="accent4">
              <a:lumMod val="60000"/>
              <a:lumOff val="40000"/>
            </a:schemeClr>
          </a:solidFill>
        </p:spPr>
        <p:txBody>
          <a:bodyPr wrap="square" rtlCol="0">
            <a:spAutoFit/>
          </a:bodyPr>
          <a:lstStyle/>
          <a:p>
            <a:pPr algn="ctr"/>
            <a:r>
              <a:rPr lang="fr-FR" sz="2800" b="1" dirty="0"/>
              <a:t>Astuce</a:t>
            </a:r>
          </a:p>
        </p:txBody>
      </p:sp>
      <p:pic>
        <p:nvPicPr>
          <p:cNvPr id="10" name="Graphic 9">
            <a:extLst>
              <a:ext uri="{FF2B5EF4-FFF2-40B4-BE49-F238E27FC236}">
                <a16:creationId xmlns:a16="http://schemas.microsoft.com/office/drawing/2014/main" id="{FDA1819A-5E95-4EB1-8A91-B4B8AAB1C1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5050" y="3348279"/>
            <a:ext cx="2590800" cy="913916"/>
          </a:xfrm>
          <a:prstGeom prst="rect">
            <a:avLst/>
          </a:prstGeom>
        </p:spPr>
      </p:pic>
      <p:pic>
        <p:nvPicPr>
          <p:cNvPr id="4" name="Picture 3">
            <a:extLst>
              <a:ext uri="{FF2B5EF4-FFF2-40B4-BE49-F238E27FC236}">
                <a16:creationId xmlns:a16="http://schemas.microsoft.com/office/drawing/2014/main" id="{8D896C5D-151E-4845-AB1B-3484AF8C0E2A}"/>
              </a:ext>
            </a:extLst>
          </p:cNvPr>
          <p:cNvPicPr>
            <a:picLocks noChangeAspect="1"/>
          </p:cNvPicPr>
          <p:nvPr/>
        </p:nvPicPr>
        <p:blipFill>
          <a:blip r:embed="rId4"/>
          <a:stretch>
            <a:fillRect/>
          </a:stretch>
        </p:blipFill>
        <p:spPr>
          <a:xfrm>
            <a:off x="1504951" y="5622008"/>
            <a:ext cx="2600325" cy="257175"/>
          </a:xfrm>
          <a:prstGeom prst="rect">
            <a:avLst/>
          </a:prstGeom>
        </p:spPr>
      </p:pic>
      <p:sp>
        <p:nvSpPr>
          <p:cNvPr id="13" name="Rectangle 12">
            <a:extLst>
              <a:ext uri="{FF2B5EF4-FFF2-40B4-BE49-F238E27FC236}">
                <a16:creationId xmlns:a16="http://schemas.microsoft.com/office/drawing/2014/main" id="{4AE41AB8-C739-4B46-82E8-F7357200FBFD}"/>
              </a:ext>
            </a:extLst>
          </p:cNvPr>
          <p:cNvSpPr/>
          <p:nvPr/>
        </p:nvSpPr>
        <p:spPr>
          <a:xfrm>
            <a:off x="8058152" y="4343043"/>
            <a:ext cx="1523998" cy="1047750"/>
          </a:xfrm>
          <a:prstGeom prst="rect">
            <a:avLst/>
          </a:prstGeom>
          <a:solidFill>
            <a:schemeClr val="bg1">
              <a:lumMod val="95000"/>
            </a:schemeClr>
          </a:solidFill>
          <a:ln w="76200">
            <a:solidFill>
              <a:schemeClr val="tx1">
                <a:lumMod val="95000"/>
                <a:lumOff val="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4500" dirty="0"/>
              <a:t>5</a:t>
            </a:r>
          </a:p>
        </p:txBody>
      </p:sp>
      <p:sp>
        <p:nvSpPr>
          <p:cNvPr id="16" name="TextBox 15">
            <a:extLst>
              <a:ext uri="{FF2B5EF4-FFF2-40B4-BE49-F238E27FC236}">
                <a16:creationId xmlns:a16="http://schemas.microsoft.com/office/drawing/2014/main" id="{62188950-FCDE-42D6-90C1-16CD089423AA}"/>
              </a:ext>
            </a:extLst>
          </p:cNvPr>
          <p:cNvSpPr txBox="1"/>
          <p:nvPr/>
        </p:nvSpPr>
        <p:spPr>
          <a:xfrm>
            <a:off x="8524877" y="3566755"/>
            <a:ext cx="295274" cy="861774"/>
          </a:xfrm>
          <a:prstGeom prst="rect">
            <a:avLst/>
          </a:prstGeom>
          <a:noFill/>
        </p:spPr>
        <p:txBody>
          <a:bodyPr wrap="square" rtlCol="0">
            <a:spAutoFit/>
          </a:bodyPr>
          <a:lstStyle/>
          <a:p>
            <a:r>
              <a:rPr lang="fr-FR" sz="5000" dirty="0"/>
              <a:t>a</a:t>
            </a:r>
          </a:p>
        </p:txBody>
      </p:sp>
      <p:pic>
        <p:nvPicPr>
          <p:cNvPr id="5" name="Picture 4">
            <a:extLst>
              <a:ext uri="{FF2B5EF4-FFF2-40B4-BE49-F238E27FC236}">
                <a16:creationId xmlns:a16="http://schemas.microsoft.com/office/drawing/2014/main" id="{FAE2A553-47BB-4A82-AAFE-DC5CCF547621}"/>
              </a:ext>
            </a:extLst>
          </p:cNvPr>
          <p:cNvPicPr>
            <a:picLocks noChangeAspect="1"/>
          </p:cNvPicPr>
          <p:nvPr/>
        </p:nvPicPr>
        <p:blipFill>
          <a:blip r:embed="rId5"/>
          <a:stretch>
            <a:fillRect/>
          </a:stretch>
        </p:blipFill>
        <p:spPr>
          <a:xfrm>
            <a:off x="1504951" y="4627104"/>
            <a:ext cx="4333875" cy="438150"/>
          </a:xfrm>
          <a:prstGeom prst="rect">
            <a:avLst/>
          </a:prstGeom>
        </p:spPr>
      </p:pic>
    </p:spTree>
    <p:extLst>
      <p:ext uri="{BB962C8B-B14F-4D97-AF65-F5344CB8AC3E}">
        <p14:creationId xmlns:p14="http://schemas.microsoft.com/office/powerpoint/2010/main" val="3513771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038475" cy="743706"/>
          </a:xfrm>
          <a:solidFill>
            <a:schemeClr val="accent2">
              <a:lumMod val="60000"/>
              <a:lumOff val="40000"/>
            </a:schemeClr>
          </a:solidFill>
        </p:spPr>
        <p:txBody>
          <a:bodyPr>
            <a:normAutofit fontScale="90000"/>
          </a:bodyPr>
          <a:lstStyle/>
          <a:p>
            <a:pPr algn="ctr"/>
            <a:r>
              <a:rPr lang="fr-FR" b="1" dirty="0"/>
              <a:t>Variables</a:t>
            </a:r>
          </a:p>
        </p:txBody>
      </p:sp>
      <p:sp>
        <p:nvSpPr>
          <p:cNvPr id="7" name="Rectangle 6">
            <a:extLst>
              <a:ext uri="{FF2B5EF4-FFF2-40B4-BE49-F238E27FC236}">
                <a16:creationId xmlns:a16="http://schemas.microsoft.com/office/drawing/2014/main" id="{A9E6725D-257F-4141-A11B-0000C0F07527}"/>
              </a:ext>
            </a:extLst>
          </p:cNvPr>
          <p:cNvSpPr/>
          <p:nvPr/>
        </p:nvSpPr>
        <p:spPr>
          <a:xfrm>
            <a:off x="7324727" y="3214445"/>
            <a:ext cx="1523998" cy="1047750"/>
          </a:xfrm>
          <a:prstGeom prst="rect">
            <a:avLst/>
          </a:prstGeom>
          <a:solidFill>
            <a:schemeClr val="bg1">
              <a:lumMod val="95000"/>
            </a:schemeClr>
          </a:solidFill>
          <a:ln w="76200">
            <a:solidFill>
              <a:schemeClr val="tx1">
                <a:lumMod val="95000"/>
                <a:lumOff val="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4500" dirty="0"/>
              <a:t>4</a:t>
            </a:r>
          </a:p>
        </p:txBody>
      </p:sp>
      <p:sp>
        <p:nvSpPr>
          <p:cNvPr id="8" name="TextBox 7">
            <a:extLst>
              <a:ext uri="{FF2B5EF4-FFF2-40B4-BE49-F238E27FC236}">
                <a16:creationId xmlns:a16="http://schemas.microsoft.com/office/drawing/2014/main" id="{485512AC-134E-46BE-9CE2-B17CC8B0004A}"/>
              </a:ext>
            </a:extLst>
          </p:cNvPr>
          <p:cNvSpPr txBox="1"/>
          <p:nvPr/>
        </p:nvSpPr>
        <p:spPr>
          <a:xfrm>
            <a:off x="7791452" y="2438157"/>
            <a:ext cx="295274" cy="861774"/>
          </a:xfrm>
          <a:prstGeom prst="rect">
            <a:avLst/>
          </a:prstGeom>
          <a:noFill/>
        </p:spPr>
        <p:txBody>
          <a:bodyPr wrap="square" rtlCol="0">
            <a:spAutoFit/>
          </a:bodyPr>
          <a:lstStyle/>
          <a:p>
            <a:r>
              <a:rPr lang="fr-FR" sz="5000" dirty="0"/>
              <a:t>a</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138363" cy="523220"/>
          </a:xfrm>
          <a:prstGeom prst="rect">
            <a:avLst/>
          </a:prstGeom>
          <a:solidFill>
            <a:schemeClr val="accent4">
              <a:lumMod val="60000"/>
              <a:lumOff val="40000"/>
            </a:schemeClr>
          </a:solidFill>
        </p:spPr>
        <p:txBody>
          <a:bodyPr wrap="square" rtlCol="0">
            <a:spAutoFit/>
          </a:bodyPr>
          <a:lstStyle/>
          <a:p>
            <a:pPr algn="ctr"/>
            <a:r>
              <a:rPr lang="fr-FR" sz="2800" b="1" dirty="0"/>
              <a:t>Exemples</a:t>
            </a:r>
          </a:p>
        </p:txBody>
      </p:sp>
      <p:pic>
        <p:nvPicPr>
          <p:cNvPr id="10" name="Graphic 9">
            <a:extLst>
              <a:ext uri="{FF2B5EF4-FFF2-40B4-BE49-F238E27FC236}">
                <a16:creationId xmlns:a16="http://schemas.microsoft.com/office/drawing/2014/main" id="{FDA1819A-5E95-4EB1-8A91-B4B8AAB1C1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5050" y="3348279"/>
            <a:ext cx="2590800" cy="913916"/>
          </a:xfrm>
          <a:prstGeom prst="rect">
            <a:avLst/>
          </a:prstGeom>
        </p:spPr>
      </p:pic>
      <p:sp>
        <p:nvSpPr>
          <p:cNvPr id="13" name="Rectangle 12">
            <a:extLst>
              <a:ext uri="{FF2B5EF4-FFF2-40B4-BE49-F238E27FC236}">
                <a16:creationId xmlns:a16="http://schemas.microsoft.com/office/drawing/2014/main" id="{4AE41AB8-C739-4B46-82E8-F7357200FBFD}"/>
              </a:ext>
            </a:extLst>
          </p:cNvPr>
          <p:cNvSpPr/>
          <p:nvPr/>
        </p:nvSpPr>
        <p:spPr>
          <a:xfrm>
            <a:off x="9610727" y="3214445"/>
            <a:ext cx="1523998" cy="1047750"/>
          </a:xfrm>
          <a:prstGeom prst="rect">
            <a:avLst/>
          </a:prstGeom>
          <a:solidFill>
            <a:schemeClr val="bg1">
              <a:lumMod val="95000"/>
            </a:schemeClr>
          </a:solidFill>
          <a:ln w="76200">
            <a:solidFill>
              <a:schemeClr val="tx1">
                <a:lumMod val="95000"/>
                <a:lumOff val="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4500" dirty="0"/>
              <a:t>8</a:t>
            </a:r>
          </a:p>
        </p:txBody>
      </p:sp>
      <p:sp>
        <p:nvSpPr>
          <p:cNvPr id="16" name="TextBox 15">
            <a:extLst>
              <a:ext uri="{FF2B5EF4-FFF2-40B4-BE49-F238E27FC236}">
                <a16:creationId xmlns:a16="http://schemas.microsoft.com/office/drawing/2014/main" id="{62188950-FCDE-42D6-90C1-16CD089423AA}"/>
              </a:ext>
            </a:extLst>
          </p:cNvPr>
          <p:cNvSpPr txBox="1"/>
          <p:nvPr/>
        </p:nvSpPr>
        <p:spPr>
          <a:xfrm>
            <a:off x="10077452" y="2438157"/>
            <a:ext cx="295274" cy="861774"/>
          </a:xfrm>
          <a:prstGeom prst="rect">
            <a:avLst/>
          </a:prstGeom>
          <a:noFill/>
        </p:spPr>
        <p:txBody>
          <a:bodyPr wrap="square" rtlCol="0">
            <a:spAutoFit/>
          </a:bodyPr>
          <a:lstStyle/>
          <a:p>
            <a:r>
              <a:rPr lang="fr-FR" sz="5000" dirty="0"/>
              <a:t>b</a:t>
            </a:r>
          </a:p>
        </p:txBody>
      </p:sp>
      <p:pic>
        <p:nvPicPr>
          <p:cNvPr id="5" name="Picture 4">
            <a:extLst>
              <a:ext uri="{FF2B5EF4-FFF2-40B4-BE49-F238E27FC236}">
                <a16:creationId xmlns:a16="http://schemas.microsoft.com/office/drawing/2014/main" id="{AC0082C8-5715-4B7D-A54A-EF2271B96704}"/>
              </a:ext>
            </a:extLst>
          </p:cNvPr>
          <p:cNvPicPr>
            <a:picLocks noChangeAspect="1"/>
          </p:cNvPicPr>
          <p:nvPr/>
        </p:nvPicPr>
        <p:blipFill>
          <a:blip r:embed="rId4"/>
          <a:stretch>
            <a:fillRect/>
          </a:stretch>
        </p:blipFill>
        <p:spPr>
          <a:xfrm>
            <a:off x="1509712" y="4536158"/>
            <a:ext cx="4333875" cy="1076325"/>
          </a:xfrm>
          <a:prstGeom prst="rect">
            <a:avLst/>
          </a:prstGeom>
        </p:spPr>
      </p:pic>
    </p:spTree>
    <p:extLst>
      <p:ext uri="{BB962C8B-B14F-4D97-AF65-F5344CB8AC3E}">
        <p14:creationId xmlns:p14="http://schemas.microsoft.com/office/powerpoint/2010/main" val="2464353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038475" cy="743706"/>
          </a:xfrm>
          <a:solidFill>
            <a:schemeClr val="accent2">
              <a:lumMod val="60000"/>
              <a:lumOff val="40000"/>
            </a:schemeClr>
          </a:solidFill>
        </p:spPr>
        <p:txBody>
          <a:bodyPr>
            <a:normAutofit fontScale="90000"/>
          </a:bodyPr>
          <a:lstStyle/>
          <a:p>
            <a:pPr algn="ctr"/>
            <a:r>
              <a:rPr lang="fr-FR" b="1" dirty="0"/>
              <a:t>Variables</a:t>
            </a:r>
          </a:p>
        </p:txBody>
      </p:sp>
      <p:sp>
        <p:nvSpPr>
          <p:cNvPr id="7" name="Rectangle 6">
            <a:extLst>
              <a:ext uri="{FF2B5EF4-FFF2-40B4-BE49-F238E27FC236}">
                <a16:creationId xmlns:a16="http://schemas.microsoft.com/office/drawing/2014/main" id="{A9E6725D-257F-4141-A11B-0000C0F07527}"/>
              </a:ext>
            </a:extLst>
          </p:cNvPr>
          <p:cNvSpPr/>
          <p:nvPr/>
        </p:nvSpPr>
        <p:spPr>
          <a:xfrm>
            <a:off x="7324727" y="3214445"/>
            <a:ext cx="1523998" cy="1047750"/>
          </a:xfrm>
          <a:prstGeom prst="rect">
            <a:avLst/>
          </a:prstGeom>
          <a:solidFill>
            <a:schemeClr val="bg1">
              <a:lumMod val="95000"/>
            </a:schemeClr>
          </a:solidFill>
          <a:ln w="76200">
            <a:solidFill>
              <a:schemeClr val="tx1">
                <a:lumMod val="95000"/>
                <a:lumOff val="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4500" dirty="0"/>
              <a:t>4</a:t>
            </a:r>
          </a:p>
        </p:txBody>
      </p:sp>
      <p:sp>
        <p:nvSpPr>
          <p:cNvPr id="8" name="TextBox 7">
            <a:extLst>
              <a:ext uri="{FF2B5EF4-FFF2-40B4-BE49-F238E27FC236}">
                <a16:creationId xmlns:a16="http://schemas.microsoft.com/office/drawing/2014/main" id="{485512AC-134E-46BE-9CE2-B17CC8B0004A}"/>
              </a:ext>
            </a:extLst>
          </p:cNvPr>
          <p:cNvSpPr txBox="1"/>
          <p:nvPr/>
        </p:nvSpPr>
        <p:spPr>
          <a:xfrm>
            <a:off x="7791452" y="2438157"/>
            <a:ext cx="295274" cy="861774"/>
          </a:xfrm>
          <a:prstGeom prst="rect">
            <a:avLst/>
          </a:prstGeom>
          <a:noFill/>
        </p:spPr>
        <p:txBody>
          <a:bodyPr wrap="square" rtlCol="0">
            <a:spAutoFit/>
          </a:bodyPr>
          <a:lstStyle/>
          <a:p>
            <a:r>
              <a:rPr lang="fr-FR" sz="5000" dirty="0"/>
              <a:t>a</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138363" cy="523220"/>
          </a:xfrm>
          <a:prstGeom prst="rect">
            <a:avLst/>
          </a:prstGeom>
          <a:solidFill>
            <a:schemeClr val="accent4">
              <a:lumMod val="60000"/>
              <a:lumOff val="40000"/>
            </a:schemeClr>
          </a:solidFill>
        </p:spPr>
        <p:txBody>
          <a:bodyPr wrap="square" rtlCol="0">
            <a:spAutoFit/>
          </a:bodyPr>
          <a:lstStyle/>
          <a:p>
            <a:pPr algn="ctr"/>
            <a:r>
              <a:rPr lang="fr-FR" sz="2800" b="1" dirty="0"/>
              <a:t>Exemples</a:t>
            </a:r>
          </a:p>
        </p:txBody>
      </p:sp>
      <p:pic>
        <p:nvPicPr>
          <p:cNvPr id="10" name="Graphic 9">
            <a:extLst>
              <a:ext uri="{FF2B5EF4-FFF2-40B4-BE49-F238E27FC236}">
                <a16:creationId xmlns:a16="http://schemas.microsoft.com/office/drawing/2014/main" id="{FDA1819A-5E95-4EB1-8A91-B4B8AAB1C1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5050" y="3348279"/>
            <a:ext cx="2590800" cy="913916"/>
          </a:xfrm>
          <a:prstGeom prst="rect">
            <a:avLst/>
          </a:prstGeom>
        </p:spPr>
      </p:pic>
      <p:sp>
        <p:nvSpPr>
          <p:cNvPr id="13" name="Rectangle 12">
            <a:extLst>
              <a:ext uri="{FF2B5EF4-FFF2-40B4-BE49-F238E27FC236}">
                <a16:creationId xmlns:a16="http://schemas.microsoft.com/office/drawing/2014/main" id="{4AE41AB8-C739-4B46-82E8-F7357200FBFD}"/>
              </a:ext>
            </a:extLst>
          </p:cNvPr>
          <p:cNvSpPr/>
          <p:nvPr/>
        </p:nvSpPr>
        <p:spPr>
          <a:xfrm>
            <a:off x="9610727" y="3214445"/>
            <a:ext cx="1523998" cy="1047750"/>
          </a:xfrm>
          <a:prstGeom prst="rect">
            <a:avLst/>
          </a:prstGeom>
          <a:solidFill>
            <a:schemeClr val="bg1">
              <a:lumMod val="95000"/>
            </a:schemeClr>
          </a:solidFill>
          <a:ln w="76200">
            <a:solidFill>
              <a:schemeClr val="tx1">
                <a:lumMod val="95000"/>
                <a:lumOff val="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4500" dirty="0"/>
              <a:t>8</a:t>
            </a:r>
          </a:p>
        </p:txBody>
      </p:sp>
      <p:sp>
        <p:nvSpPr>
          <p:cNvPr id="16" name="TextBox 15">
            <a:extLst>
              <a:ext uri="{FF2B5EF4-FFF2-40B4-BE49-F238E27FC236}">
                <a16:creationId xmlns:a16="http://schemas.microsoft.com/office/drawing/2014/main" id="{62188950-FCDE-42D6-90C1-16CD089423AA}"/>
              </a:ext>
            </a:extLst>
          </p:cNvPr>
          <p:cNvSpPr txBox="1"/>
          <p:nvPr/>
        </p:nvSpPr>
        <p:spPr>
          <a:xfrm>
            <a:off x="10077452" y="2438157"/>
            <a:ext cx="295274" cy="861774"/>
          </a:xfrm>
          <a:prstGeom prst="rect">
            <a:avLst/>
          </a:prstGeom>
          <a:noFill/>
        </p:spPr>
        <p:txBody>
          <a:bodyPr wrap="square" rtlCol="0">
            <a:spAutoFit/>
          </a:bodyPr>
          <a:lstStyle/>
          <a:p>
            <a:r>
              <a:rPr lang="fr-FR" sz="5000" dirty="0"/>
              <a:t>b</a:t>
            </a:r>
          </a:p>
        </p:txBody>
      </p:sp>
      <p:pic>
        <p:nvPicPr>
          <p:cNvPr id="5" name="Picture 4">
            <a:extLst>
              <a:ext uri="{FF2B5EF4-FFF2-40B4-BE49-F238E27FC236}">
                <a16:creationId xmlns:a16="http://schemas.microsoft.com/office/drawing/2014/main" id="{AC0082C8-5715-4B7D-A54A-EF2271B96704}"/>
              </a:ext>
            </a:extLst>
          </p:cNvPr>
          <p:cNvPicPr>
            <a:picLocks noChangeAspect="1"/>
          </p:cNvPicPr>
          <p:nvPr/>
        </p:nvPicPr>
        <p:blipFill>
          <a:blip r:embed="rId4"/>
          <a:stretch>
            <a:fillRect/>
          </a:stretch>
        </p:blipFill>
        <p:spPr>
          <a:xfrm>
            <a:off x="1509712" y="4536158"/>
            <a:ext cx="4333875" cy="1076325"/>
          </a:xfrm>
          <a:prstGeom prst="rect">
            <a:avLst/>
          </a:prstGeom>
        </p:spPr>
      </p:pic>
      <p:sp>
        <p:nvSpPr>
          <p:cNvPr id="11" name="Rectangle 10">
            <a:extLst>
              <a:ext uri="{FF2B5EF4-FFF2-40B4-BE49-F238E27FC236}">
                <a16:creationId xmlns:a16="http://schemas.microsoft.com/office/drawing/2014/main" id="{81CA9D30-7B0D-4453-9FA1-907A3D111FC9}"/>
              </a:ext>
            </a:extLst>
          </p:cNvPr>
          <p:cNvSpPr/>
          <p:nvPr/>
        </p:nvSpPr>
        <p:spPr>
          <a:xfrm>
            <a:off x="7324727" y="5283871"/>
            <a:ext cx="1523998" cy="1047750"/>
          </a:xfrm>
          <a:prstGeom prst="rect">
            <a:avLst/>
          </a:prstGeom>
          <a:solidFill>
            <a:schemeClr val="bg1">
              <a:lumMod val="95000"/>
            </a:schemeClr>
          </a:solidFill>
          <a:ln w="76200">
            <a:solidFill>
              <a:schemeClr val="tx1">
                <a:lumMod val="95000"/>
                <a:lumOff val="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4500" dirty="0"/>
              <a:t>8</a:t>
            </a:r>
          </a:p>
        </p:txBody>
      </p:sp>
      <p:sp>
        <p:nvSpPr>
          <p:cNvPr id="14" name="TextBox 13">
            <a:extLst>
              <a:ext uri="{FF2B5EF4-FFF2-40B4-BE49-F238E27FC236}">
                <a16:creationId xmlns:a16="http://schemas.microsoft.com/office/drawing/2014/main" id="{4FB49303-F7AF-47B0-A526-04555665476C}"/>
              </a:ext>
            </a:extLst>
          </p:cNvPr>
          <p:cNvSpPr txBox="1"/>
          <p:nvPr/>
        </p:nvSpPr>
        <p:spPr>
          <a:xfrm>
            <a:off x="7791452" y="4507583"/>
            <a:ext cx="295274" cy="861774"/>
          </a:xfrm>
          <a:prstGeom prst="rect">
            <a:avLst/>
          </a:prstGeom>
          <a:noFill/>
        </p:spPr>
        <p:txBody>
          <a:bodyPr wrap="square" rtlCol="0">
            <a:spAutoFit/>
          </a:bodyPr>
          <a:lstStyle/>
          <a:p>
            <a:r>
              <a:rPr lang="fr-FR" sz="5000" dirty="0"/>
              <a:t>a</a:t>
            </a:r>
          </a:p>
        </p:txBody>
      </p:sp>
      <p:sp>
        <p:nvSpPr>
          <p:cNvPr id="15" name="Rectangle 14">
            <a:extLst>
              <a:ext uri="{FF2B5EF4-FFF2-40B4-BE49-F238E27FC236}">
                <a16:creationId xmlns:a16="http://schemas.microsoft.com/office/drawing/2014/main" id="{27A0033C-3638-40FC-B6C9-EC4B17652F8C}"/>
              </a:ext>
            </a:extLst>
          </p:cNvPr>
          <p:cNvSpPr/>
          <p:nvPr/>
        </p:nvSpPr>
        <p:spPr>
          <a:xfrm>
            <a:off x="9610727" y="5283871"/>
            <a:ext cx="1523998" cy="1047750"/>
          </a:xfrm>
          <a:prstGeom prst="rect">
            <a:avLst/>
          </a:prstGeom>
          <a:solidFill>
            <a:schemeClr val="bg1">
              <a:lumMod val="95000"/>
            </a:schemeClr>
          </a:solidFill>
          <a:ln w="76200">
            <a:solidFill>
              <a:schemeClr val="tx1">
                <a:lumMod val="95000"/>
                <a:lumOff val="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4500" dirty="0"/>
              <a:t>8</a:t>
            </a:r>
          </a:p>
        </p:txBody>
      </p:sp>
      <p:sp>
        <p:nvSpPr>
          <p:cNvPr id="17" name="TextBox 16">
            <a:extLst>
              <a:ext uri="{FF2B5EF4-FFF2-40B4-BE49-F238E27FC236}">
                <a16:creationId xmlns:a16="http://schemas.microsoft.com/office/drawing/2014/main" id="{0A5359EC-8836-4810-9110-37398CA28222}"/>
              </a:ext>
            </a:extLst>
          </p:cNvPr>
          <p:cNvSpPr txBox="1"/>
          <p:nvPr/>
        </p:nvSpPr>
        <p:spPr>
          <a:xfrm>
            <a:off x="10077452" y="4507583"/>
            <a:ext cx="295274" cy="861774"/>
          </a:xfrm>
          <a:prstGeom prst="rect">
            <a:avLst/>
          </a:prstGeom>
          <a:noFill/>
        </p:spPr>
        <p:txBody>
          <a:bodyPr wrap="square" rtlCol="0">
            <a:spAutoFit/>
          </a:bodyPr>
          <a:lstStyle/>
          <a:p>
            <a:r>
              <a:rPr lang="fr-FR" sz="5000" dirty="0"/>
              <a:t>b</a:t>
            </a:r>
          </a:p>
        </p:txBody>
      </p:sp>
      <p:pic>
        <p:nvPicPr>
          <p:cNvPr id="3" name="Picture 2">
            <a:extLst>
              <a:ext uri="{FF2B5EF4-FFF2-40B4-BE49-F238E27FC236}">
                <a16:creationId xmlns:a16="http://schemas.microsoft.com/office/drawing/2014/main" id="{AC0E0F5E-2709-4E82-B07A-CFB4DE0BAAB8}"/>
              </a:ext>
            </a:extLst>
          </p:cNvPr>
          <p:cNvPicPr>
            <a:picLocks noChangeAspect="1"/>
          </p:cNvPicPr>
          <p:nvPr/>
        </p:nvPicPr>
        <p:blipFill>
          <a:blip r:embed="rId5"/>
          <a:stretch>
            <a:fillRect/>
          </a:stretch>
        </p:blipFill>
        <p:spPr>
          <a:xfrm>
            <a:off x="1509712" y="5951033"/>
            <a:ext cx="2400300" cy="361950"/>
          </a:xfrm>
          <a:prstGeom prst="rect">
            <a:avLst/>
          </a:prstGeom>
        </p:spPr>
      </p:pic>
    </p:spTree>
    <p:extLst>
      <p:ext uri="{BB962C8B-B14F-4D97-AF65-F5344CB8AC3E}">
        <p14:creationId xmlns:p14="http://schemas.microsoft.com/office/powerpoint/2010/main" val="3192685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038475" cy="743706"/>
          </a:xfrm>
          <a:solidFill>
            <a:schemeClr val="accent2">
              <a:lumMod val="60000"/>
              <a:lumOff val="40000"/>
            </a:schemeClr>
          </a:solidFill>
        </p:spPr>
        <p:txBody>
          <a:bodyPr>
            <a:normAutofit fontScale="90000"/>
          </a:bodyPr>
          <a:lstStyle/>
          <a:p>
            <a:pPr algn="ctr"/>
            <a:r>
              <a:rPr lang="fr-FR" b="1" dirty="0"/>
              <a:t>Variables</a:t>
            </a:r>
          </a:p>
        </p:txBody>
      </p:sp>
      <p:sp>
        <p:nvSpPr>
          <p:cNvPr id="7" name="Rectangle 6">
            <a:extLst>
              <a:ext uri="{FF2B5EF4-FFF2-40B4-BE49-F238E27FC236}">
                <a16:creationId xmlns:a16="http://schemas.microsoft.com/office/drawing/2014/main" id="{A9E6725D-257F-4141-A11B-0000C0F07527}"/>
              </a:ext>
            </a:extLst>
          </p:cNvPr>
          <p:cNvSpPr/>
          <p:nvPr/>
        </p:nvSpPr>
        <p:spPr>
          <a:xfrm>
            <a:off x="7324727" y="3214445"/>
            <a:ext cx="1523998" cy="1047750"/>
          </a:xfrm>
          <a:prstGeom prst="rect">
            <a:avLst/>
          </a:prstGeom>
          <a:solidFill>
            <a:schemeClr val="bg1">
              <a:lumMod val="95000"/>
            </a:schemeClr>
          </a:solidFill>
          <a:ln w="76200">
            <a:solidFill>
              <a:schemeClr val="tx1">
                <a:lumMod val="95000"/>
                <a:lumOff val="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4500" dirty="0"/>
              <a:t>4</a:t>
            </a:r>
          </a:p>
        </p:txBody>
      </p:sp>
      <p:sp>
        <p:nvSpPr>
          <p:cNvPr id="8" name="TextBox 7">
            <a:extLst>
              <a:ext uri="{FF2B5EF4-FFF2-40B4-BE49-F238E27FC236}">
                <a16:creationId xmlns:a16="http://schemas.microsoft.com/office/drawing/2014/main" id="{485512AC-134E-46BE-9CE2-B17CC8B0004A}"/>
              </a:ext>
            </a:extLst>
          </p:cNvPr>
          <p:cNvSpPr txBox="1"/>
          <p:nvPr/>
        </p:nvSpPr>
        <p:spPr>
          <a:xfrm>
            <a:off x="7791452" y="2438157"/>
            <a:ext cx="295274" cy="861774"/>
          </a:xfrm>
          <a:prstGeom prst="rect">
            <a:avLst/>
          </a:prstGeom>
          <a:noFill/>
        </p:spPr>
        <p:txBody>
          <a:bodyPr wrap="square" rtlCol="0">
            <a:spAutoFit/>
          </a:bodyPr>
          <a:lstStyle/>
          <a:p>
            <a:r>
              <a:rPr lang="fr-FR" sz="5000" dirty="0"/>
              <a:t>a</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138363" cy="523220"/>
          </a:xfrm>
          <a:prstGeom prst="rect">
            <a:avLst/>
          </a:prstGeom>
          <a:solidFill>
            <a:schemeClr val="accent4">
              <a:lumMod val="60000"/>
              <a:lumOff val="40000"/>
            </a:schemeClr>
          </a:solidFill>
        </p:spPr>
        <p:txBody>
          <a:bodyPr wrap="square" rtlCol="0">
            <a:spAutoFit/>
          </a:bodyPr>
          <a:lstStyle/>
          <a:p>
            <a:pPr algn="ctr"/>
            <a:r>
              <a:rPr lang="fr-FR" sz="2800" b="1" dirty="0"/>
              <a:t>Exemples</a:t>
            </a:r>
          </a:p>
        </p:txBody>
      </p:sp>
      <p:pic>
        <p:nvPicPr>
          <p:cNvPr id="10" name="Graphic 9">
            <a:extLst>
              <a:ext uri="{FF2B5EF4-FFF2-40B4-BE49-F238E27FC236}">
                <a16:creationId xmlns:a16="http://schemas.microsoft.com/office/drawing/2014/main" id="{FDA1819A-5E95-4EB1-8A91-B4B8AAB1C1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5050" y="3348279"/>
            <a:ext cx="2590800" cy="913916"/>
          </a:xfrm>
          <a:prstGeom prst="rect">
            <a:avLst/>
          </a:prstGeom>
        </p:spPr>
      </p:pic>
      <p:sp>
        <p:nvSpPr>
          <p:cNvPr id="13" name="Rectangle 12">
            <a:extLst>
              <a:ext uri="{FF2B5EF4-FFF2-40B4-BE49-F238E27FC236}">
                <a16:creationId xmlns:a16="http://schemas.microsoft.com/office/drawing/2014/main" id="{4AE41AB8-C739-4B46-82E8-F7357200FBFD}"/>
              </a:ext>
            </a:extLst>
          </p:cNvPr>
          <p:cNvSpPr/>
          <p:nvPr/>
        </p:nvSpPr>
        <p:spPr>
          <a:xfrm>
            <a:off x="9610727" y="3214445"/>
            <a:ext cx="1523998" cy="1047750"/>
          </a:xfrm>
          <a:prstGeom prst="rect">
            <a:avLst/>
          </a:prstGeom>
          <a:solidFill>
            <a:schemeClr val="bg1">
              <a:lumMod val="95000"/>
            </a:schemeClr>
          </a:solidFill>
          <a:ln w="76200">
            <a:solidFill>
              <a:schemeClr val="tx1">
                <a:lumMod val="95000"/>
                <a:lumOff val="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4500" dirty="0"/>
              <a:t>8</a:t>
            </a:r>
          </a:p>
        </p:txBody>
      </p:sp>
      <p:sp>
        <p:nvSpPr>
          <p:cNvPr id="16" name="TextBox 15">
            <a:extLst>
              <a:ext uri="{FF2B5EF4-FFF2-40B4-BE49-F238E27FC236}">
                <a16:creationId xmlns:a16="http://schemas.microsoft.com/office/drawing/2014/main" id="{62188950-FCDE-42D6-90C1-16CD089423AA}"/>
              </a:ext>
            </a:extLst>
          </p:cNvPr>
          <p:cNvSpPr txBox="1"/>
          <p:nvPr/>
        </p:nvSpPr>
        <p:spPr>
          <a:xfrm>
            <a:off x="10077452" y="2438157"/>
            <a:ext cx="295274" cy="861774"/>
          </a:xfrm>
          <a:prstGeom prst="rect">
            <a:avLst/>
          </a:prstGeom>
          <a:noFill/>
        </p:spPr>
        <p:txBody>
          <a:bodyPr wrap="square" rtlCol="0">
            <a:spAutoFit/>
          </a:bodyPr>
          <a:lstStyle/>
          <a:p>
            <a:r>
              <a:rPr lang="fr-FR" sz="5000" dirty="0"/>
              <a:t>b</a:t>
            </a:r>
          </a:p>
        </p:txBody>
      </p:sp>
      <p:pic>
        <p:nvPicPr>
          <p:cNvPr id="4" name="Picture 3">
            <a:extLst>
              <a:ext uri="{FF2B5EF4-FFF2-40B4-BE49-F238E27FC236}">
                <a16:creationId xmlns:a16="http://schemas.microsoft.com/office/drawing/2014/main" id="{4B746E10-674C-46FF-9A47-1EE475E6C369}"/>
              </a:ext>
            </a:extLst>
          </p:cNvPr>
          <p:cNvPicPr>
            <a:picLocks noChangeAspect="1"/>
          </p:cNvPicPr>
          <p:nvPr/>
        </p:nvPicPr>
        <p:blipFill>
          <a:blip r:embed="rId4"/>
          <a:stretch>
            <a:fillRect/>
          </a:stretch>
        </p:blipFill>
        <p:spPr>
          <a:xfrm>
            <a:off x="1628775" y="4481028"/>
            <a:ext cx="4467225" cy="1295400"/>
          </a:xfrm>
          <a:prstGeom prst="rect">
            <a:avLst/>
          </a:prstGeom>
        </p:spPr>
      </p:pic>
    </p:spTree>
    <p:extLst>
      <p:ext uri="{BB962C8B-B14F-4D97-AF65-F5344CB8AC3E}">
        <p14:creationId xmlns:p14="http://schemas.microsoft.com/office/powerpoint/2010/main" val="1699797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038475" cy="743706"/>
          </a:xfrm>
          <a:solidFill>
            <a:schemeClr val="accent2">
              <a:lumMod val="60000"/>
              <a:lumOff val="40000"/>
            </a:schemeClr>
          </a:solidFill>
        </p:spPr>
        <p:txBody>
          <a:bodyPr>
            <a:normAutofit fontScale="90000"/>
          </a:bodyPr>
          <a:lstStyle/>
          <a:p>
            <a:pPr algn="ctr"/>
            <a:r>
              <a:rPr lang="fr-FR" b="1" dirty="0"/>
              <a:t>Variables</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138363" cy="523220"/>
          </a:xfrm>
          <a:prstGeom prst="rect">
            <a:avLst/>
          </a:prstGeom>
          <a:solidFill>
            <a:schemeClr val="accent4">
              <a:lumMod val="60000"/>
              <a:lumOff val="40000"/>
            </a:schemeClr>
          </a:solidFill>
        </p:spPr>
        <p:txBody>
          <a:bodyPr wrap="square" rtlCol="0">
            <a:spAutoFit/>
          </a:bodyPr>
          <a:lstStyle/>
          <a:p>
            <a:pPr algn="ctr"/>
            <a:r>
              <a:rPr lang="fr-FR" sz="2800" b="1" dirty="0"/>
              <a:t>Exercices</a:t>
            </a:r>
          </a:p>
        </p:txBody>
      </p:sp>
      <p:sp>
        <p:nvSpPr>
          <p:cNvPr id="6" name="TextBox 5">
            <a:extLst>
              <a:ext uri="{FF2B5EF4-FFF2-40B4-BE49-F238E27FC236}">
                <a16:creationId xmlns:a16="http://schemas.microsoft.com/office/drawing/2014/main" id="{65BD9E32-44AE-44B4-96AB-62BC57437F4C}"/>
              </a:ext>
            </a:extLst>
          </p:cNvPr>
          <p:cNvSpPr txBox="1"/>
          <p:nvPr/>
        </p:nvSpPr>
        <p:spPr>
          <a:xfrm>
            <a:off x="1392575" y="2228671"/>
            <a:ext cx="10058398" cy="1200329"/>
          </a:xfrm>
          <a:prstGeom prst="rect">
            <a:avLst/>
          </a:prstGeom>
          <a:solidFill>
            <a:schemeClr val="accent4">
              <a:lumMod val="40000"/>
              <a:lumOff val="60000"/>
            </a:schemeClr>
          </a:solidFill>
          <a:ln>
            <a:solidFill>
              <a:schemeClr val="tx1">
                <a:lumMod val="50000"/>
                <a:lumOff val="50000"/>
              </a:schemeClr>
            </a:solidFill>
            <a:extLst>
              <a:ext uri="{C807C97D-BFC1-408E-A445-0C87EB9F89A2}">
                <ask:lineSketchStyleProps xmlns:ask="http://schemas.microsoft.com/office/drawing/2018/sketchyshapes" sd="981765707">
                  <a:custGeom>
                    <a:avLst/>
                    <a:gdLst>
                      <a:gd name="connsiteX0" fmla="*/ 0 w 10058398"/>
                      <a:gd name="connsiteY0" fmla="*/ 0 h 1200329"/>
                      <a:gd name="connsiteX1" fmla="*/ 10058398 w 10058398"/>
                      <a:gd name="connsiteY1" fmla="*/ 0 h 1200329"/>
                      <a:gd name="connsiteX2" fmla="*/ 10058398 w 10058398"/>
                      <a:gd name="connsiteY2" fmla="*/ 1200329 h 1200329"/>
                      <a:gd name="connsiteX3" fmla="*/ 0 w 10058398"/>
                      <a:gd name="connsiteY3" fmla="*/ 1200329 h 1200329"/>
                      <a:gd name="connsiteX4" fmla="*/ 0 w 10058398"/>
                      <a:gd name="connsiteY4" fmla="*/ 0 h 1200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398" h="1200329" fill="none" extrusionOk="0">
                        <a:moveTo>
                          <a:pt x="0" y="0"/>
                        </a:moveTo>
                        <a:cubicBezTo>
                          <a:pt x="1766365" y="-33775"/>
                          <a:pt x="7302270" y="138873"/>
                          <a:pt x="10058398" y="0"/>
                        </a:cubicBezTo>
                        <a:cubicBezTo>
                          <a:pt x="10036556" y="577811"/>
                          <a:pt x="10124139" y="872673"/>
                          <a:pt x="10058398" y="1200329"/>
                        </a:cubicBezTo>
                        <a:cubicBezTo>
                          <a:pt x="7929004" y="1062999"/>
                          <a:pt x="2402345" y="1062473"/>
                          <a:pt x="0" y="1200329"/>
                        </a:cubicBezTo>
                        <a:cubicBezTo>
                          <a:pt x="107761" y="864889"/>
                          <a:pt x="-6773" y="282049"/>
                          <a:pt x="0" y="0"/>
                        </a:cubicBezTo>
                        <a:close/>
                      </a:path>
                      <a:path w="10058398" h="1200329" stroke="0" extrusionOk="0">
                        <a:moveTo>
                          <a:pt x="0" y="0"/>
                        </a:moveTo>
                        <a:cubicBezTo>
                          <a:pt x="2643038" y="-101487"/>
                          <a:pt x="7582294" y="-162162"/>
                          <a:pt x="10058398" y="0"/>
                        </a:cubicBezTo>
                        <a:cubicBezTo>
                          <a:pt x="10074104" y="473017"/>
                          <a:pt x="10158155" y="1034532"/>
                          <a:pt x="10058398" y="1200329"/>
                        </a:cubicBezTo>
                        <a:cubicBezTo>
                          <a:pt x="8361796" y="1250394"/>
                          <a:pt x="4990933" y="1041880"/>
                          <a:pt x="0" y="1200329"/>
                        </a:cubicBezTo>
                        <a:cubicBezTo>
                          <a:pt x="-80678" y="874721"/>
                          <a:pt x="62635" y="134026"/>
                          <a:pt x="0" y="0"/>
                        </a:cubicBezTo>
                        <a:close/>
                      </a:path>
                    </a:pathLst>
                  </a:custGeom>
                  <ask:type>
                    <ask:lineSketchNone/>
                  </ask:type>
                </ask:lineSketchStyleProps>
              </a:ext>
            </a:extLst>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buFont typeface="Arial" panose="020B0604020202020204" pitchFamily="34" charset="0"/>
              <a:buChar char="•"/>
            </a:pPr>
            <a:r>
              <a:rPr lang="fr-FR" dirty="0"/>
              <a:t>Créer une nouvelle variable qui s’appelle « direction » et qui a comme valeur Vector2(12,-45)</a:t>
            </a:r>
          </a:p>
          <a:p>
            <a:pPr marL="285750" indent="-285750">
              <a:buFont typeface="Arial" panose="020B0604020202020204" pitchFamily="34" charset="0"/>
              <a:buChar char="•"/>
            </a:pPr>
            <a:r>
              <a:rPr lang="fr-FR" dirty="0"/>
              <a:t>Créer une nouvelle variable qui s’appelle « point » et qui a comme valeur Vector2(250,250)</a:t>
            </a:r>
          </a:p>
          <a:p>
            <a:pPr marL="285750" indent="-285750">
              <a:buFont typeface="Arial" panose="020B0604020202020204" pitchFamily="34" charset="0"/>
              <a:buChar char="•"/>
            </a:pPr>
            <a:r>
              <a:rPr lang="fr-FR" dirty="0"/>
              <a:t>Faire une addition de ces deux variables et stocker le résultat dans une variable appelée « destination »</a:t>
            </a:r>
          </a:p>
          <a:p>
            <a:pPr marL="285750" indent="-285750">
              <a:buFont typeface="Arial" panose="020B0604020202020204" pitchFamily="34" charset="0"/>
              <a:buChar char="•"/>
            </a:pPr>
            <a:r>
              <a:rPr lang="fr-FR" dirty="0"/>
              <a:t>Afficher le résultat</a:t>
            </a:r>
          </a:p>
        </p:txBody>
      </p:sp>
      <p:sp>
        <p:nvSpPr>
          <p:cNvPr id="14" name="TextBox 13">
            <a:extLst>
              <a:ext uri="{FF2B5EF4-FFF2-40B4-BE49-F238E27FC236}">
                <a16:creationId xmlns:a16="http://schemas.microsoft.com/office/drawing/2014/main" id="{48FF7303-913C-41B0-BC5D-85B9AD4B9C99}"/>
              </a:ext>
            </a:extLst>
          </p:cNvPr>
          <p:cNvSpPr txBox="1"/>
          <p:nvPr/>
        </p:nvSpPr>
        <p:spPr>
          <a:xfrm>
            <a:off x="1392575" y="3731699"/>
            <a:ext cx="10058398" cy="646331"/>
          </a:xfrm>
          <a:prstGeom prst="rect">
            <a:avLst/>
          </a:prstGeom>
          <a:solidFill>
            <a:schemeClr val="accent4">
              <a:lumMod val="40000"/>
              <a:lumOff val="60000"/>
            </a:schemeClr>
          </a:solidFill>
          <a:ln>
            <a:solidFill>
              <a:schemeClr val="tx1">
                <a:lumMod val="50000"/>
                <a:lumOff val="50000"/>
              </a:schemeClr>
            </a:solidFill>
            <a:extLst>
              <a:ext uri="{C807C97D-BFC1-408E-A445-0C87EB9F89A2}">
                <ask:lineSketchStyleProps xmlns:ask="http://schemas.microsoft.com/office/drawing/2018/sketchyshapes" sd="981765707">
                  <a:custGeom>
                    <a:avLst/>
                    <a:gdLst>
                      <a:gd name="connsiteX0" fmla="*/ 0 w 10058398"/>
                      <a:gd name="connsiteY0" fmla="*/ 0 h 1200329"/>
                      <a:gd name="connsiteX1" fmla="*/ 10058398 w 10058398"/>
                      <a:gd name="connsiteY1" fmla="*/ 0 h 1200329"/>
                      <a:gd name="connsiteX2" fmla="*/ 10058398 w 10058398"/>
                      <a:gd name="connsiteY2" fmla="*/ 1200329 h 1200329"/>
                      <a:gd name="connsiteX3" fmla="*/ 0 w 10058398"/>
                      <a:gd name="connsiteY3" fmla="*/ 1200329 h 1200329"/>
                      <a:gd name="connsiteX4" fmla="*/ 0 w 10058398"/>
                      <a:gd name="connsiteY4" fmla="*/ 0 h 1200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398" h="1200329" fill="none" extrusionOk="0">
                        <a:moveTo>
                          <a:pt x="0" y="0"/>
                        </a:moveTo>
                        <a:cubicBezTo>
                          <a:pt x="1766365" y="-33775"/>
                          <a:pt x="7302270" y="138873"/>
                          <a:pt x="10058398" y="0"/>
                        </a:cubicBezTo>
                        <a:cubicBezTo>
                          <a:pt x="10036556" y="577811"/>
                          <a:pt x="10124139" y="872673"/>
                          <a:pt x="10058398" y="1200329"/>
                        </a:cubicBezTo>
                        <a:cubicBezTo>
                          <a:pt x="7929004" y="1062999"/>
                          <a:pt x="2402345" y="1062473"/>
                          <a:pt x="0" y="1200329"/>
                        </a:cubicBezTo>
                        <a:cubicBezTo>
                          <a:pt x="107761" y="864889"/>
                          <a:pt x="-6773" y="282049"/>
                          <a:pt x="0" y="0"/>
                        </a:cubicBezTo>
                        <a:close/>
                      </a:path>
                      <a:path w="10058398" h="1200329" stroke="0" extrusionOk="0">
                        <a:moveTo>
                          <a:pt x="0" y="0"/>
                        </a:moveTo>
                        <a:cubicBezTo>
                          <a:pt x="2643038" y="-101487"/>
                          <a:pt x="7582294" y="-162162"/>
                          <a:pt x="10058398" y="0"/>
                        </a:cubicBezTo>
                        <a:cubicBezTo>
                          <a:pt x="10074104" y="473017"/>
                          <a:pt x="10158155" y="1034532"/>
                          <a:pt x="10058398" y="1200329"/>
                        </a:cubicBezTo>
                        <a:cubicBezTo>
                          <a:pt x="8361796" y="1250394"/>
                          <a:pt x="4990933" y="1041880"/>
                          <a:pt x="0" y="1200329"/>
                        </a:cubicBezTo>
                        <a:cubicBezTo>
                          <a:pt x="-80678" y="874721"/>
                          <a:pt x="62635" y="134026"/>
                          <a:pt x="0" y="0"/>
                        </a:cubicBezTo>
                        <a:close/>
                      </a:path>
                    </a:pathLst>
                  </a:custGeom>
                  <ask:type>
                    <ask:lineSketchNone/>
                  </ask:type>
                </ask:lineSketchStyleProps>
              </a:ext>
            </a:extLst>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buFont typeface="Arial" panose="020B0604020202020204" pitchFamily="34" charset="0"/>
              <a:buChar char="•"/>
            </a:pPr>
            <a:r>
              <a:rPr lang="fr-FR" dirty="0"/>
              <a:t>Créer une nouvelle variable qui s’appelle « </a:t>
            </a:r>
            <a:r>
              <a:rPr lang="fr-FR" dirty="0" err="1"/>
              <a:t>resultat</a:t>
            </a:r>
            <a:r>
              <a:rPr lang="fr-FR" dirty="0"/>
              <a:t> » et qui a comme valeur la différence entre le Vector2(48,67) et Vector2(-7,1) et l’addition du résultat avec le Vector2(9,12)</a:t>
            </a:r>
          </a:p>
        </p:txBody>
      </p:sp>
    </p:spTree>
    <p:extLst>
      <p:ext uri="{BB962C8B-B14F-4D97-AF65-F5344CB8AC3E}">
        <p14:creationId xmlns:p14="http://schemas.microsoft.com/office/powerpoint/2010/main" val="85444286"/>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366</TotalTime>
  <Words>1216</Words>
  <Application>Microsoft Office PowerPoint</Application>
  <PresentationFormat>Widescreen</PresentationFormat>
  <Paragraphs>178</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Gill Sans MT</vt:lpstr>
      <vt:lpstr>Impact</vt:lpstr>
      <vt:lpstr>Badge</vt:lpstr>
      <vt:lpstr>Variable et conditions</vt:lpstr>
      <vt:lpstr>Variables</vt:lpstr>
      <vt:lpstr>Variables</vt:lpstr>
      <vt:lpstr>Variables</vt:lpstr>
      <vt:lpstr>Variables</vt:lpstr>
      <vt:lpstr>Variables</vt:lpstr>
      <vt:lpstr>Variables</vt:lpstr>
      <vt:lpstr>Variables</vt:lpstr>
      <vt:lpstr>Variables</vt:lpstr>
      <vt:lpstr>Conditions</vt:lpstr>
      <vt:lpstr>Conditions</vt:lpstr>
      <vt:lpstr>Conditions</vt:lpstr>
      <vt:lpstr>Conditions</vt:lpstr>
      <vt:lpstr>Conditions</vt:lpstr>
      <vt:lpstr>Conditions</vt:lpstr>
      <vt:lpstr>Conditions</vt:lpstr>
      <vt:lpstr>Conditions</vt:lpstr>
      <vt:lpstr>Fonctions</vt:lpstr>
      <vt:lpstr>Fonctions</vt:lpstr>
      <vt:lpstr>Fonctions</vt:lpstr>
      <vt:lpstr>Fonctions</vt:lpstr>
      <vt:lpstr>Fonctions</vt:lpstr>
      <vt:lpstr>Fonctions</vt:lpstr>
      <vt:lpstr>Fonctions</vt:lpstr>
      <vt:lpstr>Fonctions</vt:lpstr>
      <vt:lpstr>Conditions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 et conditions</dc:title>
  <dc:creator>Jeremy Riffet</dc:creator>
  <cp:lastModifiedBy>Jeremy Riffet</cp:lastModifiedBy>
  <cp:revision>52</cp:revision>
  <dcterms:created xsi:type="dcterms:W3CDTF">2020-04-29T20:32:13Z</dcterms:created>
  <dcterms:modified xsi:type="dcterms:W3CDTF">2020-05-03T13:51:48Z</dcterms:modified>
</cp:coreProperties>
</file>