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6" r:id="rId4"/>
    <p:sldId id="270" r:id="rId5"/>
    <p:sldId id="267" r:id="rId6"/>
    <p:sldId id="268" r:id="rId7"/>
    <p:sldId id="269" r:id="rId8"/>
    <p:sldId id="271" r:id="rId9"/>
    <p:sldId id="280" r:id="rId10"/>
    <p:sldId id="272" r:id="rId11"/>
    <p:sldId id="273" r:id="rId12"/>
    <p:sldId id="274" r:id="rId13"/>
    <p:sldId id="275" r:id="rId14"/>
    <p:sldId id="276" r:id="rId15"/>
    <p:sldId id="277" r:id="rId16"/>
    <p:sldId id="278" r:id="rId17"/>
    <p:sldId id="27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remy Riffet" initials="JR" lastIdx="1" clrIdx="0">
    <p:extLst>
      <p:ext uri="{19B8F6BF-5375-455C-9EA6-DF929625EA0E}">
        <p15:presenceInfo xmlns:p15="http://schemas.microsoft.com/office/powerpoint/2012/main" userId="S::jeremy.riffet@ansys.com::2a4bdffa-086a-44ae-8966-95687f494a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78CBF"/>
    <a:srgbClr val="F8B323"/>
    <a:srgbClr val="F3F3F2"/>
    <a:srgbClr val="BACCB2"/>
    <a:srgbClr val="2A1A00"/>
    <a:srgbClr val="A4A998"/>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406" autoAdjust="0"/>
    <p:restoredTop sz="94660"/>
  </p:normalViewPr>
  <p:slideViewPr>
    <p:cSldViewPr snapToGrid="0">
      <p:cViewPr varScale="1">
        <p:scale>
          <a:sx n="111" d="100"/>
          <a:sy n="111" d="100"/>
        </p:scale>
        <p:origin x="10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FB16F37E-BD39-4A8B-A4C9-09AFE02D2C56}" type="datetimeFigureOut">
              <a:rPr lang="fr-FR" smtClean="0"/>
              <a:t>10/06/2020</a:t>
            </a:fld>
            <a:endParaRPr lang="fr-FR"/>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fr-F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EB01CA00-DBF1-42A4-A1AD-D487E0796737}" type="slidenum">
              <a:rPr lang="fr-FR" smtClean="0"/>
              <a:t>‹#›</a:t>
            </a:fld>
            <a:endParaRPr lang="fr-FR"/>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46771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6F37E-BD39-4A8B-A4C9-09AFE02D2C56}" type="datetimeFigureOut">
              <a:rPr lang="fr-FR" smtClean="0"/>
              <a:t>10/06/2020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4118376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6F37E-BD39-4A8B-A4C9-09AFE02D2C56}" type="datetimeFigureOut">
              <a:rPr lang="fr-FR" smtClean="0"/>
              <a:t>10/06/2020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2123905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6F37E-BD39-4A8B-A4C9-09AFE02D2C56}" type="datetimeFigureOut">
              <a:rPr lang="fr-FR" smtClean="0"/>
              <a:t>10/06/2020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3447676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FB16F37E-BD39-4A8B-A4C9-09AFE02D2C56}" type="datetimeFigureOut">
              <a:rPr lang="fr-FR" smtClean="0"/>
              <a:t>10/06/2020</a:t>
            </a:fld>
            <a:endParaRPr lang="fr-FR"/>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fr-F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EB01CA00-DBF1-42A4-A1AD-D487E0796737}" type="slidenum">
              <a:rPr lang="fr-FR" smtClean="0"/>
              <a:t>‹#›</a:t>
            </a:fld>
            <a:endParaRPr lang="fr-FR"/>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16866185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16F37E-BD39-4A8B-A4C9-09AFE02D2C56}" type="datetimeFigureOut">
              <a:rPr lang="fr-FR" smtClean="0"/>
              <a:t>10/06/2020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77703912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16F37E-BD39-4A8B-A4C9-09AFE02D2C56}" type="datetimeFigureOut">
              <a:rPr lang="fr-FR" smtClean="0"/>
              <a:t>10/06/2020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9821467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16F37E-BD39-4A8B-A4C9-09AFE02D2C56}" type="datetimeFigureOut">
              <a:rPr lang="fr-FR" smtClean="0"/>
              <a:t>10/06/2020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3792832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16F37E-BD39-4A8B-A4C9-09AFE02D2C56}" type="datetimeFigureOut">
              <a:rPr lang="fr-FR" smtClean="0"/>
              <a:t>10/06/2020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216412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FB16F37E-BD39-4A8B-A4C9-09AFE02D2C56}" type="datetimeFigureOut">
              <a:rPr lang="fr-FR" smtClean="0"/>
              <a:t>10/06/2020</a:t>
            </a:fld>
            <a:endParaRPr lang="fr-FR"/>
          </a:p>
        </p:txBody>
      </p:sp>
      <p:sp>
        <p:nvSpPr>
          <p:cNvPr id="6" name="Footer Placeholder 5"/>
          <p:cNvSpPr>
            <a:spLocks noGrp="1"/>
          </p:cNvSpPr>
          <p:nvPr>
            <p:ph type="ftr" sz="quarter" idx="11"/>
          </p:nvPr>
        </p:nvSpPr>
        <p:spPr>
          <a:xfrm>
            <a:off x="2103620" y="6375679"/>
            <a:ext cx="3482179" cy="345796"/>
          </a:xfrm>
        </p:spPr>
        <p:txBody>
          <a:bodyPr/>
          <a:lstStyle/>
          <a:p>
            <a:endParaRPr lang="fr-FR"/>
          </a:p>
        </p:txBody>
      </p:sp>
      <p:sp>
        <p:nvSpPr>
          <p:cNvPr id="7" name="Slide Number Placeholder 6"/>
          <p:cNvSpPr>
            <a:spLocks noGrp="1"/>
          </p:cNvSpPr>
          <p:nvPr>
            <p:ph type="sldNum" sz="quarter" idx="12"/>
          </p:nvPr>
        </p:nvSpPr>
        <p:spPr>
          <a:xfrm>
            <a:off x="5691014" y="6375679"/>
            <a:ext cx="1232456" cy="345796"/>
          </a:xfrm>
        </p:spPr>
        <p:txBody>
          <a:bodyPr/>
          <a:lstStyle/>
          <a:p>
            <a:fld id="{EB01CA00-DBF1-42A4-A1AD-D487E0796737}" type="slidenum">
              <a:rPr lang="fr-FR" smtClean="0"/>
              <a:t>‹#›</a:t>
            </a:fld>
            <a:endParaRPr lang="fr-FR"/>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54180217"/>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FB16F37E-BD39-4A8B-A4C9-09AFE02D2C56}" type="datetimeFigureOut">
              <a:rPr lang="fr-FR" smtClean="0"/>
              <a:t>10/06/2020</a:t>
            </a:fld>
            <a:endParaRPr lang="fr-FR"/>
          </a:p>
        </p:txBody>
      </p:sp>
      <p:sp>
        <p:nvSpPr>
          <p:cNvPr id="6" name="Footer Placeholder 5"/>
          <p:cNvSpPr>
            <a:spLocks noGrp="1"/>
          </p:cNvSpPr>
          <p:nvPr>
            <p:ph type="ftr" sz="quarter" idx="11"/>
          </p:nvPr>
        </p:nvSpPr>
        <p:spPr>
          <a:xfrm>
            <a:off x="2103621" y="6375679"/>
            <a:ext cx="3482178" cy="345796"/>
          </a:xfrm>
        </p:spPr>
        <p:txBody>
          <a:bodyPr/>
          <a:lstStyle/>
          <a:p>
            <a:endParaRPr lang="fr-FR"/>
          </a:p>
        </p:txBody>
      </p:sp>
      <p:sp>
        <p:nvSpPr>
          <p:cNvPr id="7" name="Slide Number Placeholder 6"/>
          <p:cNvSpPr>
            <a:spLocks noGrp="1"/>
          </p:cNvSpPr>
          <p:nvPr>
            <p:ph type="sldNum" sz="quarter" idx="12"/>
          </p:nvPr>
        </p:nvSpPr>
        <p:spPr>
          <a:xfrm>
            <a:off x="5687568" y="6375679"/>
            <a:ext cx="1234440" cy="345796"/>
          </a:xfrm>
        </p:spPr>
        <p:txBody>
          <a:bodyPr/>
          <a:lstStyle/>
          <a:p>
            <a:fld id="{EB01CA00-DBF1-42A4-A1AD-D487E0796737}" type="slidenum">
              <a:rPr lang="fr-FR" smtClean="0"/>
              <a:t>‹#›</a:t>
            </a:fld>
            <a:endParaRPr lang="fr-FR"/>
          </a:p>
        </p:txBody>
      </p:sp>
    </p:spTree>
    <p:extLst>
      <p:ext uri="{BB962C8B-B14F-4D97-AF65-F5344CB8AC3E}">
        <p14:creationId xmlns:p14="http://schemas.microsoft.com/office/powerpoint/2010/main" val="2051540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B16F37E-BD39-4A8B-A4C9-09AFE02D2C56}" type="datetimeFigureOut">
              <a:rPr lang="fr-FR" smtClean="0"/>
              <a:t>10/06/2020</a:t>
            </a:fld>
            <a:endParaRPr lang="fr-FR"/>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fr-F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EB01CA00-DBF1-42A4-A1AD-D487E0796737}" type="slidenum">
              <a:rPr lang="fr-FR" smtClean="0"/>
              <a:t>‹#›</a:t>
            </a:fld>
            <a:endParaRPr lang="fr-FR"/>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904969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56991-CC6A-48D3-AF3F-A926A7F462A8}"/>
              </a:ext>
            </a:extLst>
          </p:cNvPr>
          <p:cNvSpPr>
            <a:spLocks noGrp="1"/>
          </p:cNvSpPr>
          <p:nvPr>
            <p:ph type="ctrTitle"/>
          </p:nvPr>
        </p:nvSpPr>
        <p:spPr/>
        <p:txBody>
          <a:bodyPr/>
          <a:lstStyle/>
          <a:p>
            <a:r>
              <a:rPr lang="fr-FR" dirty="0"/>
              <a:t>Godot</a:t>
            </a:r>
            <a:br>
              <a:rPr lang="fr-FR" dirty="0"/>
            </a:br>
            <a:r>
              <a:rPr lang="fr-FR" dirty="0"/>
              <a:t>scène</a:t>
            </a:r>
          </a:p>
        </p:txBody>
      </p:sp>
    </p:spTree>
    <p:extLst>
      <p:ext uri="{BB962C8B-B14F-4D97-AF65-F5344CB8AC3E}">
        <p14:creationId xmlns:p14="http://schemas.microsoft.com/office/powerpoint/2010/main" val="2638035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56991-CC6A-48D3-AF3F-A926A7F462A8}"/>
              </a:ext>
            </a:extLst>
          </p:cNvPr>
          <p:cNvSpPr>
            <a:spLocks noGrp="1"/>
          </p:cNvSpPr>
          <p:nvPr>
            <p:ph type="ctrTitle"/>
          </p:nvPr>
        </p:nvSpPr>
        <p:spPr/>
        <p:txBody>
          <a:bodyPr/>
          <a:lstStyle/>
          <a:p>
            <a:r>
              <a:rPr lang="fr-FR" dirty="0"/>
              <a:t>Godot</a:t>
            </a:r>
            <a:br>
              <a:rPr lang="fr-FR" dirty="0"/>
            </a:br>
            <a:r>
              <a:rPr lang="fr-FR" dirty="0"/>
              <a:t>Collisions</a:t>
            </a:r>
          </a:p>
        </p:txBody>
      </p:sp>
    </p:spTree>
    <p:extLst>
      <p:ext uri="{BB962C8B-B14F-4D97-AF65-F5344CB8AC3E}">
        <p14:creationId xmlns:p14="http://schemas.microsoft.com/office/powerpoint/2010/main" val="684620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Collisions</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138363" cy="523220"/>
          </a:xfrm>
          <a:prstGeom prst="rect">
            <a:avLst/>
          </a:prstGeom>
          <a:solidFill>
            <a:schemeClr val="accent4">
              <a:lumMod val="60000"/>
              <a:lumOff val="40000"/>
            </a:schemeClr>
          </a:solidFill>
        </p:spPr>
        <p:txBody>
          <a:bodyPr wrap="square" rtlCol="0">
            <a:spAutoFit/>
          </a:bodyPr>
          <a:lstStyle/>
          <a:p>
            <a:pPr algn="ctr"/>
            <a:r>
              <a:rPr lang="fr-FR" sz="2800" b="1" dirty="0"/>
              <a:t>Intro</a:t>
            </a:r>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1635278"/>
            <a:ext cx="10543957" cy="1839158"/>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Afin que les objets puissent détecter s’ils se superposent, nous avons besoin d’au moins de type de nœuds spécifiques : Area2D et CollisionShape2D. Pour bien comprendre la différence entre ces deux zones, on peut comparer ce système à celui d’un agent de sécurité qui doit surveille plusieurs zones d’une entreprise depuis ses poste de télé. Si un intrus rentre dans une des zones alors l’agent de sécurité le voit et alerte immédiatement les autorités afin de traiter le problème. Ici l’agent de sécurité correspondrait au nœud Area2D et les zones à surveiller les CollisionShape2D.</a:t>
            </a:r>
          </a:p>
        </p:txBody>
      </p:sp>
      <p:pic>
        <p:nvPicPr>
          <p:cNvPr id="5" name="Picture 4" descr="A close up of a computer&#10;&#10;Description automatically generated">
            <a:extLst>
              <a:ext uri="{FF2B5EF4-FFF2-40B4-BE49-F238E27FC236}">
                <a16:creationId xmlns:a16="http://schemas.microsoft.com/office/drawing/2014/main" id="{2CCD0FE0-CC28-4E9A-B1C0-ACC330FFA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2718" y="3786358"/>
            <a:ext cx="4926563" cy="2770727"/>
          </a:xfrm>
          <a:prstGeom prst="rect">
            <a:avLst/>
          </a:prstGeom>
        </p:spPr>
      </p:pic>
      <p:sp>
        <p:nvSpPr>
          <p:cNvPr id="7" name="TextBox 6">
            <a:extLst>
              <a:ext uri="{FF2B5EF4-FFF2-40B4-BE49-F238E27FC236}">
                <a16:creationId xmlns:a16="http://schemas.microsoft.com/office/drawing/2014/main" id="{AB0C5132-729C-4EA3-8F1E-396C96AB7306}"/>
              </a:ext>
            </a:extLst>
          </p:cNvPr>
          <p:cNvSpPr txBox="1"/>
          <p:nvPr/>
        </p:nvSpPr>
        <p:spPr>
          <a:xfrm>
            <a:off x="9153331" y="5383763"/>
            <a:ext cx="1614196" cy="369332"/>
          </a:xfrm>
          <a:prstGeom prst="rect">
            <a:avLst/>
          </a:prstGeom>
          <a:noFill/>
        </p:spPr>
        <p:txBody>
          <a:bodyPr wrap="square" rtlCol="0">
            <a:spAutoFit/>
          </a:bodyPr>
          <a:lstStyle/>
          <a:p>
            <a:r>
              <a:rPr lang="fr-FR" dirty="0"/>
              <a:t>Area2D</a:t>
            </a:r>
          </a:p>
        </p:txBody>
      </p:sp>
      <p:sp>
        <p:nvSpPr>
          <p:cNvPr id="8" name="TextBox 7">
            <a:extLst>
              <a:ext uri="{FF2B5EF4-FFF2-40B4-BE49-F238E27FC236}">
                <a16:creationId xmlns:a16="http://schemas.microsoft.com/office/drawing/2014/main" id="{7E39E2C8-43AB-4F8A-9C83-AD77F4D4444A}"/>
              </a:ext>
            </a:extLst>
          </p:cNvPr>
          <p:cNvSpPr txBox="1"/>
          <p:nvPr/>
        </p:nvSpPr>
        <p:spPr>
          <a:xfrm>
            <a:off x="9330611" y="3890865"/>
            <a:ext cx="1614195" cy="369332"/>
          </a:xfrm>
          <a:prstGeom prst="rect">
            <a:avLst/>
          </a:prstGeom>
          <a:noFill/>
        </p:spPr>
        <p:txBody>
          <a:bodyPr wrap="square" rtlCol="0">
            <a:spAutoFit/>
          </a:bodyPr>
          <a:lstStyle/>
          <a:p>
            <a:r>
              <a:rPr lang="fr-FR" dirty="0" err="1"/>
              <a:t>CollisionShape</a:t>
            </a:r>
            <a:endParaRPr lang="fr-FR" dirty="0"/>
          </a:p>
        </p:txBody>
      </p:sp>
      <p:cxnSp>
        <p:nvCxnSpPr>
          <p:cNvPr id="13" name="Straight Arrow Connector 12">
            <a:extLst>
              <a:ext uri="{FF2B5EF4-FFF2-40B4-BE49-F238E27FC236}">
                <a16:creationId xmlns:a16="http://schemas.microsoft.com/office/drawing/2014/main" id="{085679F7-1411-4A4E-8684-3810CB8186E9}"/>
              </a:ext>
            </a:extLst>
          </p:cNvPr>
          <p:cNvCxnSpPr>
            <a:stCxn id="8" idx="1"/>
          </p:cNvCxnSpPr>
          <p:nvPr/>
        </p:nvCxnSpPr>
        <p:spPr>
          <a:xfrm flipH="1" flipV="1">
            <a:off x="8304245" y="4049486"/>
            <a:ext cx="1026366" cy="2604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4" name="Straight Arrow Connector 13">
            <a:extLst>
              <a:ext uri="{FF2B5EF4-FFF2-40B4-BE49-F238E27FC236}">
                <a16:creationId xmlns:a16="http://schemas.microsoft.com/office/drawing/2014/main" id="{969A2899-9C09-4F25-8B81-E93A97F9B544}"/>
              </a:ext>
            </a:extLst>
          </p:cNvPr>
          <p:cNvCxnSpPr>
            <a:cxnSpLocks/>
            <a:stCxn id="8" idx="1"/>
          </p:cNvCxnSpPr>
          <p:nvPr/>
        </p:nvCxnSpPr>
        <p:spPr>
          <a:xfrm flipH="1">
            <a:off x="8137321" y="4075531"/>
            <a:ext cx="1193290" cy="38741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7" name="Straight Arrow Connector 16">
            <a:extLst>
              <a:ext uri="{FF2B5EF4-FFF2-40B4-BE49-F238E27FC236}">
                <a16:creationId xmlns:a16="http://schemas.microsoft.com/office/drawing/2014/main" id="{C1B40506-386C-4C00-8F59-7E49F225DC1B}"/>
              </a:ext>
            </a:extLst>
          </p:cNvPr>
          <p:cNvCxnSpPr>
            <a:cxnSpLocks/>
            <a:stCxn id="7" idx="1"/>
          </p:cNvCxnSpPr>
          <p:nvPr/>
        </p:nvCxnSpPr>
        <p:spPr>
          <a:xfrm flipH="1">
            <a:off x="6761527" y="5568429"/>
            <a:ext cx="2391804" cy="60586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941005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Collisions</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138363" cy="523220"/>
          </a:xfrm>
          <a:prstGeom prst="rect">
            <a:avLst/>
          </a:prstGeom>
          <a:solidFill>
            <a:schemeClr val="accent4">
              <a:lumMod val="60000"/>
              <a:lumOff val="40000"/>
            </a:schemeClr>
          </a:solidFill>
        </p:spPr>
        <p:txBody>
          <a:bodyPr wrap="square" rtlCol="0">
            <a:spAutoFit/>
          </a:bodyPr>
          <a:lstStyle/>
          <a:p>
            <a:pPr algn="ctr"/>
            <a:r>
              <a:rPr lang="fr-FR" sz="2800" b="1" dirty="0"/>
              <a:t>Setup</a:t>
            </a:r>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1635278"/>
            <a:ext cx="10543957" cy="1258372"/>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Pour mettre en place un système de collision, considérons deux objets dans la scène qui sont représentés grâce à un nœud de type Sprite :</a:t>
            </a:r>
          </a:p>
          <a:p>
            <a:pPr marL="285750" indent="-285750" algn="just">
              <a:buFont typeface="Arial" panose="020B0604020202020204" pitchFamily="34" charset="0"/>
              <a:buChar char="•"/>
            </a:pPr>
            <a:r>
              <a:rPr lang="fr-FR" dirty="0"/>
              <a:t>Objet1</a:t>
            </a:r>
          </a:p>
          <a:p>
            <a:pPr marL="285750" indent="-285750" algn="just">
              <a:buFont typeface="Arial" panose="020B0604020202020204" pitchFamily="34" charset="0"/>
              <a:buChar char="•"/>
            </a:pPr>
            <a:r>
              <a:rPr lang="fr-FR" dirty="0"/>
              <a:t>Objet2</a:t>
            </a:r>
          </a:p>
        </p:txBody>
      </p:sp>
      <p:pic>
        <p:nvPicPr>
          <p:cNvPr id="3" name="Picture 2">
            <a:extLst>
              <a:ext uri="{FF2B5EF4-FFF2-40B4-BE49-F238E27FC236}">
                <a16:creationId xmlns:a16="http://schemas.microsoft.com/office/drawing/2014/main" id="{48F9BE14-9929-4213-B36B-309ECD1B67D0}"/>
              </a:ext>
            </a:extLst>
          </p:cNvPr>
          <p:cNvPicPr>
            <a:picLocks noChangeAspect="1"/>
          </p:cNvPicPr>
          <p:nvPr/>
        </p:nvPicPr>
        <p:blipFill>
          <a:blip r:embed="rId2"/>
          <a:stretch>
            <a:fillRect/>
          </a:stretch>
        </p:blipFill>
        <p:spPr>
          <a:xfrm>
            <a:off x="2186358" y="3033588"/>
            <a:ext cx="8236940" cy="3545012"/>
          </a:xfrm>
          <a:prstGeom prst="rect">
            <a:avLst/>
          </a:prstGeom>
        </p:spPr>
      </p:pic>
    </p:spTree>
    <p:extLst>
      <p:ext uri="{BB962C8B-B14F-4D97-AF65-F5344CB8AC3E}">
        <p14:creationId xmlns:p14="http://schemas.microsoft.com/office/powerpoint/2010/main" val="562380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Collisions</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138363" cy="523220"/>
          </a:xfrm>
          <a:prstGeom prst="rect">
            <a:avLst/>
          </a:prstGeom>
          <a:solidFill>
            <a:schemeClr val="accent4">
              <a:lumMod val="60000"/>
              <a:lumOff val="40000"/>
            </a:schemeClr>
          </a:solidFill>
        </p:spPr>
        <p:txBody>
          <a:bodyPr wrap="square" rtlCol="0">
            <a:spAutoFit/>
          </a:bodyPr>
          <a:lstStyle/>
          <a:p>
            <a:pPr algn="ctr"/>
            <a:r>
              <a:rPr lang="fr-FR" sz="2800" b="1" dirty="0"/>
              <a:t>Setup</a:t>
            </a:r>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1549471"/>
            <a:ext cx="10543957" cy="2129552"/>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Le but va être de placer une zone de collision pour chacun de ces deux objets afin qu’ils puissent chacun détecter si l’autre lui rentre dedans. Commençons pas le notre ami Godot en rouge qui correspond à Objet1.</a:t>
            </a:r>
          </a:p>
          <a:p>
            <a:pPr algn="just"/>
            <a:r>
              <a:rPr lang="fr-FR" dirty="0"/>
              <a:t>La première chose à faire est donc de lui ajouter un agent de sécurité pour détecter les possibles collisions, c’est-à-dire un Area2D. </a:t>
            </a:r>
          </a:p>
          <a:p>
            <a:pPr algn="just"/>
            <a:r>
              <a:rPr lang="fr-FR" dirty="0"/>
              <a:t>Ce qui est intéressant c’est qu’un petit icone warning s’affiche à côté du nœud Area2D en alertant qu’il n’a rien à surveiller, c’est-à-dire qu’il n’a aucune zone de collision attachée.</a:t>
            </a:r>
          </a:p>
        </p:txBody>
      </p:sp>
      <p:pic>
        <p:nvPicPr>
          <p:cNvPr id="4" name="Picture 3">
            <a:extLst>
              <a:ext uri="{FF2B5EF4-FFF2-40B4-BE49-F238E27FC236}">
                <a16:creationId xmlns:a16="http://schemas.microsoft.com/office/drawing/2014/main" id="{A0142F40-A22A-4A48-AA34-A1ABAD050610}"/>
              </a:ext>
            </a:extLst>
          </p:cNvPr>
          <p:cNvPicPr>
            <a:picLocks noChangeAspect="1"/>
          </p:cNvPicPr>
          <p:nvPr/>
        </p:nvPicPr>
        <p:blipFill>
          <a:blip r:embed="rId2"/>
          <a:stretch>
            <a:fillRect/>
          </a:stretch>
        </p:blipFill>
        <p:spPr>
          <a:xfrm>
            <a:off x="2081211" y="3750028"/>
            <a:ext cx="8080310" cy="2965963"/>
          </a:xfrm>
          <a:prstGeom prst="rect">
            <a:avLst/>
          </a:prstGeom>
        </p:spPr>
      </p:pic>
    </p:spTree>
    <p:extLst>
      <p:ext uri="{BB962C8B-B14F-4D97-AF65-F5344CB8AC3E}">
        <p14:creationId xmlns:p14="http://schemas.microsoft.com/office/powerpoint/2010/main" val="4028357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Collisions</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138363" cy="523220"/>
          </a:xfrm>
          <a:prstGeom prst="rect">
            <a:avLst/>
          </a:prstGeom>
          <a:solidFill>
            <a:schemeClr val="accent4">
              <a:lumMod val="60000"/>
              <a:lumOff val="40000"/>
            </a:schemeClr>
          </a:solidFill>
        </p:spPr>
        <p:txBody>
          <a:bodyPr wrap="square" rtlCol="0">
            <a:spAutoFit/>
          </a:bodyPr>
          <a:lstStyle/>
          <a:p>
            <a:pPr algn="ctr"/>
            <a:r>
              <a:rPr lang="fr-FR" sz="2800" b="1" dirty="0"/>
              <a:t>Setup</a:t>
            </a:r>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1549471"/>
            <a:ext cx="10543957" cy="2129552"/>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On va donc lui ajouter une zone de collision (CollisionShape2D) afin qu’il ait de quoi surveiller. Ici, nous n’en mettons qu’une, mais il faut garder à l’esprit qu’il est tout à fait possible d’en ajouter plus d’un. </a:t>
            </a:r>
          </a:p>
          <a:p>
            <a:pPr algn="just"/>
            <a:r>
              <a:rPr lang="fr-FR" dirty="0"/>
              <a:t>Après avoir ajouter la zone de collision, il faut lui donner une forme dans la scène et ce que l’on veut c’est avoir la même forme que l’image du </a:t>
            </a:r>
            <a:r>
              <a:rPr lang="fr-FR" dirty="0" err="1"/>
              <a:t>godot</a:t>
            </a:r>
            <a:r>
              <a:rPr lang="fr-FR" dirty="0"/>
              <a:t> et çà semble bien correspondre à un carré. </a:t>
            </a:r>
          </a:p>
          <a:p>
            <a:pPr algn="just"/>
            <a:r>
              <a:rPr lang="fr-FR" dirty="0"/>
              <a:t>Si on regarde dans les propriétés CollisionShape2D on peut voir que la propriété « Shape » est vide pour le moment. Si on clique sur </a:t>
            </a:r>
            <a:r>
              <a:rPr lang="fr-FR" dirty="0" err="1"/>
              <a:t>empty</a:t>
            </a:r>
            <a:r>
              <a:rPr lang="fr-FR" dirty="0"/>
              <a:t>, une liste de différentes formes sont proposées comme un rectangle, un cercle, … Créons un rectangle.</a:t>
            </a:r>
          </a:p>
        </p:txBody>
      </p:sp>
      <p:pic>
        <p:nvPicPr>
          <p:cNvPr id="3" name="Picture 2">
            <a:extLst>
              <a:ext uri="{FF2B5EF4-FFF2-40B4-BE49-F238E27FC236}">
                <a16:creationId xmlns:a16="http://schemas.microsoft.com/office/drawing/2014/main" id="{495E8E6D-2016-4A47-A31C-0F59E111C2C2}"/>
              </a:ext>
            </a:extLst>
          </p:cNvPr>
          <p:cNvPicPr>
            <a:picLocks noChangeAspect="1"/>
          </p:cNvPicPr>
          <p:nvPr/>
        </p:nvPicPr>
        <p:blipFill>
          <a:blip r:embed="rId2"/>
          <a:stretch>
            <a:fillRect/>
          </a:stretch>
        </p:blipFill>
        <p:spPr>
          <a:xfrm>
            <a:off x="4219574" y="4230169"/>
            <a:ext cx="2390775" cy="1495425"/>
          </a:xfrm>
          <a:prstGeom prst="rect">
            <a:avLst/>
          </a:prstGeom>
        </p:spPr>
      </p:pic>
      <p:pic>
        <p:nvPicPr>
          <p:cNvPr id="5" name="Picture 4">
            <a:extLst>
              <a:ext uri="{FF2B5EF4-FFF2-40B4-BE49-F238E27FC236}">
                <a16:creationId xmlns:a16="http://schemas.microsoft.com/office/drawing/2014/main" id="{435DC258-DAE6-4CAA-ACC0-B54E72B1F9EE}"/>
              </a:ext>
            </a:extLst>
          </p:cNvPr>
          <p:cNvPicPr>
            <a:picLocks noChangeAspect="1"/>
          </p:cNvPicPr>
          <p:nvPr/>
        </p:nvPicPr>
        <p:blipFill>
          <a:blip r:embed="rId3"/>
          <a:stretch>
            <a:fillRect/>
          </a:stretch>
        </p:blipFill>
        <p:spPr>
          <a:xfrm>
            <a:off x="1142999" y="4320657"/>
            <a:ext cx="2162175" cy="1314450"/>
          </a:xfrm>
          <a:prstGeom prst="rect">
            <a:avLst/>
          </a:prstGeom>
        </p:spPr>
      </p:pic>
      <p:sp>
        <p:nvSpPr>
          <p:cNvPr id="7" name="TextBox 6">
            <a:extLst>
              <a:ext uri="{FF2B5EF4-FFF2-40B4-BE49-F238E27FC236}">
                <a16:creationId xmlns:a16="http://schemas.microsoft.com/office/drawing/2014/main" id="{12E53895-DAB3-4FEF-98BB-C7A7A8259B81}"/>
              </a:ext>
            </a:extLst>
          </p:cNvPr>
          <p:cNvSpPr txBox="1"/>
          <p:nvPr/>
        </p:nvSpPr>
        <p:spPr>
          <a:xfrm>
            <a:off x="1142999" y="5635107"/>
            <a:ext cx="2162175" cy="646331"/>
          </a:xfrm>
          <a:prstGeom prst="rect">
            <a:avLst/>
          </a:prstGeom>
          <a:noFill/>
        </p:spPr>
        <p:txBody>
          <a:bodyPr wrap="square" rtlCol="0">
            <a:spAutoFit/>
          </a:bodyPr>
          <a:lstStyle/>
          <a:p>
            <a:pPr algn="ctr"/>
            <a:r>
              <a:rPr lang="fr-FR" dirty="0"/>
              <a:t>Nouveau </a:t>
            </a:r>
            <a:r>
              <a:rPr lang="fr-FR" dirty="0" err="1"/>
              <a:t>CollisionShape</a:t>
            </a:r>
            <a:endParaRPr lang="fr-FR" dirty="0"/>
          </a:p>
        </p:txBody>
      </p:sp>
      <p:sp>
        <p:nvSpPr>
          <p:cNvPr id="9" name="TextBox 8">
            <a:extLst>
              <a:ext uri="{FF2B5EF4-FFF2-40B4-BE49-F238E27FC236}">
                <a16:creationId xmlns:a16="http://schemas.microsoft.com/office/drawing/2014/main" id="{97095086-74A8-4709-A6AC-892C28F1381C}"/>
              </a:ext>
            </a:extLst>
          </p:cNvPr>
          <p:cNvSpPr txBox="1"/>
          <p:nvPr/>
        </p:nvSpPr>
        <p:spPr>
          <a:xfrm>
            <a:off x="4333873" y="5725594"/>
            <a:ext cx="2162175" cy="646331"/>
          </a:xfrm>
          <a:prstGeom prst="rect">
            <a:avLst/>
          </a:prstGeom>
          <a:noFill/>
        </p:spPr>
        <p:txBody>
          <a:bodyPr wrap="square" rtlCol="0">
            <a:spAutoFit/>
          </a:bodyPr>
          <a:lstStyle/>
          <a:p>
            <a:pPr algn="ctr"/>
            <a:r>
              <a:rPr lang="fr-FR" dirty="0"/>
              <a:t>Propriétés de CollisionShape2D</a:t>
            </a:r>
          </a:p>
        </p:txBody>
      </p:sp>
      <p:pic>
        <p:nvPicPr>
          <p:cNvPr id="8" name="Picture 7">
            <a:extLst>
              <a:ext uri="{FF2B5EF4-FFF2-40B4-BE49-F238E27FC236}">
                <a16:creationId xmlns:a16="http://schemas.microsoft.com/office/drawing/2014/main" id="{0D8CA756-D75E-49C7-938C-6A08563FD20E}"/>
              </a:ext>
            </a:extLst>
          </p:cNvPr>
          <p:cNvPicPr>
            <a:picLocks noChangeAspect="1"/>
          </p:cNvPicPr>
          <p:nvPr/>
        </p:nvPicPr>
        <p:blipFill>
          <a:blip r:embed="rId4"/>
          <a:stretch>
            <a:fillRect/>
          </a:stretch>
        </p:blipFill>
        <p:spPr>
          <a:xfrm>
            <a:off x="8274616" y="4106446"/>
            <a:ext cx="2232780" cy="1742869"/>
          </a:xfrm>
          <a:prstGeom prst="rect">
            <a:avLst/>
          </a:prstGeom>
        </p:spPr>
      </p:pic>
    </p:spTree>
    <p:extLst>
      <p:ext uri="{BB962C8B-B14F-4D97-AF65-F5344CB8AC3E}">
        <p14:creationId xmlns:p14="http://schemas.microsoft.com/office/powerpoint/2010/main" val="4221251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Collisions</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138363" cy="523220"/>
          </a:xfrm>
          <a:prstGeom prst="rect">
            <a:avLst/>
          </a:prstGeom>
          <a:solidFill>
            <a:schemeClr val="accent4">
              <a:lumMod val="60000"/>
              <a:lumOff val="40000"/>
            </a:schemeClr>
          </a:solidFill>
        </p:spPr>
        <p:txBody>
          <a:bodyPr wrap="square" rtlCol="0">
            <a:spAutoFit/>
          </a:bodyPr>
          <a:lstStyle/>
          <a:p>
            <a:pPr algn="ctr"/>
            <a:r>
              <a:rPr lang="fr-FR" sz="2800" b="1" dirty="0"/>
              <a:t>Setup</a:t>
            </a:r>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1901809"/>
            <a:ext cx="10543957" cy="1548765"/>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Comme on peut le voir un petit rectangle vient d’apparaître sur notre Godot rouge, mais la taille du rectangle ne semble pas correspondre à la taille de l’image. On va donc tout simplement agrandir la taille du rectangle pour l’adapter.</a:t>
            </a:r>
          </a:p>
          <a:p>
            <a:pPr algn="just"/>
            <a:r>
              <a:rPr lang="fr-FR" dirty="0"/>
              <a:t>Maintenant nous avons bien un Area2D et un CollisionShape2D associés à l’Objet1.</a:t>
            </a:r>
          </a:p>
          <a:p>
            <a:pPr algn="just"/>
            <a:r>
              <a:rPr lang="fr-FR" dirty="0"/>
              <a:t>Le même processus est fait pour Objet2.</a:t>
            </a:r>
          </a:p>
        </p:txBody>
      </p:sp>
      <p:pic>
        <p:nvPicPr>
          <p:cNvPr id="8" name="Picture 7">
            <a:extLst>
              <a:ext uri="{FF2B5EF4-FFF2-40B4-BE49-F238E27FC236}">
                <a16:creationId xmlns:a16="http://schemas.microsoft.com/office/drawing/2014/main" id="{0D8CA756-D75E-49C7-938C-6A08563FD20E}"/>
              </a:ext>
            </a:extLst>
          </p:cNvPr>
          <p:cNvPicPr>
            <a:picLocks noChangeAspect="1"/>
          </p:cNvPicPr>
          <p:nvPr/>
        </p:nvPicPr>
        <p:blipFill>
          <a:blip r:embed="rId2"/>
          <a:stretch>
            <a:fillRect/>
          </a:stretch>
        </p:blipFill>
        <p:spPr>
          <a:xfrm>
            <a:off x="2415288" y="3833770"/>
            <a:ext cx="2582104" cy="2015545"/>
          </a:xfrm>
          <a:prstGeom prst="rect">
            <a:avLst/>
          </a:prstGeom>
        </p:spPr>
      </p:pic>
      <p:pic>
        <p:nvPicPr>
          <p:cNvPr id="4" name="Picture 3">
            <a:extLst>
              <a:ext uri="{FF2B5EF4-FFF2-40B4-BE49-F238E27FC236}">
                <a16:creationId xmlns:a16="http://schemas.microsoft.com/office/drawing/2014/main" id="{384BEEB9-92DC-4E05-A9AB-0E12A334FAFD}"/>
              </a:ext>
            </a:extLst>
          </p:cNvPr>
          <p:cNvPicPr>
            <a:picLocks noChangeAspect="1"/>
          </p:cNvPicPr>
          <p:nvPr/>
        </p:nvPicPr>
        <p:blipFill>
          <a:blip r:embed="rId3"/>
          <a:stretch>
            <a:fillRect/>
          </a:stretch>
        </p:blipFill>
        <p:spPr>
          <a:xfrm>
            <a:off x="6995676" y="3833769"/>
            <a:ext cx="3052784" cy="2015545"/>
          </a:xfrm>
          <a:prstGeom prst="rect">
            <a:avLst/>
          </a:prstGeom>
        </p:spPr>
      </p:pic>
      <p:sp>
        <p:nvSpPr>
          <p:cNvPr id="10" name="Arrow: Right 9">
            <a:extLst>
              <a:ext uri="{FF2B5EF4-FFF2-40B4-BE49-F238E27FC236}">
                <a16:creationId xmlns:a16="http://schemas.microsoft.com/office/drawing/2014/main" id="{CB50E532-4422-4C22-9E62-332FD8A84803}"/>
              </a:ext>
            </a:extLst>
          </p:cNvPr>
          <p:cNvSpPr/>
          <p:nvPr/>
        </p:nvSpPr>
        <p:spPr>
          <a:xfrm>
            <a:off x="5178607" y="4606649"/>
            <a:ext cx="1635854" cy="46978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20763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Collisions</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916181" cy="523220"/>
          </a:xfrm>
          <a:prstGeom prst="rect">
            <a:avLst/>
          </a:prstGeom>
          <a:solidFill>
            <a:schemeClr val="accent4">
              <a:lumMod val="60000"/>
              <a:lumOff val="40000"/>
            </a:schemeClr>
          </a:solidFill>
        </p:spPr>
        <p:txBody>
          <a:bodyPr wrap="square" rtlCol="0">
            <a:spAutoFit/>
          </a:bodyPr>
          <a:lstStyle/>
          <a:p>
            <a:pPr algn="ctr"/>
            <a:r>
              <a:rPr lang="fr-FR" sz="2800" b="1" dirty="0"/>
              <a:t>Et dans le code?</a:t>
            </a:r>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1901809"/>
            <a:ext cx="10543957" cy="2419945"/>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Maintenant, intéressons-nous aux méthodes qui vont nous permettre de détecter justement ces autres zones de collisions.</a:t>
            </a:r>
          </a:p>
          <a:p>
            <a:pPr algn="just"/>
            <a:r>
              <a:rPr lang="fr-FR" dirty="0"/>
              <a:t>Il faut rappeler que le script qui est attaché sur un nœud ne peut accéder qu’aux attributs et méthodes de ce nœud en question. Pour accéder aux attributs et méthodes d’autres nœuds, deux solutions:</a:t>
            </a:r>
          </a:p>
          <a:p>
            <a:pPr marL="285750" indent="-285750" algn="just">
              <a:buFont typeface="Arial" panose="020B0604020202020204" pitchFamily="34" charset="0"/>
              <a:buChar char="•"/>
            </a:pPr>
            <a:r>
              <a:rPr lang="fr-FR" dirty="0"/>
              <a:t>Attacher un script au nœud sur lequel on veut accéder aux informations</a:t>
            </a:r>
          </a:p>
          <a:p>
            <a:pPr marL="285750" indent="-285750" algn="just">
              <a:buFont typeface="Arial" panose="020B0604020202020204" pitchFamily="34" charset="0"/>
              <a:buChar char="•"/>
            </a:pPr>
            <a:r>
              <a:rPr lang="fr-FR" dirty="0"/>
              <a:t>Récupérer le nœud en question dans une variable (expliqué dans la partie précédente).</a:t>
            </a:r>
          </a:p>
          <a:p>
            <a:pPr algn="just"/>
            <a:r>
              <a:rPr lang="fr-FR" dirty="0"/>
              <a:t>On va utiliser la seconde option ici, parce que l’on veut à la fois utiliser les propriétés de Objet1 et de ses enfants dans le même script.</a:t>
            </a:r>
          </a:p>
        </p:txBody>
      </p:sp>
      <p:pic>
        <p:nvPicPr>
          <p:cNvPr id="3" name="Picture 2">
            <a:extLst>
              <a:ext uri="{FF2B5EF4-FFF2-40B4-BE49-F238E27FC236}">
                <a16:creationId xmlns:a16="http://schemas.microsoft.com/office/drawing/2014/main" id="{E2ABE3D6-3B84-47DB-986B-B754F5A0B2C9}"/>
              </a:ext>
            </a:extLst>
          </p:cNvPr>
          <p:cNvPicPr>
            <a:picLocks noChangeAspect="1"/>
          </p:cNvPicPr>
          <p:nvPr/>
        </p:nvPicPr>
        <p:blipFill>
          <a:blip r:embed="rId2"/>
          <a:stretch>
            <a:fillRect/>
          </a:stretch>
        </p:blipFill>
        <p:spPr>
          <a:xfrm>
            <a:off x="1290320" y="5106781"/>
            <a:ext cx="10414000" cy="1315899"/>
          </a:xfrm>
          <a:prstGeom prst="rect">
            <a:avLst/>
          </a:prstGeom>
        </p:spPr>
      </p:pic>
      <p:sp>
        <p:nvSpPr>
          <p:cNvPr id="4" name="Rectangle 3">
            <a:extLst>
              <a:ext uri="{FF2B5EF4-FFF2-40B4-BE49-F238E27FC236}">
                <a16:creationId xmlns:a16="http://schemas.microsoft.com/office/drawing/2014/main" id="{62791946-245C-4A15-B44C-00DB4D79FAAA}"/>
              </a:ext>
            </a:extLst>
          </p:cNvPr>
          <p:cNvSpPr/>
          <p:nvPr/>
        </p:nvSpPr>
        <p:spPr>
          <a:xfrm>
            <a:off x="1071024" y="4560431"/>
            <a:ext cx="10633296" cy="369332"/>
          </a:xfrm>
          <a:prstGeom prst="rect">
            <a:avLst/>
          </a:prstGeom>
          <a:solidFill>
            <a:srgbClr val="0070C0"/>
          </a:solidFill>
        </p:spPr>
        <p:txBody>
          <a:bodyPr wrap="none">
            <a:spAutoFit/>
          </a:bodyPr>
          <a:lstStyle/>
          <a:p>
            <a:pPr algn="just"/>
            <a:r>
              <a:rPr lang="fr-FR" dirty="0">
                <a:solidFill>
                  <a:schemeClr val="bg1"/>
                </a:solidFill>
              </a:rPr>
              <a:t>Voilà donc un exemple où on attache un script à Objet1 et on récupère son nœud enfant Area2D dans le script :</a:t>
            </a:r>
          </a:p>
        </p:txBody>
      </p:sp>
    </p:spTree>
    <p:extLst>
      <p:ext uri="{BB962C8B-B14F-4D97-AF65-F5344CB8AC3E}">
        <p14:creationId xmlns:p14="http://schemas.microsoft.com/office/powerpoint/2010/main" val="767397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Collisions</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916181" cy="523220"/>
          </a:xfrm>
          <a:prstGeom prst="rect">
            <a:avLst/>
          </a:prstGeom>
          <a:solidFill>
            <a:schemeClr val="accent4">
              <a:lumMod val="60000"/>
              <a:lumOff val="40000"/>
            </a:schemeClr>
          </a:solidFill>
        </p:spPr>
        <p:txBody>
          <a:bodyPr wrap="square" rtlCol="0">
            <a:spAutoFit/>
          </a:bodyPr>
          <a:lstStyle/>
          <a:p>
            <a:pPr algn="ctr"/>
            <a:r>
              <a:rPr lang="fr-FR" sz="2800" b="1" dirty="0"/>
              <a:t>Et dans le code?</a:t>
            </a:r>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1901809"/>
            <a:ext cx="10543957" cy="1839158"/>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Une fois le nœud stocké dans une variable, on peut donc utiliser les méthodes de ce nœuds et une nous intéresse particulièrement (ne pas hésiter à aller voir la doc!) qui est  </a:t>
            </a:r>
            <a:r>
              <a:rPr lang="fr-FR" dirty="0" err="1"/>
              <a:t>get_overlapping_areas</a:t>
            </a:r>
            <a:r>
              <a:rPr lang="fr-FR" dirty="0"/>
              <a:t>() et qui nous donne un tableau de toutes les Area2D qui intersecte notre Area2D. </a:t>
            </a:r>
          </a:p>
          <a:p>
            <a:pPr algn="just"/>
            <a:r>
              <a:rPr lang="fr-FR" dirty="0"/>
              <a:t>A partir de cela on peut déjà faire des actions en conséquences, comme cacher l’objet intersecté, appliquer des règle physiques pour éviter qu’ils ne se rentrent dedans, informer le jeu qu’il y a eu une intersection, et pleins d’autres actions. C’est à toi de voir ce que tu veux en faire.</a:t>
            </a:r>
          </a:p>
        </p:txBody>
      </p:sp>
      <p:pic>
        <p:nvPicPr>
          <p:cNvPr id="5" name="Picture 4">
            <a:extLst>
              <a:ext uri="{FF2B5EF4-FFF2-40B4-BE49-F238E27FC236}">
                <a16:creationId xmlns:a16="http://schemas.microsoft.com/office/drawing/2014/main" id="{3EA1005C-0C3A-4158-8E13-086A1CDADB96}"/>
              </a:ext>
            </a:extLst>
          </p:cNvPr>
          <p:cNvPicPr>
            <a:picLocks noChangeAspect="1"/>
          </p:cNvPicPr>
          <p:nvPr/>
        </p:nvPicPr>
        <p:blipFill>
          <a:blip r:embed="rId2"/>
          <a:stretch>
            <a:fillRect/>
          </a:stretch>
        </p:blipFill>
        <p:spPr>
          <a:xfrm>
            <a:off x="2319337" y="4278607"/>
            <a:ext cx="7553325" cy="1781175"/>
          </a:xfrm>
          <a:prstGeom prst="rect">
            <a:avLst/>
          </a:prstGeom>
        </p:spPr>
      </p:pic>
    </p:spTree>
    <p:extLst>
      <p:ext uri="{BB962C8B-B14F-4D97-AF65-F5344CB8AC3E}">
        <p14:creationId xmlns:p14="http://schemas.microsoft.com/office/powerpoint/2010/main" val="3851246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Scène</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138363" cy="523220"/>
          </a:xfrm>
          <a:prstGeom prst="rect">
            <a:avLst/>
          </a:prstGeom>
          <a:solidFill>
            <a:schemeClr val="accent4">
              <a:lumMod val="60000"/>
              <a:lumOff val="40000"/>
            </a:schemeClr>
          </a:solidFill>
        </p:spPr>
        <p:txBody>
          <a:bodyPr wrap="square" rtlCol="0">
            <a:spAutoFit/>
          </a:bodyPr>
          <a:lstStyle/>
          <a:p>
            <a:pPr algn="ctr"/>
            <a:r>
              <a:rPr lang="fr-FR" sz="2800" b="1" dirty="0" err="1"/>
              <a:t>Noeuds</a:t>
            </a:r>
            <a:endParaRPr lang="fr-FR" sz="2800" b="1" dirty="0"/>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1635278"/>
            <a:ext cx="10543957" cy="1548765"/>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Godot regroupe de nombreux objets tels que des Sprite, des Line2D, des </a:t>
            </a:r>
            <a:r>
              <a:rPr lang="fr-FR" dirty="0" err="1"/>
              <a:t>CollisionShape</a:t>
            </a:r>
            <a:r>
              <a:rPr lang="fr-FR" dirty="0"/>
              <a:t>, … et chacun de ces objets peuvent être vus comme des nœuds. En effet Godot organise ses objets sous la forme d’un arbre comportant un nœud racine. Dans l’exemple ci-dessous, on peut voir le nœud racine n1 et ses nœuds enfants n2,n3 et n4. Ces même nœuds enfants peuvent également avoir des nœuds enfants comme n2 avec ses nœuds enfants n5 et n6</a:t>
            </a:r>
          </a:p>
        </p:txBody>
      </p:sp>
      <p:pic>
        <p:nvPicPr>
          <p:cNvPr id="4" name="Graphic 3">
            <a:extLst>
              <a:ext uri="{FF2B5EF4-FFF2-40B4-BE49-F238E27FC236}">
                <a16:creationId xmlns:a16="http://schemas.microsoft.com/office/drawing/2014/main" id="{C03D1D18-44F4-4CE8-81C1-89488060DA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1725" y="3340856"/>
            <a:ext cx="7013899" cy="3237744"/>
          </a:xfrm>
          <a:prstGeom prst="rect">
            <a:avLst/>
          </a:prstGeom>
        </p:spPr>
      </p:pic>
      <p:pic>
        <p:nvPicPr>
          <p:cNvPr id="9" name="Picture 8">
            <a:extLst>
              <a:ext uri="{FF2B5EF4-FFF2-40B4-BE49-F238E27FC236}">
                <a16:creationId xmlns:a16="http://schemas.microsoft.com/office/drawing/2014/main" id="{D98CF123-BE04-41FB-8488-42982FE34793}"/>
              </a:ext>
            </a:extLst>
          </p:cNvPr>
          <p:cNvPicPr>
            <a:picLocks noChangeAspect="1"/>
          </p:cNvPicPr>
          <p:nvPr/>
        </p:nvPicPr>
        <p:blipFill>
          <a:blip r:embed="rId4"/>
          <a:stretch>
            <a:fillRect/>
          </a:stretch>
        </p:blipFill>
        <p:spPr>
          <a:xfrm>
            <a:off x="8480554" y="3673958"/>
            <a:ext cx="2691299" cy="2173742"/>
          </a:xfrm>
          <a:prstGeom prst="rect">
            <a:avLst/>
          </a:prstGeom>
        </p:spPr>
      </p:pic>
      <p:sp>
        <p:nvSpPr>
          <p:cNvPr id="10" name="TextBox 9">
            <a:extLst>
              <a:ext uri="{FF2B5EF4-FFF2-40B4-BE49-F238E27FC236}">
                <a16:creationId xmlns:a16="http://schemas.microsoft.com/office/drawing/2014/main" id="{5DFEBEF0-3BD7-495E-BA09-2275F1486C85}"/>
              </a:ext>
            </a:extLst>
          </p:cNvPr>
          <p:cNvSpPr txBox="1"/>
          <p:nvPr/>
        </p:nvSpPr>
        <p:spPr>
          <a:xfrm>
            <a:off x="8313576" y="6018245"/>
            <a:ext cx="3060440" cy="646331"/>
          </a:xfrm>
          <a:prstGeom prst="rect">
            <a:avLst/>
          </a:prstGeom>
          <a:noFill/>
        </p:spPr>
        <p:txBody>
          <a:bodyPr wrap="square" rtlCol="0">
            <a:spAutoFit/>
          </a:bodyPr>
          <a:lstStyle/>
          <a:p>
            <a:r>
              <a:rPr lang="fr-FR" dirty="0"/>
              <a:t>Organisation de la scène en arbre de Godot.</a:t>
            </a:r>
          </a:p>
        </p:txBody>
      </p:sp>
    </p:spTree>
    <p:extLst>
      <p:ext uri="{BB962C8B-B14F-4D97-AF65-F5344CB8AC3E}">
        <p14:creationId xmlns:p14="http://schemas.microsoft.com/office/powerpoint/2010/main" val="949251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Scène</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138363" cy="523220"/>
          </a:xfrm>
          <a:prstGeom prst="rect">
            <a:avLst/>
          </a:prstGeom>
          <a:solidFill>
            <a:schemeClr val="accent4">
              <a:lumMod val="60000"/>
              <a:lumOff val="40000"/>
            </a:schemeClr>
          </a:solidFill>
        </p:spPr>
        <p:txBody>
          <a:bodyPr wrap="square" rtlCol="0">
            <a:spAutoFit/>
          </a:bodyPr>
          <a:lstStyle/>
          <a:p>
            <a:pPr algn="ctr"/>
            <a:r>
              <a:rPr lang="fr-FR" sz="2800" b="1" dirty="0"/>
              <a:t>Quezaco?</a:t>
            </a:r>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1635278"/>
            <a:ext cx="10543957" cy="387191"/>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Dans Godot une scène correspond donc à un arbre de nœuds où chaque nœud peut être n’importe quoi.</a:t>
            </a:r>
          </a:p>
        </p:txBody>
      </p:sp>
      <p:pic>
        <p:nvPicPr>
          <p:cNvPr id="9" name="Picture 8">
            <a:extLst>
              <a:ext uri="{FF2B5EF4-FFF2-40B4-BE49-F238E27FC236}">
                <a16:creationId xmlns:a16="http://schemas.microsoft.com/office/drawing/2014/main" id="{D98CF123-BE04-41FB-8488-42982FE34793}"/>
              </a:ext>
            </a:extLst>
          </p:cNvPr>
          <p:cNvPicPr>
            <a:picLocks noChangeAspect="1"/>
          </p:cNvPicPr>
          <p:nvPr/>
        </p:nvPicPr>
        <p:blipFill>
          <a:blip r:embed="rId2"/>
          <a:stretch>
            <a:fillRect/>
          </a:stretch>
        </p:blipFill>
        <p:spPr>
          <a:xfrm>
            <a:off x="8480554" y="3673958"/>
            <a:ext cx="2691299" cy="2173742"/>
          </a:xfrm>
          <a:prstGeom prst="rect">
            <a:avLst/>
          </a:prstGeom>
        </p:spPr>
      </p:pic>
      <p:sp>
        <p:nvSpPr>
          <p:cNvPr id="10" name="TextBox 9">
            <a:extLst>
              <a:ext uri="{FF2B5EF4-FFF2-40B4-BE49-F238E27FC236}">
                <a16:creationId xmlns:a16="http://schemas.microsoft.com/office/drawing/2014/main" id="{5DFEBEF0-3BD7-495E-BA09-2275F1486C85}"/>
              </a:ext>
            </a:extLst>
          </p:cNvPr>
          <p:cNvSpPr txBox="1"/>
          <p:nvPr/>
        </p:nvSpPr>
        <p:spPr>
          <a:xfrm>
            <a:off x="8313576" y="6018245"/>
            <a:ext cx="3060440" cy="646331"/>
          </a:xfrm>
          <a:prstGeom prst="rect">
            <a:avLst/>
          </a:prstGeom>
          <a:noFill/>
        </p:spPr>
        <p:txBody>
          <a:bodyPr wrap="square" rtlCol="0">
            <a:spAutoFit/>
          </a:bodyPr>
          <a:lstStyle/>
          <a:p>
            <a:r>
              <a:rPr lang="fr-FR" dirty="0"/>
              <a:t>Organisation de la scène en arbre de Godot.</a:t>
            </a:r>
          </a:p>
        </p:txBody>
      </p:sp>
      <p:pic>
        <p:nvPicPr>
          <p:cNvPr id="3" name="Picture 2">
            <a:extLst>
              <a:ext uri="{FF2B5EF4-FFF2-40B4-BE49-F238E27FC236}">
                <a16:creationId xmlns:a16="http://schemas.microsoft.com/office/drawing/2014/main" id="{91FB1623-EB76-4A42-B5AE-C8C501A448E3}"/>
              </a:ext>
            </a:extLst>
          </p:cNvPr>
          <p:cNvPicPr>
            <a:picLocks noChangeAspect="1"/>
          </p:cNvPicPr>
          <p:nvPr/>
        </p:nvPicPr>
        <p:blipFill>
          <a:blip r:embed="rId3"/>
          <a:stretch>
            <a:fillRect/>
          </a:stretch>
        </p:blipFill>
        <p:spPr>
          <a:xfrm>
            <a:off x="1501629" y="3066556"/>
            <a:ext cx="6096000" cy="3302000"/>
          </a:xfrm>
          <a:prstGeom prst="rect">
            <a:avLst/>
          </a:prstGeom>
        </p:spPr>
      </p:pic>
      <p:sp>
        <p:nvSpPr>
          <p:cNvPr id="5" name="Rectangle 4">
            <a:extLst>
              <a:ext uri="{FF2B5EF4-FFF2-40B4-BE49-F238E27FC236}">
                <a16:creationId xmlns:a16="http://schemas.microsoft.com/office/drawing/2014/main" id="{61058BA6-CD8E-4E04-80E2-E595B7E5F645}"/>
              </a:ext>
            </a:extLst>
          </p:cNvPr>
          <p:cNvSpPr/>
          <p:nvPr/>
        </p:nvSpPr>
        <p:spPr>
          <a:xfrm>
            <a:off x="1510018" y="3355596"/>
            <a:ext cx="796954" cy="147993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extBox 6">
            <a:extLst>
              <a:ext uri="{FF2B5EF4-FFF2-40B4-BE49-F238E27FC236}">
                <a16:creationId xmlns:a16="http://schemas.microsoft.com/office/drawing/2014/main" id="{1DB94C0E-EC73-48D9-8D40-4B673C980298}"/>
              </a:ext>
            </a:extLst>
          </p:cNvPr>
          <p:cNvSpPr txBox="1"/>
          <p:nvPr/>
        </p:nvSpPr>
        <p:spPr>
          <a:xfrm>
            <a:off x="1409350" y="2154312"/>
            <a:ext cx="3221373" cy="646331"/>
          </a:xfrm>
          <a:prstGeom prst="rect">
            <a:avLst/>
          </a:prstGeom>
          <a:noFill/>
        </p:spPr>
        <p:txBody>
          <a:bodyPr wrap="square" rtlCol="0">
            <a:spAutoFit/>
          </a:bodyPr>
          <a:lstStyle/>
          <a:p>
            <a:r>
              <a:rPr lang="fr-FR" dirty="0">
                <a:solidFill>
                  <a:srgbClr val="FF0000"/>
                </a:solidFill>
              </a:rPr>
              <a:t>Représentation de la scène sous la forme d’un arbre de </a:t>
            </a:r>
            <a:r>
              <a:rPr lang="fr-FR" dirty="0" err="1">
                <a:solidFill>
                  <a:srgbClr val="FF0000"/>
                </a:solidFill>
              </a:rPr>
              <a:t>noeuds</a:t>
            </a:r>
            <a:endParaRPr lang="fr-FR" dirty="0">
              <a:solidFill>
                <a:srgbClr val="FF0000"/>
              </a:solidFill>
            </a:endParaRPr>
          </a:p>
        </p:txBody>
      </p:sp>
      <p:cxnSp>
        <p:nvCxnSpPr>
          <p:cNvPr id="11" name="Straight Arrow Connector 10">
            <a:extLst>
              <a:ext uri="{FF2B5EF4-FFF2-40B4-BE49-F238E27FC236}">
                <a16:creationId xmlns:a16="http://schemas.microsoft.com/office/drawing/2014/main" id="{94EC879A-C302-4614-BFB9-19A2734428D2}"/>
              </a:ext>
            </a:extLst>
          </p:cNvPr>
          <p:cNvCxnSpPr>
            <a:cxnSpLocks/>
            <a:stCxn id="7" idx="2"/>
            <a:endCxn id="5" idx="0"/>
          </p:cNvCxnSpPr>
          <p:nvPr/>
        </p:nvCxnSpPr>
        <p:spPr>
          <a:xfrm flipH="1">
            <a:off x="1908495" y="2800643"/>
            <a:ext cx="1111542" cy="55495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984940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Scène</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138363" cy="523220"/>
          </a:xfrm>
          <a:prstGeom prst="rect">
            <a:avLst/>
          </a:prstGeom>
          <a:solidFill>
            <a:schemeClr val="accent4">
              <a:lumMod val="60000"/>
              <a:lumOff val="40000"/>
            </a:schemeClr>
          </a:solidFill>
        </p:spPr>
        <p:txBody>
          <a:bodyPr wrap="square" rtlCol="0">
            <a:spAutoFit/>
          </a:bodyPr>
          <a:lstStyle/>
          <a:p>
            <a:pPr algn="ctr"/>
            <a:r>
              <a:rPr lang="fr-FR" sz="2800" b="1" dirty="0"/>
              <a:t>Quezaco?</a:t>
            </a:r>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1635278"/>
            <a:ext cx="10543957" cy="677585"/>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Evidemment ici la scène n’est composé que de nœuds de type Node2D. Il est tout à fait possible d’avoir d’autres types de nœuds à la place.</a:t>
            </a:r>
          </a:p>
        </p:txBody>
      </p:sp>
      <p:pic>
        <p:nvPicPr>
          <p:cNvPr id="8" name="Picture 7">
            <a:extLst>
              <a:ext uri="{FF2B5EF4-FFF2-40B4-BE49-F238E27FC236}">
                <a16:creationId xmlns:a16="http://schemas.microsoft.com/office/drawing/2014/main" id="{89AA76F4-076E-4680-99FB-CA70D3488783}"/>
              </a:ext>
            </a:extLst>
          </p:cNvPr>
          <p:cNvPicPr>
            <a:picLocks noChangeAspect="1"/>
          </p:cNvPicPr>
          <p:nvPr/>
        </p:nvPicPr>
        <p:blipFill>
          <a:blip r:embed="rId2"/>
          <a:stretch>
            <a:fillRect/>
          </a:stretch>
        </p:blipFill>
        <p:spPr>
          <a:xfrm>
            <a:off x="5625970" y="3315732"/>
            <a:ext cx="2889737" cy="2458811"/>
          </a:xfrm>
          <a:prstGeom prst="rect">
            <a:avLst/>
          </a:prstGeom>
        </p:spPr>
      </p:pic>
      <p:sp>
        <p:nvSpPr>
          <p:cNvPr id="13" name="TextBox 12">
            <a:extLst>
              <a:ext uri="{FF2B5EF4-FFF2-40B4-BE49-F238E27FC236}">
                <a16:creationId xmlns:a16="http://schemas.microsoft.com/office/drawing/2014/main" id="{7C621782-D8B3-4C78-B611-2CC5DEB444C6}"/>
              </a:ext>
            </a:extLst>
          </p:cNvPr>
          <p:cNvSpPr txBox="1"/>
          <p:nvPr/>
        </p:nvSpPr>
        <p:spPr>
          <a:xfrm>
            <a:off x="2965435" y="3529474"/>
            <a:ext cx="1841530" cy="2031325"/>
          </a:xfrm>
          <a:prstGeom prst="rect">
            <a:avLst/>
          </a:prstGeom>
          <a:noFill/>
        </p:spPr>
        <p:txBody>
          <a:bodyPr wrap="none" rtlCol="0">
            <a:spAutoFit/>
          </a:bodyPr>
          <a:lstStyle/>
          <a:p>
            <a:r>
              <a:rPr lang="fr-FR" dirty="0"/>
              <a:t>Sprite</a:t>
            </a:r>
          </a:p>
          <a:p>
            <a:r>
              <a:rPr lang="fr-FR" dirty="0" err="1"/>
              <a:t>AnimatedSprite</a:t>
            </a:r>
            <a:endParaRPr lang="fr-FR" dirty="0"/>
          </a:p>
          <a:p>
            <a:r>
              <a:rPr lang="fr-FR" dirty="0"/>
              <a:t>Camera2D</a:t>
            </a:r>
          </a:p>
          <a:p>
            <a:r>
              <a:rPr lang="fr-FR" dirty="0"/>
              <a:t>Position2D</a:t>
            </a:r>
          </a:p>
          <a:p>
            <a:r>
              <a:rPr lang="fr-FR" dirty="0"/>
              <a:t>Node2D</a:t>
            </a:r>
          </a:p>
          <a:p>
            <a:r>
              <a:rPr lang="fr-FR" dirty="0"/>
              <a:t>Area2D</a:t>
            </a:r>
          </a:p>
          <a:p>
            <a:r>
              <a:rPr lang="fr-FR" dirty="0"/>
              <a:t>CollisionShape2D</a:t>
            </a:r>
          </a:p>
        </p:txBody>
      </p:sp>
      <p:cxnSp>
        <p:nvCxnSpPr>
          <p:cNvPr id="15" name="Straight Arrow Connector 14">
            <a:extLst>
              <a:ext uri="{FF2B5EF4-FFF2-40B4-BE49-F238E27FC236}">
                <a16:creationId xmlns:a16="http://schemas.microsoft.com/office/drawing/2014/main" id="{560C3263-129D-4606-93F8-C6B534E03576}"/>
              </a:ext>
            </a:extLst>
          </p:cNvPr>
          <p:cNvCxnSpPr>
            <a:cxnSpLocks/>
          </p:cNvCxnSpPr>
          <p:nvPr/>
        </p:nvCxnSpPr>
        <p:spPr>
          <a:xfrm flipV="1">
            <a:off x="3886200" y="3590488"/>
            <a:ext cx="1739770" cy="13242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7" name="Straight Arrow Connector 16">
            <a:extLst>
              <a:ext uri="{FF2B5EF4-FFF2-40B4-BE49-F238E27FC236}">
                <a16:creationId xmlns:a16="http://schemas.microsoft.com/office/drawing/2014/main" id="{61154836-1772-463C-BE6B-1817A9A333E2}"/>
              </a:ext>
            </a:extLst>
          </p:cNvPr>
          <p:cNvCxnSpPr>
            <a:cxnSpLocks/>
          </p:cNvCxnSpPr>
          <p:nvPr/>
        </p:nvCxnSpPr>
        <p:spPr>
          <a:xfrm flipV="1">
            <a:off x="4588778" y="3909270"/>
            <a:ext cx="1317072" cy="8840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0" name="Straight Arrow Connector 19">
            <a:extLst>
              <a:ext uri="{FF2B5EF4-FFF2-40B4-BE49-F238E27FC236}">
                <a16:creationId xmlns:a16="http://schemas.microsoft.com/office/drawing/2014/main" id="{BE5EA6C2-557F-4B79-B920-6194B5F8EF6B}"/>
              </a:ext>
            </a:extLst>
          </p:cNvPr>
          <p:cNvCxnSpPr>
            <a:cxnSpLocks/>
          </p:cNvCxnSpPr>
          <p:nvPr/>
        </p:nvCxnSpPr>
        <p:spPr>
          <a:xfrm>
            <a:off x="4219574" y="4228052"/>
            <a:ext cx="1803721"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3" name="Straight Arrow Connector 22">
            <a:extLst>
              <a:ext uri="{FF2B5EF4-FFF2-40B4-BE49-F238E27FC236}">
                <a16:creationId xmlns:a16="http://schemas.microsoft.com/office/drawing/2014/main" id="{FE05C2D7-F58E-49E6-BA97-542F4034EA28}"/>
              </a:ext>
            </a:extLst>
          </p:cNvPr>
          <p:cNvCxnSpPr>
            <a:cxnSpLocks/>
          </p:cNvCxnSpPr>
          <p:nvPr/>
        </p:nvCxnSpPr>
        <p:spPr>
          <a:xfrm>
            <a:off x="4219574" y="4546834"/>
            <a:ext cx="1876426"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6" name="Straight Arrow Connector 25">
            <a:extLst>
              <a:ext uri="{FF2B5EF4-FFF2-40B4-BE49-F238E27FC236}">
                <a16:creationId xmlns:a16="http://schemas.microsoft.com/office/drawing/2014/main" id="{7DCC07BF-E2FE-4F2D-BEE8-87B685A4A0A5}"/>
              </a:ext>
            </a:extLst>
          </p:cNvPr>
          <p:cNvCxnSpPr>
            <a:cxnSpLocks/>
          </p:cNvCxnSpPr>
          <p:nvPr/>
        </p:nvCxnSpPr>
        <p:spPr>
          <a:xfrm>
            <a:off x="4018327" y="4806892"/>
            <a:ext cx="1887523" cy="10309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9" name="Straight Arrow Connector 28">
            <a:extLst>
              <a:ext uri="{FF2B5EF4-FFF2-40B4-BE49-F238E27FC236}">
                <a16:creationId xmlns:a16="http://schemas.microsoft.com/office/drawing/2014/main" id="{8CC24872-074A-48D5-9C54-6716021225A6}"/>
              </a:ext>
            </a:extLst>
          </p:cNvPr>
          <p:cNvCxnSpPr>
            <a:cxnSpLocks/>
          </p:cNvCxnSpPr>
          <p:nvPr/>
        </p:nvCxnSpPr>
        <p:spPr>
          <a:xfrm>
            <a:off x="4018327" y="5081648"/>
            <a:ext cx="1778466" cy="10954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2" name="Straight Arrow Connector 31">
            <a:extLst>
              <a:ext uri="{FF2B5EF4-FFF2-40B4-BE49-F238E27FC236}">
                <a16:creationId xmlns:a16="http://schemas.microsoft.com/office/drawing/2014/main" id="{350BFEA9-3C0D-45CA-AEFD-F5BA0BCAD447}"/>
              </a:ext>
            </a:extLst>
          </p:cNvPr>
          <p:cNvCxnSpPr>
            <a:cxnSpLocks/>
          </p:cNvCxnSpPr>
          <p:nvPr/>
        </p:nvCxnSpPr>
        <p:spPr>
          <a:xfrm>
            <a:off x="4756085" y="5362852"/>
            <a:ext cx="1267210" cy="18685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298003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Noeud</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138363" cy="523220"/>
          </a:xfrm>
          <a:prstGeom prst="rect">
            <a:avLst/>
          </a:prstGeom>
          <a:solidFill>
            <a:schemeClr val="accent4">
              <a:lumMod val="60000"/>
              <a:lumOff val="40000"/>
            </a:schemeClr>
          </a:solidFill>
        </p:spPr>
        <p:txBody>
          <a:bodyPr wrap="square" rtlCol="0">
            <a:spAutoFit/>
          </a:bodyPr>
          <a:lstStyle/>
          <a:p>
            <a:pPr algn="ctr"/>
            <a:r>
              <a:rPr lang="fr-FR" sz="2800" b="1" dirty="0" err="1"/>
              <a:t>GDScript</a:t>
            </a:r>
            <a:endParaRPr lang="fr-FR" sz="2800" b="1" dirty="0"/>
          </a:p>
        </p:txBody>
      </p:sp>
      <p:sp>
        <p:nvSpPr>
          <p:cNvPr id="6" name="TextBox 5">
            <a:extLst>
              <a:ext uri="{FF2B5EF4-FFF2-40B4-BE49-F238E27FC236}">
                <a16:creationId xmlns:a16="http://schemas.microsoft.com/office/drawing/2014/main" id="{976B88F9-78D2-40A9-9A4D-D0B5F1921927}"/>
              </a:ext>
            </a:extLst>
          </p:cNvPr>
          <p:cNvSpPr txBox="1"/>
          <p:nvPr/>
        </p:nvSpPr>
        <p:spPr>
          <a:xfrm>
            <a:off x="966158" y="1635278"/>
            <a:ext cx="10806741" cy="1548765"/>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Lorsqu’un script est attaché à un nœud, celui-ci se comporte comme une extension du nœud, où l’on peut écrire du code à la main pour manipuler les méthodes (ses </a:t>
            </a:r>
            <a:r>
              <a:rPr lang="fr-FR" dirty="0" err="1"/>
              <a:t>prorpres</a:t>
            </a:r>
            <a:r>
              <a:rPr lang="fr-FR" dirty="0"/>
              <a:t> fonctions) et les attributs (ses propres variables) du nœud en question. Dans notre exemple, on attache un script au nœud n1 pour accéder via le code à tout ce qu’il peut nous offrir en tant que Node2D. On s’intéresse ici à comment accéder aux nœuds enfants depuis le nœud n1.  Il existe différentes manières d’accéder à un nœud enfant depuis le code </a:t>
            </a:r>
            <a:r>
              <a:rPr lang="fr-FR" dirty="0" err="1"/>
              <a:t>GDScript</a:t>
            </a:r>
            <a:r>
              <a:rPr lang="fr-FR" dirty="0"/>
              <a:t>. </a:t>
            </a:r>
          </a:p>
        </p:txBody>
      </p:sp>
      <p:sp>
        <p:nvSpPr>
          <p:cNvPr id="10" name="TextBox 9">
            <a:extLst>
              <a:ext uri="{FF2B5EF4-FFF2-40B4-BE49-F238E27FC236}">
                <a16:creationId xmlns:a16="http://schemas.microsoft.com/office/drawing/2014/main" id="{5DFEBEF0-3BD7-495E-BA09-2275F1486C85}"/>
              </a:ext>
            </a:extLst>
          </p:cNvPr>
          <p:cNvSpPr txBox="1"/>
          <p:nvPr/>
        </p:nvSpPr>
        <p:spPr>
          <a:xfrm>
            <a:off x="1361105" y="5256423"/>
            <a:ext cx="2470474" cy="646331"/>
          </a:xfrm>
          <a:prstGeom prst="rect">
            <a:avLst/>
          </a:prstGeom>
          <a:noFill/>
        </p:spPr>
        <p:txBody>
          <a:bodyPr wrap="square" rtlCol="0">
            <a:spAutoFit/>
          </a:bodyPr>
          <a:lstStyle/>
          <a:p>
            <a:r>
              <a:rPr lang="fr-FR" dirty="0"/>
              <a:t>On attache un script au nœud racine qui est n1</a:t>
            </a:r>
          </a:p>
        </p:txBody>
      </p:sp>
      <p:pic>
        <p:nvPicPr>
          <p:cNvPr id="4" name="Picture 3">
            <a:extLst>
              <a:ext uri="{FF2B5EF4-FFF2-40B4-BE49-F238E27FC236}">
                <a16:creationId xmlns:a16="http://schemas.microsoft.com/office/drawing/2014/main" id="{A1F09DA6-3331-4107-94BE-E60F0C6A6EC7}"/>
              </a:ext>
            </a:extLst>
          </p:cNvPr>
          <p:cNvPicPr>
            <a:picLocks noChangeAspect="1"/>
          </p:cNvPicPr>
          <p:nvPr/>
        </p:nvPicPr>
        <p:blipFill>
          <a:blip r:embed="rId2"/>
          <a:stretch>
            <a:fillRect/>
          </a:stretch>
        </p:blipFill>
        <p:spPr>
          <a:xfrm>
            <a:off x="1361687" y="3412972"/>
            <a:ext cx="2190750" cy="1809750"/>
          </a:xfrm>
          <a:prstGeom prst="rect">
            <a:avLst/>
          </a:prstGeom>
        </p:spPr>
      </p:pic>
      <p:sp>
        <p:nvSpPr>
          <p:cNvPr id="8" name="TextBox 7">
            <a:extLst>
              <a:ext uri="{FF2B5EF4-FFF2-40B4-BE49-F238E27FC236}">
                <a16:creationId xmlns:a16="http://schemas.microsoft.com/office/drawing/2014/main" id="{80691856-FC28-481C-AE2A-4C013B6260F0}"/>
              </a:ext>
            </a:extLst>
          </p:cNvPr>
          <p:cNvSpPr txBox="1"/>
          <p:nvPr/>
        </p:nvSpPr>
        <p:spPr>
          <a:xfrm>
            <a:off x="4683967" y="3508773"/>
            <a:ext cx="6596743" cy="1477328"/>
          </a:xfrm>
          <a:prstGeom prst="rect">
            <a:avLst/>
          </a:prstGeom>
          <a:solidFill>
            <a:srgbClr val="478CBF"/>
          </a:solidFill>
        </p:spPr>
        <p:txBody>
          <a:bodyPr wrap="square" rtlCol="0">
            <a:spAutoFit/>
          </a:bodyPr>
          <a:lstStyle/>
          <a:p>
            <a:pPr marL="285750" indent="-285750">
              <a:buFont typeface="Arial" panose="020B0604020202020204" pitchFamily="34" charset="0"/>
              <a:buChar char="•"/>
            </a:pPr>
            <a:r>
              <a:rPr lang="fr-FR" dirty="0">
                <a:solidFill>
                  <a:schemeClr val="bg1"/>
                </a:solidFill>
              </a:rPr>
              <a:t>Utiliser la méthode </a:t>
            </a:r>
            <a:r>
              <a:rPr lang="fr-FR" dirty="0" err="1">
                <a:solidFill>
                  <a:schemeClr val="bg1"/>
                </a:solidFill>
              </a:rPr>
              <a:t>self.get_children</a:t>
            </a:r>
            <a:r>
              <a:rPr lang="fr-FR" dirty="0">
                <a:solidFill>
                  <a:schemeClr val="bg1"/>
                </a:solidFill>
              </a:rPr>
              <a:t>() qui va renvoyer un tableau contenant tout les enfants du nœud sur lequel est notre script. Il suffira ensuite d’accéder au nœud enfant que l’on veut avec le bon indice. L’enfant le plus haut dans la liste commence par l’indice 0 soit n2.</a:t>
            </a:r>
          </a:p>
        </p:txBody>
      </p:sp>
      <p:pic>
        <p:nvPicPr>
          <p:cNvPr id="13" name="Picture 12">
            <a:extLst>
              <a:ext uri="{FF2B5EF4-FFF2-40B4-BE49-F238E27FC236}">
                <a16:creationId xmlns:a16="http://schemas.microsoft.com/office/drawing/2014/main" id="{272DEEC1-2F2A-4279-828E-AB3AB99C5EE6}"/>
              </a:ext>
            </a:extLst>
          </p:cNvPr>
          <p:cNvPicPr>
            <a:picLocks noChangeAspect="1"/>
          </p:cNvPicPr>
          <p:nvPr/>
        </p:nvPicPr>
        <p:blipFill>
          <a:blip r:embed="rId3"/>
          <a:stretch>
            <a:fillRect/>
          </a:stretch>
        </p:blipFill>
        <p:spPr>
          <a:xfrm>
            <a:off x="4219574" y="5420905"/>
            <a:ext cx="7553325" cy="1133475"/>
          </a:xfrm>
          <a:prstGeom prst="rect">
            <a:avLst/>
          </a:prstGeom>
        </p:spPr>
      </p:pic>
    </p:spTree>
    <p:extLst>
      <p:ext uri="{BB962C8B-B14F-4D97-AF65-F5344CB8AC3E}">
        <p14:creationId xmlns:p14="http://schemas.microsoft.com/office/powerpoint/2010/main" val="2919632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Noeud</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138363" cy="523220"/>
          </a:xfrm>
          <a:prstGeom prst="rect">
            <a:avLst/>
          </a:prstGeom>
          <a:solidFill>
            <a:schemeClr val="accent4">
              <a:lumMod val="60000"/>
              <a:lumOff val="40000"/>
            </a:schemeClr>
          </a:solidFill>
        </p:spPr>
        <p:txBody>
          <a:bodyPr wrap="square" rtlCol="0">
            <a:spAutoFit/>
          </a:bodyPr>
          <a:lstStyle/>
          <a:p>
            <a:pPr algn="ctr"/>
            <a:r>
              <a:rPr lang="fr-FR" sz="2800" b="1" dirty="0" err="1"/>
              <a:t>GDScript</a:t>
            </a:r>
            <a:endParaRPr lang="fr-FR" sz="2800" b="1" dirty="0"/>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1635278"/>
            <a:ext cx="10543957" cy="1548765"/>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Lorsqu’un script est attaché à un nœud, celui-ci se comporte comme une extension du nœud, où l’on peut écrire du code à la main pour manipuler les méthodes et les attributs du nœud en question. Dans notre exemple, on attache un script au nœud n1 pour accéder via le code à tout ce qu’il peut nous offrir en tant que Node2D. On s’intéresse ici à comment accéder aux nœuds enfants depuis le nœud n1.  Il existe différentes manières d’accéder à un nœud enfant depuis le code </a:t>
            </a:r>
            <a:r>
              <a:rPr lang="fr-FR" dirty="0" err="1"/>
              <a:t>GDScript</a:t>
            </a:r>
            <a:r>
              <a:rPr lang="fr-FR" dirty="0"/>
              <a:t>. </a:t>
            </a:r>
          </a:p>
        </p:txBody>
      </p:sp>
      <p:sp>
        <p:nvSpPr>
          <p:cNvPr id="10" name="TextBox 9">
            <a:extLst>
              <a:ext uri="{FF2B5EF4-FFF2-40B4-BE49-F238E27FC236}">
                <a16:creationId xmlns:a16="http://schemas.microsoft.com/office/drawing/2014/main" id="{5DFEBEF0-3BD7-495E-BA09-2275F1486C85}"/>
              </a:ext>
            </a:extLst>
          </p:cNvPr>
          <p:cNvSpPr txBox="1"/>
          <p:nvPr/>
        </p:nvSpPr>
        <p:spPr>
          <a:xfrm>
            <a:off x="1361105" y="5256423"/>
            <a:ext cx="2470474" cy="646331"/>
          </a:xfrm>
          <a:prstGeom prst="rect">
            <a:avLst/>
          </a:prstGeom>
          <a:noFill/>
        </p:spPr>
        <p:txBody>
          <a:bodyPr wrap="square" rtlCol="0">
            <a:spAutoFit/>
          </a:bodyPr>
          <a:lstStyle/>
          <a:p>
            <a:r>
              <a:rPr lang="fr-FR" dirty="0"/>
              <a:t>On attache un script au nœud racine qui est n1</a:t>
            </a:r>
          </a:p>
        </p:txBody>
      </p:sp>
      <p:pic>
        <p:nvPicPr>
          <p:cNvPr id="4" name="Picture 3">
            <a:extLst>
              <a:ext uri="{FF2B5EF4-FFF2-40B4-BE49-F238E27FC236}">
                <a16:creationId xmlns:a16="http://schemas.microsoft.com/office/drawing/2014/main" id="{A1F09DA6-3331-4107-94BE-E60F0C6A6EC7}"/>
              </a:ext>
            </a:extLst>
          </p:cNvPr>
          <p:cNvPicPr>
            <a:picLocks noChangeAspect="1"/>
          </p:cNvPicPr>
          <p:nvPr/>
        </p:nvPicPr>
        <p:blipFill>
          <a:blip r:embed="rId2"/>
          <a:stretch>
            <a:fillRect/>
          </a:stretch>
        </p:blipFill>
        <p:spPr>
          <a:xfrm>
            <a:off x="1361687" y="3412972"/>
            <a:ext cx="2190750" cy="1809750"/>
          </a:xfrm>
          <a:prstGeom prst="rect">
            <a:avLst/>
          </a:prstGeom>
        </p:spPr>
      </p:pic>
      <p:sp>
        <p:nvSpPr>
          <p:cNvPr id="8" name="TextBox 7">
            <a:extLst>
              <a:ext uri="{FF2B5EF4-FFF2-40B4-BE49-F238E27FC236}">
                <a16:creationId xmlns:a16="http://schemas.microsoft.com/office/drawing/2014/main" id="{80691856-FC28-481C-AE2A-4C013B6260F0}"/>
              </a:ext>
            </a:extLst>
          </p:cNvPr>
          <p:cNvSpPr txBox="1"/>
          <p:nvPr/>
        </p:nvSpPr>
        <p:spPr>
          <a:xfrm>
            <a:off x="4683967" y="3508773"/>
            <a:ext cx="6596743" cy="923330"/>
          </a:xfrm>
          <a:prstGeom prst="rect">
            <a:avLst/>
          </a:prstGeom>
          <a:solidFill>
            <a:srgbClr val="478CBF"/>
          </a:solidFill>
        </p:spPr>
        <p:txBody>
          <a:bodyPr wrap="square" rtlCol="0">
            <a:spAutoFit/>
          </a:bodyPr>
          <a:lstStyle/>
          <a:p>
            <a:pPr marL="285750" indent="-285750">
              <a:buFont typeface="Arial" panose="020B0604020202020204" pitchFamily="34" charset="0"/>
              <a:buChar char="•"/>
            </a:pPr>
            <a:r>
              <a:rPr lang="fr-FR" dirty="0">
                <a:solidFill>
                  <a:schemeClr val="bg1"/>
                </a:solidFill>
              </a:rPr>
              <a:t>Utiliser la méthode du chemin relatif depuis le nœud auquel est attaché le script grâce à la méthode </a:t>
            </a:r>
            <a:r>
              <a:rPr lang="fr-FR" dirty="0" err="1">
                <a:solidFill>
                  <a:schemeClr val="bg1"/>
                </a:solidFill>
              </a:rPr>
              <a:t>get_node</a:t>
            </a:r>
            <a:r>
              <a:rPr lang="fr-FR" dirty="0">
                <a:solidFill>
                  <a:schemeClr val="bg1"/>
                </a:solidFill>
              </a:rPr>
              <a:t>(</a:t>
            </a:r>
            <a:r>
              <a:rPr lang="fr-FR" dirty="0" err="1">
                <a:solidFill>
                  <a:schemeClr val="bg1"/>
                </a:solidFill>
              </a:rPr>
              <a:t>chemin_vers_un_noeud_enfant</a:t>
            </a:r>
            <a:r>
              <a:rPr lang="fr-FR" dirty="0">
                <a:solidFill>
                  <a:schemeClr val="bg1"/>
                </a:solidFill>
              </a:rPr>
              <a:t>)</a:t>
            </a:r>
          </a:p>
        </p:txBody>
      </p:sp>
      <p:pic>
        <p:nvPicPr>
          <p:cNvPr id="3" name="Picture 2">
            <a:extLst>
              <a:ext uri="{FF2B5EF4-FFF2-40B4-BE49-F238E27FC236}">
                <a16:creationId xmlns:a16="http://schemas.microsoft.com/office/drawing/2014/main" id="{931D730B-F7D1-4B81-9D2F-274988CAADC0}"/>
              </a:ext>
            </a:extLst>
          </p:cNvPr>
          <p:cNvPicPr>
            <a:picLocks noChangeAspect="1"/>
          </p:cNvPicPr>
          <p:nvPr/>
        </p:nvPicPr>
        <p:blipFill>
          <a:blip r:embed="rId3"/>
          <a:stretch>
            <a:fillRect/>
          </a:stretch>
        </p:blipFill>
        <p:spPr>
          <a:xfrm>
            <a:off x="5462150" y="4831875"/>
            <a:ext cx="4791075" cy="1495425"/>
          </a:xfrm>
          <a:prstGeom prst="rect">
            <a:avLst/>
          </a:prstGeom>
        </p:spPr>
      </p:pic>
    </p:spTree>
    <p:extLst>
      <p:ext uri="{BB962C8B-B14F-4D97-AF65-F5344CB8AC3E}">
        <p14:creationId xmlns:p14="http://schemas.microsoft.com/office/powerpoint/2010/main" val="3687557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Noeud</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138363" cy="523220"/>
          </a:xfrm>
          <a:prstGeom prst="rect">
            <a:avLst/>
          </a:prstGeom>
          <a:solidFill>
            <a:schemeClr val="accent4">
              <a:lumMod val="60000"/>
              <a:lumOff val="40000"/>
            </a:schemeClr>
          </a:solidFill>
        </p:spPr>
        <p:txBody>
          <a:bodyPr wrap="square" rtlCol="0">
            <a:spAutoFit/>
          </a:bodyPr>
          <a:lstStyle/>
          <a:p>
            <a:pPr algn="ctr"/>
            <a:r>
              <a:rPr lang="fr-FR" sz="2800" b="1" dirty="0" err="1"/>
              <a:t>GDScript</a:t>
            </a:r>
            <a:endParaRPr lang="fr-FR" sz="2800" b="1" dirty="0"/>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1635278"/>
            <a:ext cx="10543957" cy="1548765"/>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Lorsqu’un script est attaché à un nœud, celui-ci se comporte comme une extension du nœud, où l’on peut écrire du code à la main pour manipuler les méthodes et les attributs du nœud en question. Dans notre exemple, on attache un script au nœud n1 pour accéder via le code à tout ce qu’il peut nous offrir en tant que Node2D. On s’intéresse ici à comment accéder aux nœuds enfants depuis le nœud n1.  Il existe différentes manières d’accéder à un nœud enfant depuis le code </a:t>
            </a:r>
            <a:r>
              <a:rPr lang="fr-FR" dirty="0" err="1"/>
              <a:t>GDScript</a:t>
            </a:r>
            <a:r>
              <a:rPr lang="fr-FR" dirty="0"/>
              <a:t>. </a:t>
            </a:r>
          </a:p>
        </p:txBody>
      </p:sp>
      <p:sp>
        <p:nvSpPr>
          <p:cNvPr id="10" name="TextBox 9">
            <a:extLst>
              <a:ext uri="{FF2B5EF4-FFF2-40B4-BE49-F238E27FC236}">
                <a16:creationId xmlns:a16="http://schemas.microsoft.com/office/drawing/2014/main" id="{5DFEBEF0-3BD7-495E-BA09-2275F1486C85}"/>
              </a:ext>
            </a:extLst>
          </p:cNvPr>
          <p:cNvSpPr txBox="1"/>
          <p:nvPr/>
        </p:nvSpPr>
        <p:spPr>
          <a:xfrm>
            <a:off x="1361105" y="5256423"/>
            <a:ext cx="2470474" cy="646331"/>
          </a:xfrm>
          <a:prstGeom prst="rect">
            <a:avLst/>
          </a:prstGeom>
          <a:noFill/>
        </p:spPr>
        <p:txBody>
          <a:bodyPr wrap="square" rtlCol="0">
            <a:spAutoFit/>
          </a:bodyPr>
          <a:lstStyle/>
          <a:p>
            <a:r>
              <a:rPr lang="fr-FR" dirty="0"/>
              <a:t>On attache un script au nœud racine qui est n1</a:t>
            </a:r>
          </a:p>
        </p:txBody>
      </p:sp>
      <p:pic>
        <p:nvPicPr>
          <p:cNvPr id="4" name="Picture 3">
            <a:extLst>
              <a:ext uri="{FF2B5EF4-FFF2-40B4-BE49-F238E27FC236}">
                <a16:creationId xmlns:a16="http://schemas.microsoft.com/office/drawing/2014/main" id="{A1F09DA6-3331-4107-94BE-E60F0C6A6EC7}"/>
              </a:ext>
            </a:extLst>
          </p:cNvPr>
          <p:cNvPicPr>
            <a:picLocks noChangeAspect="1"/>
          </p:cNvPicPr>
          <p:nvPr/>
        </p:nvPicPr>
        <p:blipFill>
          <a:blip r:embed="rId2"/>
          <a:stretch>
            <a:fillRect/>
          </a:stretch>
        </p:blipFill>
        <p:spPr>
          <a:xfrm>
            <a:off x="1361687" y="3412972"/>
            <a:ext cx="2190750" cy="1809750"/>
          </a:xfrm>
          <a:prstGeom prst="rect">
            <a:avLst/>
          </a:prstGeom>
        </p:spPr>
      </p:pic>
      <p:sp>
        <p:nvSpPr>
          <p:cNvPr id="8" name="TextBox 7">
            <a:extLst>
              <a:ext uri="{FF2B5EF4-FFF2-40B4-BE49-F238E27FC236}">
                <a16:creationId xmlns:a16="http://schemas.microsoft.com/office/drawing/2014/main" id="{80691856-FC28-481C-AE2A-4C013B6260F0}"/>
              </a:ext>
            </a:extLst>
          </p:cNvPr>
          <p:cNvSpPr txBox="1"/>
          <p:nvPr/>
        </p:nvSpPr>
        <p:spPr>
          <a:xfrm>
            <a:off x="4555223" y="3508773"/>
            <a:ext cx="6725488" cy="369332"/>
          </a:xfrm>
          <a:prstGeom prst="rect">
            <a:avLst/>
          </a:prstGeom>
          <a:solidFill>
            <a:srgbClr val="478CBF"/>
          </a:solidFill>
        </p:spPr>
        <p:txBody>
          <a:bodyPr wrap="square" rtlCol="0">
            <a:spAutoFit/>
          </a:bodyPr>
          <a:lstStyle/>
          <a:p>
            <a:pPr marL="285750" indent="-285750">
              <a:buFont typeface="Arial" panose="020B0604020202020204" pitchFamily="34" charset="0"/>
              <a:buChar char="•"/>
            </a:pPr>
            <a:r>
              <a:rPr lang="fr-FR" dirty="0">
                <a:solidFill>
                  <a:schemeClr val="bg1"/>
                </a:solidFill>
              </a:rPr>
              <a:t>Utiliser une variante de la méthode précédente avec le caractère $.</a:t>
            </a:r>
          </a:p>
        </p:txBody>
      </p:sp>
      <p:pic>
        <p:nvPicPr>
          <p:cNvPr id="5" name="Picture 4">
            <a:extLst>
              <a:ext uri="{FF2B5EF4-FFF2-40B4-BE49-F238E27FC236}">
                <a16:creationId xmlns:a16="http://schemas.microsoft.com/office/drawing/2014/main" id="{D5C2CBF0-DF11-4374-BA9C-070A7A5E0DE7}"/>
              </a:ext>
            </a:extLst>
          </p:cNvPr>
          <p:cNvPicPr>
            <a:picLocks noChangeAspect="1"/>
          </p:cNvPicPr>
          <p:nvPr/>
        </p:nvPicPr>
        <p:blipFill>
          <a:blip r:embed="rId3"/>
          <a:stretch>
            <a:fillRect/>
          </a:stretch>
        </p:blipFill>
        <p:spPr>
          <a:xfrm>
            <a:off x="5536717" y="4465484"/>
            <a:ext cx="4762500" cy="1514475"/>
          </a:xfrm>
          <a:prstGeom prst="rect">
            <a:avLst/>
          </a:prstGeom>
        </p:spPr>
      </p:pic>
    </p:spTree>
    <p:extLst>
      <p:ext uri="{BB962C8B-B14F-4D97-AF65-F5344CB8AC3E}">
        <p14:creationId xmlns:p14="http://schemas.microsoft.com/office/powerpoint/2010/main" val="3131349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Noeud</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138363" cy="523220"/>
          </a:xfrm>
          <a:prstGeom prst="rect">
            <a:avLst/>
          </a:prstGeom>
          <a:solidFill>
            <a:schemeClr val="accent4">
              <a:lumMod val="60000"/>
              <a:lumOff val="40000"/>
            </a:schemeClr>
          </a:solidFill>
        </p:spPr>
        <p:txBody>
          <a:bodyPr wrap="square" rtlCol="0">
            <a:spAutoFit/>
          </a:bodyPr>
          <a:lstStyle/>
          <a:p>
            <a:pPr algn="ctr"/>
            <a:r>
              <a:rPr lang="fr-FR" sz="2800" b="1" dirty="0" err="1"/>
              <a:t>GDScript</a:t>
            </a:r>
            <a:endParaRPr lang="fr-FR" sz="2800" b="1" dirty="0"/>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1635278"/>
            <a:ext cx="10543957" cy="677585"/>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En ce qui concerne le nœuds parent, le processus reste relativement similaire. On va juste utiliser d’autres méthodes pour y arriver.</a:t>
            </a:r>
          </a:p>
        </p:txBody>
      </p:sp>
      <p:sp>
        <p:nvSpPr>
          <p:cNvPr id="10" name="TextBox 9">
            <a:extLst>
              <a:ext uri="{FF2B5EF4-FFF2-40B4-BE49-F238E27FC236}">
                <a16:creationId xmlns:a16="http://schemas.microsoft.com/office/drawing/2014/main" id="{5DFEBEF0-3BD7-495E-BA09-2275F1486C85}"/>
              </a:ext>
            </a:extLst>
          </p:cNvPr>
          <p:cNvSpPr txBox="1"/>
          <p:nvPr/>
        </p:nvSpPr>
        <p:spPr>
          <a:xfrm>
            <a:off x="1361105" y="5256423"/>
            <a:ext cx="2470474" cy="646331"/>
          </a:xfrm>
          <a:prstGeom prst="rect">
            <a:avLst/>
          </a:prstGeom>
          <a:noFill/>
        </p:spPr>
        <p:txBody>
          <a:bodyPr wrap="square" rtlCol="0">
            <a:spAutoFit/>
          </a:bodyPr>
          <a:lstStyle/>
          <a:p>
            <a:r>
              <a:rPr lang="fr-FR" dirty="0"/>
              <a:t>On attache un script au nœud racine qui est n5</a:t>
            </a:r>
          </a:p>
        </p:txBody>
      </p:sp>
      <p:sp>
        <p:nvSpPr>
          <p:cNvPr id="8" name="TextBox 7">
            <a:extLst>
              <a:ext uri="{FF2B5EF4-FFF2-40B4-BE49-F238E27FC236}">
                <a16:creationId xmlns:a16="http://schemas.microsoft.com/office/drawing/2014/main" id="{80691856-FC28-481C-AE2A-4C013B6260F0}"/>
              </a:ext>
            </a:extLst>
          </p:cNvPr>
          <p:cNvSpPr txBox="1"/>
          <p:nvPr/>
        </p:nvSpPr>
        <p:spPr>
          <a:xfrm>
            <a:off x="4555223" y="3508773"/>
            <a:ext cx="6725488" cy="646331"/>
          </a:xfrm>
          <a:prstGeom prst="rect">
            <a:avLst/>
          </a:prstGeom>
          <a:solidFill>
            <a:srgbClr val="478CBF"/>
          </a:solidFill>
        </p:spPr>
        <p:txBody>
          <a:bodyPr wrap="square" rtlCol="0">
            <a:spAutoFit/>
          </a:bodyPr>
          <a:lstStyle/>
          <a:p>
            <a:pPr marL="285750" indent="-285750">
              <a:buFont typeface="Arial" panose="020B0604020202020204" pitchFamily="34" charset="0"/>
              <a:buChar char="•"/>
            </a:pPr>
            <a:r>
              <a:rPr lang="fr-FR" dirty="0">
                <a:solidFill>
                  <a:schemeClr val="bg1"/>
                </a:solidFill>
              </a:rPr>
              <a:t>Utiliser la méthode </a:t>
            </a:r>
            <a:r>
              <a:rPr lang="fr-FR" dirty="0" err="1">
                <a:solidFill>
                  <a:schemeClr val="bg1"/>
                </a:solidFill>
              </a:rPr>
              <a:t>get_parent</a:t>
            </a:r>
            <a:r>
              <a:rPr lang="fr-FR" dirty="0">
                <a:solidFill>
                  <a:schemeClr val="bg1"/>
                </a:solidFill>
              </a:rPr>
              <a:t>() pour récupérer le parent direct du </a:t>
            </a:r>
            <a:r>
              <a:rPr lang="fr-FR" dirty="0" err="1">
                <a:solidFill>
                  <a:schemeClr val="bg1"/>
                </a:solidFill>
              </a:rPr>
              <a:t>noeud</a:t>
            </a:r>
            <a:endParaRPr lang="fr-FR" dirty="0">
              <a:solidFill>
                <a:schemeClr val="bg1"/>
              </a:solidFill>
            </a:endParaRPr>
          </a:p>
        </p:txBody>
      </p:sp>
      <p:pic>
        <p:nvPicPr>
          <p:cNvPr id="11" name="Picture 10">
            <a:extLst>
              <a:ext uri="{FF2B5EF4-FFF2-40B4-BE49-F238E27FC236}">
                <a16:creationId xmlns:a16="http://schemas.microsoft.com/office/drawing/2014/main" id="{04149BB9-FD1A-41E7-993B-27DF7DA0BA86}"/>
              </a:ext>
            </a:extLst>
          </p:cNvPr>
          <p:cNvPicPr>
            <a:picLocks noChangeAspect="1"/>
          </p:cNvPicPr>
          <p:nvPr/>
        </p:nvPicPr>
        <p:blipFill>
          <a:blip r:embed="rId2"/>
          <a:stretch>
            <a:fillRect/>
          </a:stretch>
        </p:blipFill>
        <p:spPr>
          <a:xfrm>
            <a:off x="5749415" y="4898872"/>
            <a:ext cx="3781425" cy="647700"/>
          </a:xfrm>
          <a:prstGeom prst="rect">
            <a:avLst/>
          </a:prstGeom>
        </p:spPr>
      </p:pic>
      <p:pic>
        <p:nvPicPr>
          <p:cNvPr id="14" name="Picture 13">
            <a:extLst>
              <a:ext uri="{FF2B5EF4-FFF2-40B4-BE49-F238E27FC236}">
                <a16:creationId xmlns:a16="http://schemas.microsoft.com/office/drawing/2014/main" id="{F3900A37-E750-4F85-BB86-FE21E63CF2A8}"/>
              </a:ext>
            </a:extLst>
          </p:cNvPr>
          <p:cNvPicPr>
            <a:picLocks noChangeAspect="1"/>
          </p:cNvPicPr>
          <p:nvPr/>
        </p:nvPicPr>
        <p:blipFill>
          <a:blip r:embed="rId3"/>
          <a:stretch>
            <a:fillRect/>
          </a:stretch>
        </p:blipFill>
        <p:spPr>
          <a:xfrm>
            <a:off x="1491442" y="3226416"/>
            <a:ext cx="2209800" cy="1857375"/>
          </a:xfrm>
          <a:prstGeom prst="rect">
            <a:avLst/>
          </a:prstGeom>
        </p:spPr>
      </p:pic>
    </p:spTree>
    <p:extLst>
      <p:ext uri="{BB962C8B-B14F-4D97-AF65-F5344CB8AC3E}">
        <p14:creationId xmlns:p14="http://schemas.microsoft.com/office/powerpoint/2010/main" val="2219166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1B95-A010-4A3E-A002-67BBBC1344B1}"/>
              </a:ext>
            </a:extLst>
          </p:cNvPr>
          <p:cNvSpPr>
            <a:spLocks noGrp="1"/>
          </p:cNvSpPr>
          <p:nvPr>
            <p:ph type="title"/>
          </p:nvPr>
        </p:nvSpPr>
        <p:spPr>
          <a:xfrm>
            <a:off x="561975" y="279400"/>
            <a:ext cx="3324225" cy="743706"/>
          </a:xfrm>
          <a:solidFill>
            <a:schemeClr val="accent2">
              <a:lumMod val="60000"/>
              <a:lumOff val="40000"/>
            </a:schemeClr>
          </a:solidFill>
        </p:spPr>
        <p:txBody>
          <a:bodyPr>
            <a:normAutofit fontScale="90000"/>
          </a:bodyPr>
          <a:lstStyle/>
          <a:p>
            <a:pPr algn="ctr"/>
            <a:r>
              <a:rPr lang="fr-FR" b="1" dirty="0"/>
              <a:t>Noeud</a:t>
            </a:r>
          </a:p>
        </p:txBody>
      </p:sp>
      <p:sp>
        <p:nvSpPr>
          <p:cNvPr id="12" name="TextBox 11">
            <a:extLst>
              <a:ext uri="{FF2B5EF4-FFF2-40B4-BE49-F238E27FC236}">
                <a16:creationId xmlns:a16="http://schemas.microsoft.com/office/drawing/2014/main" id="{C9C8B4DB-1862-4CF5-B628-2AA630D84412}"/>
              </a:ext>
            </a:extLst>
          </p:cNvPr>
          <p:cNvSpPr txBox="1"/>
          <p:nvPr/>
        </p:nvSpPr>
        <p:spPr>
          <a:xfrm>
            <a:off x="2081211" y="955246"/>
            <a:ext cx="2138363" cy="523220"/>
          </a:xfrm>
          <a:prstGeom prst="rect">
            <a:avLst/>
          </a:prstGeom>
          <a:solidFill>
            <a:schemeClr val="accent4">
              <a:lumMod val="60000"/>
              <a:lumOff val="40000"/>
            </a:schemeClr>
          </a:solidFill>
        </p:spPr>
        <p:txBody>
          <a:bodyPr wrap="square" rtlCol="0">
            <a:spAutoFit/>
          </a:bodyPr>
          <a:lstStyle/>
          <a:p>
            <a:pPr algn="ctr"/>
            <a:r>
              <a:rPr lang="fr-FR" sz="2800" b="1" dirty="0" err="1"/>
              <a:t>GDScript</a:t>
            </a:r>
            <a:endParaRPr lang="fr-FR" sz="2800" b="1" dirty="0"/>
          </a:p>
        </p:txBody>
      </p:sp>
      <p:sp>
        <p:nvSpPr>
          <p:cNvPr id="6" name="TextBox 5">
            <a:extLst>
              <a:ext uri="{FF2B5EF4-FFF2-40B4-BE49-F238E27FC236}">
                <a16:creationId xmlns:a16="http://schemas.microsoft.com/office/drawing/2014/main" id="{976B88F9-78D2-40A9-9A4D-D0B5F1921927}"/>
              </a:ext>
            </a:extLst>
          </p:cNvPr>
          <p:cNvSpPr txBox="1"/>
          <p:nvPr/>
        </p:nvSpPr>
        <p:spPr>
          <a:xfrm>
            <a:off x="1032850" y="1635278"/>
            <a:ext cx="10543957" cy="677585"/>
          </a:xfrm>
          <a:prstGeom prst="snipRoundRect">
            <a:avLst/>
          </a:prstGeom>
          <a:solidFill>
            <a:schemeClr val="accent1">
              <a:lumMod val="40000"/>
              <a:lumOff val="60000"/>
            </a:schemeClr>
          </a:solidFill>
          <a:ln w="28575">
            <a:solidFill>
              <a:schemeClr val="accent5">
                <a:lumMod val="75000"/>
              </a:schemeClr>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t>En ce qui concerne le nœuds parent, le processus reste relativement similaire. On va juste utiliser d’autres méthodes pour y arriver.</a:t>
            </a:r>
          </a:p>
        </p:txBody>
      </p:sp>
      <p:sp>
        <p:nvSpPr>
          <p:cNvPr id="10" name="TextBox 9">
            <a:extLst>
              <a:ext uri="{FF2B5EF4-FFF2-40B4-BE49-F238E27FC236}">
                <a16:creationId xmlns:a16="http://schemas.microsoft.com/office/drawing/2014/main" id="{5DFEBEF0-3BD7-495E-BA09-2275F1486C85}"/>
              </a:ext>
            </a:extLst>
          </p:cNvPr>
          <p:cNvSpPr txBox="1"/>
          <p:nvPr/>
        </p:nvSpPr>
        <p:spPr>
          <a:xfrm>
            <a:off x="1361105" y="5256423"/>
            <a:ext cx="2470474" cy="646331"/>
          </a:xfrm>
          <a:prstGeom prst="rect">
            <a:avLst/>
          </a:prstGeom>
          <a:noFill/>
        </p:spPr>
        <p:txBody>
          <a:bodyPr wrap="square" rtlCol="0">
            <a:spAutoFit/>
          </a:bodyPr>
          <a:lstStyle/>
          <a:p>
            <a:r>
              <a:rPr lang="fr-FR" dirty="0"/>
              <a:t>On attache un script au nœud racine qui est n5</a:t>
            </a:r>
          </a:p>
        </p:txBody>
      </p:sp>
      <p:sp>
        <p:nvSpPr>
          <p:cNvPr id="8" name="TextBox 7">
            <a:extLst>
              <a:ext uri="{FF2B5EF4-FFF2-40B4-BE49-F238E27FC236}">
                <a16:creationId xmlns:a16="http://schemas.microsoft.com/office/drawing/2014/main" id="{80691856-FC28-481C-AE2A-4C013B6260F0}"/>
              </a:ext>
            </a:extLst>
          </p:cNvPr>
          <p:cNvSpPr txBox="1"/>
          <p:nvPr/>
        </p:nvSpPr>
        <p:spPr>
          <a:xfrm>
            <a:off x="4555223" y="3508773"/>
            <a:ext cx="6725488" cy="646331"/>
          </a:xfrm>
          <a:prstGeom prst="rect">
            <a:avLst/>
          </a:prstGeom>
          <a:solidFill>
            <a:srgbClr val="478CBF"/>
          </a:solidFill>
        </p:spPr>
        <p:txBody>
          <a:bodyPr wrap="square" rtlCol="0">
            <a:spAutoFit/>
          </a:bodyPr>
          <a:lstStyle/>
          <a:p>
            <a:pPr marL="285750" indent="-285750">
              <a:buFont typeface="Arial" panose="020B0604020202020204" pitchFamily="34" charset="0"/>
              <a:buChar char="•"/>
            </a:pPr>
            <a:r>
              <a:rPr lang="fr-FR" dirty="0">
                <a:solidFill>
                  <a:schemeClr val="bg1"/>
                </a:solidFill>
              </a:rPr>
              <a:t>Utiliser la méthode </a:t>
            </a:r>
            <a:r>
              <a:rPr lang="fr-FR" dirty="0" err="1">
                <a:solidFill>
                  <a:schemeClr val="bg1"/>
                </a:solidFill>
              </a:rPr>
              <a:t>get_node</a:t>
            </a:r>
            <a:r>
              <a:rPr lang="fr-FR" dirty="0">
                <a:solidFill>
                  <a:schemeClr val="bg1"/>
                </a:solidFill>
              </a:rPr>
              <a:t>() pour récupérer le parent direct ou un parent plus haut dans l’arbre</a:t>
            </a:r>
          </a:p>
        </p:txBody>
      </p:sp>
      <p:pic>
        <p:nvPicPr>
          <p:cNvPr id="4" name="Picture 3">
            <a:extLst>
              <a:ext uri="{FF2B5EF4-FFF2-40B4-BE49-F238E27FC236}">
                <a16:creationId xmlns:a16="http://schemas.microsoft.com/office/drawing/2014/main" id="{6181E750-E8B9-4838-84BE-85470CB502D9}"/>
              </a:ext>
            </a:extLst>
          </p:cNvPr>
          <p:cNvPicPr>
            <a:picLocks noChangeAspect="1"/>
          </p:cNvPicPr>
          <p:nvPr/>
        </p:nvPicPr>
        <p:blipFill>
          <a:blip r:embed="rId2"/>
          <a:stretch>
            <a:fillRect/>
          </a:stretch>
        </p:blipFill>
        <p:spPr>
          <a:xfrm>
            <a:off x="1491442" y="3226416"/>
            <a:ext cx="2209800" cy="1857375"/>
          </a:xfrm>
          <a:prstGeom prst="rect">
            <a:avLst/>
          </a:prstGeom>
        </p:spPr>
      </p:pic>
      <p:pic>
        <p:nvPicPr>
          <p:cNvPr id="9" name="Picture 8">
            <a:extLst>
              <a:ext uri="{FF2B5EF4-FFF2-40B4-BE49-F238E27FC236}">
                <a16:creationId xmlns:a16="http://schemas.microsoft.com/office/drawing/2014/main" id="{C3B719FD-577F-4D18-B8C0-05AA8C82077E}"/>
              </a:ext>
            </a:extLst>
          </p:cNvPr>
          <p:cNvPicPr>
            <a:picLocks noChangeAspect="1"/>
          </p:cNvPicPr>
          <p:nvPr/>
        </p:nvPicPr>
        <p:blipFill>
          <a:blip r:embed="rId3"/>
          <a:stretch>
            <a:fillRect/>
          </a:stretch>
        </p:blipFill>
        <p:spPr>
          <a:xfrm>
            <a:off x="4247110" y="4847528"/>
            <a:ext cx="7341713" cy="1153054"/>
          </a:xfrm>
          <a:prstGeom prst="rect">
            <a:avLst/>
          </a:prstGeom>
        </p:spPr>
      </p:pic>
    </p:spTree>
    <p:extLst>
      <p:ext uri="{BB962C8B-B14F-4D97-AF65-F5344CB8AC3E}">
        <p14:creationId xmlns:p14="http://schemas.microsoft.com/office/powerpoint/2010/main" val="2312393862"/>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4162</TotalTime>
  <Words>1406</Words>
  <Application>Microsoft Office PowerPoint</Application>
  <PresentationFormat>Widescreen</PresentationFormat>
  <Paragraphs>85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Gill Sans MT</vt:lpstr>
      <vt:lpstr>Impact</vt:lpstr>
      <vt:lpstr>Badge</vt:lpstr>
      <vt:lpstr>Godot scène</vt:lpstr>
      <vt:lpstr>Scène</vt:lpstr>
      <vt:lpstr>Scène</vt:lpstr>
      <vt:lpstr>Scène</vt:lpstr>
      <vt:lpstr>Noeud</vt:lpstr>
      <vt:lpstr>Noeud</vt:lpstr>
      <vt:lpstr>Noeud</vt:lpstr>
      <vt:lpstr>Noeud</vt:lpstr>
      <vt:lpstr>Noeud</vt:lpstr>
      <vt:lpstr>Godot Collisions</vt:lpstr>
      <vt:lpstr>Collisions</vt:lpstr>
      <vt:lpstr>Collisions</vt:lpstr>
      <vt:lpstr>Collisions</vt:lpstr>
      <vt:lpstr>Collisions</vt:lpstr>
      <vt:lpstr>Collisions</vt:lpstr>
      <vt:lpstr>Collisions</vt:lpstr>
      <vt:lpstr>Collisions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 et conditions</dc:title>
  <dc:creator>Jeremy Riffet</dc:creator>
  <cp:lastModifiedBy>Jeremy Riffet</cp:lastModifiedBy>
  <cp:revision>141</cp:revision>
  <dcterms:created xsi:type="dcterms:W3CDTF">2020-04-29T20:32:13Z</dcterms:created>
  <dcterms:modified xsi:type="dcterms:W3CDTF">2020-06-10T11:36:30Z</dcterms:modified>
</cp:coreProperties>
</file>