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5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IFFET" initials="jR" lastIdx="1" clrIdx="0">
    <p:extLst>
      <p:ext uri="{19B8F6BF-5375-455C-9EA6-DF929625EA0E}">
        <p15:presenceInfo xmlns:p15="http://schemas.microsoft.com/office/powerpoint/2012/main" userId="6337ac01f122f3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2" d="100"/>
          <a:sy n="92" d="100"/>
        </p:scale>
        <p:origin x="50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3CFF817-ABCE-4E35-9E20-8DC065810938}" type="datetimeFigureOut">
              <a:rPr lang="fr-FR" smtClean="0"/>
              <a:t>18/10/2020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F9552C0-2519-4520-B912-87CC4B91E72A}" type="slidenum">
              <a:rPr lang="fr-FR" smtClean="0"/>
              <a:t>‹N°›</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34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CFF817-ABCE-4E35-9E20-8DC065810938}"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375967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CFF817-ABCE-4E35-9E20-8DC065810938}"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318342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CFF817-ABCE-4E35-9E20-8DC065810938}"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204692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3CFF817-ABCE-4E35-9E20-8DC065810938}" type="datetimeFigureOut">
              <a:rPr lang="fr-FR" smtClean="0"/>
              <a:t>18/10/2020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F9552C0-2519-4520-B912-87CC4B91E72A}" type="slidenum">
              <a:rPr lang="fr-FR" smtClean="0"/>
              <a:t>‹N°›</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579854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3CFF817-ABCE-4E35-9E20-8DC065810938}" type="datetimeFigureOut">
              <a:rPr lang="fr-FR" smtClean="0"/>
              <a:t>18/10/2020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20438073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3CFF817-ABCE-4E35-9E20-8DC065810938}" type="datetimeFigureOut">
              <a:rPr lang="fr-FR" smtClean="0"/>
              <a:t>18/10/2020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17534847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3CFF817-ABCE-4E35-9E20-8DC065810938}" type="datetimeFigureOut">
              <a:rPr lang="fr-FR" smtClean="0"/>
              <a:t>18/10/2020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10185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FF817-ABCE-4E35-9E20-8DC065810938}" type="datetimeFigureOut">
              <a:rPr lang="fr-FR" smtClean="0"/>
              <a:t>18/10/2020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38680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A3CFF817-ABCE-4E35-9E20-8DC065810938}" type="datetimeFigureOut">
              <a:rPr lang="fr-FR" smtClean="0"/>
              <a:t>18/10/2020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AF9552C0-2519-4520-B912-87CC4B91E72A}" type="slidenum">
              <a:rPr lang="fr-FR" smtClean="0"/>
              <a:t>‹N°›</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69279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A3CFF817-ABCE-4E35-9E20-8DC065810938}" type="datetimeFigureOut">
              <a:rPr lang="fr-FR" smtClean="0"/>
              <a:t>18/10/2020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AF9552C0-2519-4520-B912-87CC4B91E72A}" type="slidenum">
              <a:rPr lang="fr-FR" smtClean="0"/>
              <a:t>‹N°›</a:t>
            </a:fld>
            <a:endParaRPr lang="fr-FR"/>
          </a:p>
        </p:txBody>
      </p:sp>
    </p:spTree>
    <p:extLst>
      <p:ext uri="{BB962C8B-B14F-4D97-AF65-F5344CB8AC3E}">
        <p14:creationId xmlns:p14="http://schemas.microsoft.com/office/powerpoint/2010/main" val="18111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3CFF817-ABCE-4E35-9E20-8DC065810938}" type="datetimeFigureOut">
              <a:rPr lang="fr-FR" smtClean="0"/>
              <a:t>18/10/2020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F9552C0-2519-4520-B912-87CC4B91E72A}" type="slidenum">
              <a:rPr lang="fr-FR" smtClean="0"/>
              <a:t>‹N°›</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173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dotengine.org/en/stable/getting_started/scripting/gdscript/gdscript_basics.html#built-in-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F85014-A5F4-4B03-82FA-09E9E642B91E}"/>
              </a:ext>
            </a:extLst>
          </p:cNvPr>
          <p:cNvSpPr>
            <a:spLocks noGrp="1"/>
          </p:cNvSpPr>
          <p:nvPr>
            <p:ph type="ctrTitle"/>
          </p:nvPr>
        </p:nvSpPr>
        <p:spPr/>
        <p:txBody>
          <a:bodyPr/>
          <a:lstStyle/>
          <a:p>
            <a:r>
              <a:rPr lang="fr-FR" dirty="0"/>
              <a:t>Reprise des concepts</a:t>
            </a:r>
          </a:p>
        </p:txBody>
      </p:sp>
      <p:sp>
        <p:nvSpPr>
          <p:cNvPr id="3" name="Sous-titre 2">
            <a:extLst>
              <a:ext uri="{FF2B5EF4-FFF2-40B4-BE49-F238E27FC236}">
                <a16:creationId xmlns:a16="http://schemas.microsoft.com/office/drawing/2014/main" id="{DDAA93C9-7A97-437A-AF40-53C7DF1348B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530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sp>
        <p:nvSpPr>
          <p:cNvPr id="5" name="ZoneTexte 4">
            <a:extLst>
              <a:ext uri="{FF2B5EF4-FFF2-40B4-BE49-F238E27FC236}">
                <a16:creationId xmlns:a16="http://schemas.microsoft.com/office/drawing/2014/main" id="{B7E73FC5-B742-4BF5-9517-1C1149A7574F}"/>
              </a:ext>
            </a:extLst>
          </p:cNvPr>
          <p:cNvSpPr txBox="1"/>
          <p:nvPr/>
        </p:nvSpPr>
        <p:spPr>
          <a:xfrm>
            <a:off x="1454728" y="1325870"/>
            <a:ext cx="9492096" cy="2031325"/>
          </a:xfrm>
          <a:prstGeom prst="rect">
            <a:avLst/>
          </a:prstGeom>
          <a:noFill/>
        </p:spPr>
        <p:txBody>
          <a:bodyPr wrap="square" rtlCol="0">
            <a:spAutoFit/>
          </a:bodyPr>
          <a:lstStyle/>
          <a:p>
            <a:pPr marL="285750" indent="-285750">
              <a:buFont typeface="Arial" panose="020B0604020202020204" pitchFamily="34" charset="0"/>
              <a:buChar char="•"/>
            </a:pPr>
            <a:r>
              <a:rPr lang="fr-FR" dirty="0"/>
              <a:t>Un autre système est appelé le passage par référence. Cela signifie que si une variable qui n’est pas de type « </a:t>
            </a:r>
            <a:r>
              <a:rPr lang="fr-FR" dirty="0" err="1"/>
              <a:t>built-in</a:t>
            </a:r>
            <a:r>
              <a:rPr lang="fr-FR" dirty="0"/>
              <a:t>  » (</a:t>
            </a:r>
            <a:r>
              <a:rPr lang="fr-FR" dirty="0" err="1"/>
              <a:t>bool</a:t>
            </a:r>
            <a:r>
              <a:rPr lang="fr-FR" dirty="0"/>
              <a:t>, </a:t>
            </a:r>
            <a:r>
              <a:rPr lang="fr-FR" dirty="0" err="1"/>
              <a:t>int</a:t>
            </a:r>
            <a:r>
              <a:rPr lang="fr-FR" dirty="0"/>
              <a:t>, </a:t>
            </a:r>
            <a:r>
              <a:rPr lang="fr-FR" dirty="0" err="1"/>
              <a:t>float</a:t>
            </a:r>
            <a:r>
              <a:rPr lang="fr-FR" dirty="0"/>
              <a:t>, Vector2…), elle n’est pas copiée lorsqu’elle est envoyée à un paramètre d’une fonction.</a:t>
            </a:r>
          </a:p>
          <a:p>
            <a:pPr marL="285750" indent="-285750">
              <a:buFont typeface="Arial" panose="020B0604020202020204" pitchFamily="34" charset="0"/>
              <a:buChar char="•"/>
            </a:pPr>
            <a:r>
              <a:rPr lang="fr-FR" dirty="0"/>
              <a:t>Le tableau est un exemple de variable qui n’est pas du type « </a:t>
            </a:r>
            <a:r>
              <a:rPr lang="fr-FR" dirty="0" err="1"/>
              <a:t>built-in</a:t>
            </a:r>
            <a:r>
              <a:rPr lang="fr-FR" dirty="0"/>
              <a:t>  »</a:t>
            </a:r>
          </a:p>
          <a:p>
            <a:pPr marL="285750" indent="-285750">
              <a:buFont typeface="Arial" panose="020B0604020202020204" pitchFamily="34" charset="0"/>
              <a:buChar char="•"/>
            </a:pPr>
            <a:r>
              <a:rPr lang="fr-FR" dirty="0"/>
              <a:t>Essayons de comprendre alors comment le tableau est envoyée à une fonction si il n’est pas copié.</a:t>
            </a:r>
          </a:p>
          <a:p>
            <a:pPr marL="285750" indent="-285750">
              <a:buFontTx/>
              <a:buChar char="-"/>
            </a:pPr>
            <a:endParaRPr lang="fr-FR" dirty="0"/>
          </a:p>
        </p:txBody>
      </p:sp>
      <p:pic>
        <p:nvPicPr>
          <p:cNvPr id="4" name="Image 3">
            <a:extLst>
              <a:ext uri="{FF2B5EF4-FFF2-40B4-BE49-F238E27FC236}">
                <a16:creationId xmlns:a16="http://schemas.microsoft.com/office/drawing/2014/main" id="{FAD8BEBC-0C16-4001-9C9E-55CA06AFF1FE}"/>
              </a:ext>
            </a:extLst>
          </p:cNvPr>
          <p:cNvPicPr>
            <a:picLocks noChangeAspect="1"/>
          </p:cNvPicPr>
          <p:nvPr/>
        </p:nvPicPr>
        <p:blipFill>
          <a:blip r:embed="rId2"/>
          <a:stretch>
            <a:fillRect/>
          </a:stretch>
        </p:blipFill>
        <p:spPr>
          <a:xfrm>
            <a:off x="3590926" y="3206582"/>
            <a:ext cx="4675043" cy="2188196"/>
          </a:xfrm>
          <a:prstGeom prst="rect">
            <a:avLst/>
          </a:prstGeom>
        </p:spPr>
      </p:pic>
      <p:sp>
        <p:nvSpPr>
          <p:cNvPr id="7" name="ZoneTexte 6">
            <a:extLst>
              <a:ext uri="{FF2B5EF4-FFF2-40B4-BE49-F238E27FC236}">
                <a16:creationId xmlns:a16="http://schemas.microsoft.com/office/drawing/2014/main" id="{1E94B0BC-030A-44B9-ACEB-2EECD9C2549F}"/>
              </a:ext>
            </a:extLst>
          </p:cNvPr>
          <p:cNvSpPr txBox="1"/>
          <p:nvPr/>
        </p:nvSpPr>
        <p:spPr>
          <a:xfrm>
            <a:off x="1454727" y="5636021"/>
            <a:ext cx="9720695" cy="646331"/>
          </a:xfrm>
          <a:prstGeom prst="rect">
            <a:avLst/>
          </a:prstGeom>
          <a:noFill/>
        </p:spPr>
        <p:txBody>
          <a:bodyPr wrap="square">
            <a:spAutoFit/>
          </a:bodyPr>
          <a:lstStyle/>
          <a:p>
            <a:pPr marL="285750" indent="-285750">
              <a:buFont typeface="Arial" panose="020B0604020202020204" pitchFamily="34" charset="0"/>
              <a:buChar char="•"/>
            </a:pPr>
            <a:r>
              <a:rPr lang="fr-FR" dirty="0"/>
              <a:t>Dans l’exemple au dessus, un tableau est envoyé à la fonction « </a:t>
            </a:r>
            <a:r>
              <a:rPr lang="fr-FR" dirty="0" err="1"/>
              <a:t>modifier_tableau</a:t>
            </a:r>
            <a:r>
              <a:rPr lang="fr-FR" dirty="0"/>
              <a:t> » pour pouvoir affecter la valeur 5 au premier élément du tableau</a:t>
            </a:r>
          </a:p>
        </p:txBody>
      </p:sp>
    </p:spTree>
    <p:extLst>
      <p:ext uri="{BB962C8B-B14F-4D97-AF65-F5344CB8AC3E}">
        <p14:creationId xmlns:p14="http://schemas.microsoft.com/office/powerpoint/2010/main" val="397018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pic>
        <p:nvPicPr>
          <p:cNvPr id="4" name="Image 3">
            <a:extLst>
              <a:ext uri="{FF2B5EF4-FFF2-40B4-BE49-F238E27FC236}">
                <a16:creationId xmlns:a16="http://schemas.microsoft.com/office/drawing/2014/main" id="{FAD8BEBC-0C16-4001-9C9E-55CA06AFF1FE}"/>
              </a:ext>
            </a:extLst>
          </p:cNvPr>
          <p:cNvPicPr>
            <a:picLocks noChangeAspect="1"/>
          </p:cNvPicPr>
          <p:nvPr/>
        </p:nvPicPr>
        <p:blipFill>
          <a:blip r:embed="rId2"/>
          <a:stretch>
            <a:fillRect/>
          </a:stretch>
        </p:blipFill>
        <p:spPr>
          <a:xfrm>
            <a:off x="3627294" y="1240804"/>
            <a:ext cx="4675043" cy="2188196"/>
          </a:xfrm>
          <a:prstGeom prst="rect">
            <a:avLst/>
          </a:prstGeom>
        </p:spPr>
      </p:pic>
      <p:sp>
        <p:nvSpPr>
          <p:cNvPr id="7" name="ZoneTexte 6">
            <a:extLst>
              <a:ext uri="{FF2B5EF4-FFF2-40B4-BE49-F238E27FC236}">
                <a16:creationId xmlns:a16="http://schemas.microsoft.com/office/drawing/2014/main" id="{1E94B0BC-030A-44B9-ACEB-2EECD9C2549F}"/>
              </a:ext>
            </a:extLst>
          </p:cNvPr>
          <p:cNvSpPr txBox="1"/>
          <p:nvPr/>
        </p:nvSpPr>
        <p:spPr>
          <a:xfrm>
            <a:off x="1491095" y="3670243"/>
            <a:ext cx="9720695" cy="1754326"/>
          </a:xfrm>
          <a:prstGeom prst="rect">
            <a:avLst/>
          </a:prstGeom>
          <a:noFill/>
        </p:spPr>
        <p:txBody>
          <a:bodyPr wrap="square">
            <a:spAutoFit/>
          </a:bodyPr>
          <a:lstStyle/>
          <a:p>
            <a:pPr marL="285750" indent="-285750">
              <a:buFont typeface="Arial" panose="020B0604020202020204" pitchFamily="34" charset="0"/>
              <a:buChar char="•"/>
            </a:pPr>
            <a:r>
              <a:rPr lang="fr-FR" dirty="0"/>
              <a:t>Voici le résultat de ce morceau de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voit bien que le premier élément a été modifié, donc cela confirme bien qu’en modifiant le tableau dans la fonction « </a:t>
            </a:r>
            <a:r>
              <a:rPr lang="fr-FR" dirty="0" err="1"/>
              <a:t>modifier_tableau</a:t>
            </a:r>
            <a:r>
              <a:rPr lang="fr-FR" dirty="0"/>
              <a:t> », on modifie le même tableau que l’on avait créé dans la fonction _</a:t>
            </a:r>
            <a:r>
              <a:rPr lang="fr-FR" dirty="0" err="1"/>
              <a:t>ready</a:t>
            </a:r>
            <a:r>
              <a:rPr lang="fr-FR" dirty="0"/>
              <a:t>.</a:t>
            </a:r>
          </a:p>
          <a:p>
            <a:pPr marL="285750" indent="-285750">
              <a:buFont typeface="Arial" panose="020B0604020202020204" pitchFamily="34" charset="0"/>
              <a:buChar char="•"/>
            </a:pPr>
            <a:r>
              <a:rPr lang="fr-FR" dirty="0"/>
              <a:t>Mais alors que se passe t-il en mémoire??</a:t>
            </a:r>
          </a:p>
        </p:txBody>
      </p:sp>
      <p:pic>
        <p:nvPicPr>
          <p:cNvPr id="6" name="Image 5">
            <a:extLst>
              <a:ext uri="{FF2B5EF4-FFF2-40B4-BE49-F238E27FC236}">
                <a16:creationId xmlns:a16="http://schemas.microsoft.com/office/drawing/2014/main" id="{72FE1763-4F50-4E47-8087-4CF1F3210226}"/>
              </a:ext>
            </a:extLst>
          </p:cNvPr>
          <p:cNvPicPr>
            <a:picLocks noChangeAspect="1"/>
          </p:cNvPicPr>
          <p:nvPr/>
        </p:nvPicPr>
        <p:blipFill>
          <a:blip r:embed="rId3"/>
          <a:stretch>
            <a:fillRect/>
          </a:stretch>
        </p:blipFill>
        <p:spPr>
          <a:xfrm>
            <a:off x="5792932" y="3638679"/>
            <a:ext cx="1823604" cy="521030"/>
          </a:xfrm>
          <a:prstGeom prst="rect">
            <a:avLst/>
          </a:prstGeom>
        </p:spPr>
      </p:pic>
    </p:spTree>
    <p:extLst>
      <p:ext uri="{BB962C8B-B14F-4D97-AF65-F5344CB8AC3E}">
        <p14:creationId xmlns:p14="http://schemas.microsoft.com/office/powerpoint/2010/main" val="134899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pic>
        <p:nvPicPr>
          <p:cNvPr id="9" name="Image 8">
            <a:extLst>
              <a:ext uri="{FF2B5EF4-FFF2-40B4-BE49-F238E27FC236}">
                <a16:creationId xmlns:a16="http://schemas.microsoft.com/office/drawing/2014/main" id="{460BEF9F-0591-406B-AC29-E4D72FF50D8A}"/>
              </a:ext>
            </a:extLst>
          </p:cNvPr>
          <p:cNvPicPr>
            <a:picLocks noChangeAspect="1"/>
          </p:cNvPicPr>
          <p:nvPr/>
        </p:nvPicPr>
        <p:blipFill>
          <a:blip r:embed="rId2"/>
          <a:stretch>
            <a:fillRect/>
          </a:stretch>
        </p:blipFill>
        <p:spPr>
          <a:xfrm>
            <a:off x="8259030" y="1231322"/>
            <a:ext cx="3383993" cy="1618817"/>
          </a:xfrm>
          <a:prstGeom prst="rect">
            <a:avLst/>
          </a:prstGeom>
        </p:spPr>
      </p:pic>
      <p:sp>
        <p:nvSpPr>
          <p:cNvPr id="11" name="ZoneTexte 10">
            <a:extLst>
              <a:ext uri="{FF2B5EF4-FFF2-40B4-BE49-F238E27FC236}">
                <a16:creationId xmlns:a16="http://schemas.microsoft.com/office/drawing/2014/main" id="{64A7CAEE-5DE1-4A5F-B1C2-EABB8E71B129}"/>
              </a:ext>
            </a:extLst>
          </p:cNvPr>
          <p:cNvSpPr txBox="1"/>
          <p:nvPr/>
        </p:nvSpPr>
        <p:spPr>
          <a:xfrm>
            <a:off x="1340428" y="1278083"/>
            <a:ext cx="6764482" cy="1477328"/>
          </a:xfrm>
          <a:prstGeom prst="rect">
            <a:avLst/>
          </a:prstGeom>
          <a:noFill/>
        </p:spPr>
        <p:txBody>
          <a:bodyPr wrap="square">
            <a:spAutoFit/>
          </a:bodyPr>
          <a:lstStyle/>
          <a:p>
            <a:pPr marL="285750" indent="-285750">
              <a:buFont typeface="Arial" panose="020B0604020202020204" pitchFamily="34" charset="0"/>
              <a:buChar char="•"/>
            </a:pPr>
            <a:r>
              <a:rPr lang="fr-FR" dirty="0"/>
              <a:t>J’ai modifié le nom de la variable paramètre de la fonction </a:t>
            </a:r>
            <a:r>
              <a:rPr lang="fr-FR" dirty="0" err="1"/>
              <a:t>modifier_tableau</a:t>
            </a:r>
            <a:r>
              <a:rPr lang="fr-FR" dirty="0"/>
              <a:t> pour bien montrer que ce sont deux variables différentes entre tableau et param1.</a:t>
            </a:r>
          </a:p>
          <a:p>
            <a:pPr marL="285750" indent="-285750">
              <a:buFont typeface="Arial" panose="020B0604020202020204" pitchFamily="34" charset="0"/>
              <a:buChar char="•"/>
            </a:pPr>
            <a:r>
              <a:rPr lang="fr-FR" dirty="0"/>
              <a:t>Regardons la mémoire maintenant au moment de la création du tableau:</a:t>
            </a:r>
          </a:p>
        </p:txBody>
      </p:sp>
      <p:pic>
        <p:nvPicPr>
          <p:cNvPr id="13" name="Image 12">
            <a:extLst>
              <a:ext uri="{FF2B5EF4-FFF2-40B4-BE49-F238E27FC236}">
                <a16:creationId xmlns:a16="http://schemas.microsoft.com/office/drawing/2014/main" id="{CE310C9D-C3E7-476A-A7CB-80542E835B76}"/>
              </a:ext>
            </a:extLst>
          </p:cNvPr>
          <p:cNvPicPr>
            <a:picLocks noChangeAspect="1"/>
          </p:cNvPicPr>
          <p:nvPr/>
        </p:nvPicPr>
        <p:blipFill>
          <a:blip r:embed="rId3"/>
          <a:stretch>
            <a:fillRect/>
          </a:stretch>
        </p:blipFill>
        <p:spPr>
          <a:xfrm>
            <a:off x="1117023" y="3000807"/>
            <a:ext cx="7437231" cy="3384406"/>
          </a:xfrm>
          <a:prstGeom prst="rect">
            <a:avLst/>
          </a:prstGeom>
        </p:spPr>
      </p:pic>
    </p:spTree>
    <p:extLst>
      <p:ext uri="{BB962C8B-B14F-4D97-AF65-F5344CB8AC3E}">
        <p14:creationId xmlns:p14="http://schemas.microsoft.com/office/powerpoint/2010/main" val="293935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sp>
        <p:nvSpPr>
          <p:cNvPr id="11" name="ZoneTexte 10">
            <a:extLst>
              <a:ext uri="{FF2B5EF4-FFF2-40B4-BE49-F238E27FC236}">
                <a16:creationId xmlns:a16="http://schemas.microsoft.com/office/drawing/2014/main" id="{64A7CAEE-5DE1-4A5F-B1C2-EABB8E71B129}"/>
              </a:ext>
            </a:extLst>
          </p:cNvPr>
          <p:cNvSpPr txBox="1"/>
          <p:nvPr/>
        </p:nvSpPr>
        <p:spPr>
          <a:xfrm>
            <a:off x="987137" y="1278083"/>
            <a:ext cx="10853304" cy="1477328"/>
          </a:xfrm>
          <a:prstGeom prst="rect">
            <a:avLst/>
          </a:prstGeom>
          <a:noFill/>
        </p:spPr>
        <p:txBody>
          <a:bodyPr wrap="square">
            <a:spAutoFit/>
          </a:bodyPr>
          <a:lstStyle/>
          <a:p>
            <a:pPr marL="285750" indent="-285750">
              <a:buFont typeface="Arial" panose="020B0604020202020204" pitchFamily="34" charset="0"/>
              <a:buChar char="•"/>
            </a:pPr>
            <a:r>
              <a:rPr lang="fr-FR" dirty="0"/>
              <a:t>Le tableau est créé dans une zone mémoire spéciale appelée </a:t>
            </a:r>
            <a:r>
              <a:rPr lang="fr-FR" b="1" dirty="0"/>
              <a:t>la mémoire partagée</a:t>
            </a:r>
            <a:r>
              <a:rPr lang="fr-FR" dirty="0"/>
              <a:t>. </a:t>
            </a:r>
            <a:r>
              <a:rPr lang="fr-FR" b="1" dirty="0"/>
              <a:t>Cette zone mémoire est accessible par toutes les fonctions!</a:t>
            </a:r>
          </a:p>
          <a:p>
            <a:pPr marL="285750" indent="-285750">
              <a:buFont typeface="Arial" panose="020B0604020202020204" pitchFamily="34" charset="0"/>
              <a:buChar char="•"/>
            </a:pPr>
            <a:r>
              <a:rPr lang="fr-FR" dirty="0"/>
              <a:t>Ici la variable tableau est créé dans _</a:t>
            </a:r>
            <a:r>
              <a:rPr lang="fr-FR" dirty="0" err="1"/>
              <a:t>ready</a:t>
            </a:r>
            <a:r>
              <a:rPr lang="fr-FR" dirty="0"/>
              <a:t>, mais le contenu (c’est-à-dire le </a:t>
            </a:r>
            <a:r>
              <a:rPr lang="fr-FR" dirty="0" err="1"/>
              <a:t>array</a:t>
            </a:r>
            <a:r>
              <a:rPr lang="fr-FR" dirty="0"/>
              <a:t>[4]) est stockée dans la mémoire partagée.  La variable tableau ne contient alors que le chemin pour accéder à la première case mémoire du </a:t>
            </a:r>
            <a:r>
              <a:rPr lang="fr-FR" dirty="0" err="1"/>
              <a:t>Array</a:t>
            </a:r>
            <a:r>
              <a:rPr lang="fr-FR" dirty="0"/>
              <a:t>[4] dans la mémoire partagée.</a:t>
            </a:r>
          </a:p>
        </p:txBody>
      </p:sp>
      <p:pic>
        <p:nvPicPr>
          <p:cNvPr id="13" name="Image 12">
            <a:extLst>
              <a:ext uri="{FF2B5EF4-FFF2-40B4-BE49-F238E27FC236}">
                <a16:creationId xmlns:a16="http://schemas.microsoft.com/office/drawing/2014/main" id="{CE310C9D-C3E7-476A-A7CB-80542E835B76}"/>
              </a:ext>
            </a:extLst>
          </p:cNvPr>
          <p:cNvPicPr>
            <a:picLocks noChangeAspect="1"/>
          </p:cNvPicPr>
          <p:nvPr/>
        </p:nvPicPr>
        <p:blipFill>
          <a:blip r:embed="rId2"/>
          <a:stretch>
            <a:fillRect/>
          </a:stretch>
        </p:blipFill>
        <p:spPr>
          <a:xfrm>
            <a:off x="1117023" y="3000807"/>
            <a:ext cx="7437231" cy="3384406"/>
          </a:xfrm>
          <a:prstGeom prst="rect">
            <a:avLst/>
          </a:prstGeom>
        </p:spPr>
      </p:pic>
    </p:spTree>
    <p:extLst>
      <p:ext uri="{BB962C8B-B14F-4D97-AF65-F5344CB8AC3E}">
        <p14:creationId xmlns:p14="http://schemas.microsoft.com/office/powerpoint/2010/main" val="133523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sp>
        <p:nvSpPr>
          <p:cNvPr id="11" name="ZoneTexte 10">
            <a:extLst>
              <a:ext uri="{FF2B5EF4-FFF2-40B4-BE49-F238E27FC236}">
                <a16:creationId xmlns:a16="http://schemas.microsoft.com/office/drawing/2014/main" id="{64A7CAEE-5DE1-4A5F-B1C2-EABB8E71B129}"/>
              </a:ext>
            </a:extLst>
          </p:cNvPr>
          <p:cNvSpPr txBox="1"/>
          <p:nvPr/>
        </p:nvSpPr>
        <p:spPr>
          <a:xfrm>
            <a:off x="987137" y="1278083"/>
            <a:ext cx="7221681" cy="1200329"/>
          </a:xfrm>
          <a:prstGeom prst="rect">
            <a:avLst/>
          </a:prstGeom>
          <a:noFill/>
        </p:spPr>
        <p:txBody>
          <a:bodyPr wrap="square">
            <a:spAutoFit/>
          </a:bodyPr>
          <a:lstStyle/>
          <a:p>
            <a:pPr marL="285750" indent="-285750">
              <a:buFont typeface="Arial" panose="020B0604020202020204" pitchFamily="34" charset="0"/>
              <a:buChar char="•"/>
            </a:pPr>
            <a:r>
              <a:rPr lang="fr-FR" dirty="0"/>
              <a:t>Maintenant regardons ce qu’il se passe lorsque la variable tableau est passée à la fonction </a:t>
            </a:r>
            <a:r>
              <a:rPr lang="fr-FR" dirty="0" err="1"/>
              <a:t>modifier_tableau</a:t>
            </a:r>
            <a:r>
              <a:rPr lang="fr-FR" dirty="0"/>
              <a:t>.</a:t>
            </a:r>
          </a:p>
          <a:p>
            <a:pPr marL="285750" indent="-285750">
              <a:buFont typeface="Arial" panose="020B0604020202020204" pitchFamily="34" charset="0"/>
              <a:buChar char="•"/>
            </a:pPr>
            <a:r>
              <a:rPr lang="fr-FR" dirty="0"/>
              <a:t>On remarque que seulement le chemin stocké dans tableau est copié dans param1, mais le tableau, lui n’est pas copié.</a:t>
            </a:r>
          </a:p>
        </p:txBody>
      </p:sp>
      <p:pic>
        <p:nvPicPr>
          <p:cNvPr id="3" name="Image 2">
            <a:extLst>
              <a:ext uri="{FF2B5EF4-FFF2-40B4-BE49-F238E27FC236}">
                <a16:creationId xmlns:a16="http://schemas.microsoft.com/office/drawing/2014/main" id="{8BC2A24E-D8C9-4474-A489-0AAE81422FA9}"/>
              </a:ext>
            </a:extLst>
          </p:cNvPr>
          <p:cNvPicPr>
            <a:picLocks noChangeAspect="1"/>
          </p:cNvPicPr>
          <p:nvPr/>
        </p:nvPicPr>
        <p:blipFill>
          <a:blip r:embed="rId2"/>
          <a:stretch>
            <a:fillRect/>
          </a:stretch>
        </p:blipFill>
        <p:spPr>
          <a:xfrm>
            <a:off x="8259030" y="1231322"/>
            <a:ext cx="3383993" cy="1618817"/>
          </a:xfrm>
          <a:prstGeom prst="rect">
            <a:avLst/>
          </a:prstGeom>
        </p:spPr>
      </p:pic>
      <p:pic>
        <p:nvPicPr>
          <p:cNvPr id="6" name="Image 5">
            <a:extLst>
              <a:ext uri="{FF2B5EF4-FFF2-40B4-BE49-F238E27FC236}">
                <a16:creationId xmlns:a16="http://schemas.microsoft.com/office/drawing/2014/main" id="{FA3465CC-54D7-4D8C-AD09-F391FBF65CEF}"/>
              </a:ext>
            </a:extLst>
          </p:cNvPr>
          <p:cNvPicPr>
            <a:picLocks noChangeAspect="1"/>
          </p:cNvPicPr>
          <p:nvPr/>
        </p:nvPicPr>
        <p:blipFill>
          <a:blip r:embed="rId3"/>
          <a:stretch>
            <a:fillRect/>
          </a:stretch>
        </p:blipFill>
        <p:spPr>
          <a:xfrm>
            <a:off x="2026227" y="3141315"/>
            <a:ext cx="8058150" cy="3469395"/>
          </a:xfrm>
          <a:prstGeom prst="rect">
            <a:avLst/>
          </a:prstGeom>
        </p:spPr>
      </p:pic>
    </p:spTree>
    <p:extLst>
      <p:ext uri="{BB962C8B-B14F-4D97-AF65-F5344CB8AC3E}">
        <p14:creationId xmlns:p14="http://schemas.microsoft.com/office/powerpoint/2010/main" val="266903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sp>
        <p:nvSpPr>
          <p:cNvPr id="11" name="ZoneTexte 10">
            <a:extLst>
              <a:ext uri="{FF2B5EF4-FFF2-40B4-BE49-F238E27FC236}">
                <a16:creationId xmlns:a16="http://schemas.microsoft.com/office/drawing/2014/main" id="{64A7CAEE-5DE1-4A5F-B1C2-EABB8E71B129}"/>
              </a:ext>
            </a:extLst>
          </p:cNvPr>
          <p:cNvSpPr txBox="1"/>
          <p:nvPr/>
        </p:nvSpPr>
        <p:spPr>
          <a:xfrm>
            <a:off x="987137" y="1278083"/>
            <a:ext cx="7221681" cy="1477328"/>
          </a:xfrm>
          <a:prstGeom prst="rect">
            <a:avLst/>
          </a:prstGeom>
          <a:noFill/>
        </p:spPr>
        <p:txBody>
          <a:bodyPr wrap="square">
            <a:spAutoFit/>
          </a:bodyPr>
          <a:lstStyle/>
          <a:p>
            <a:pPr marL="285750" indent="-285750">
              <a:buFont typeface="Arial" panose="020B0604020202020204" pitchFamily="34" charset="0"/>
              <a:buChar char="•"/>
            </a:pPr>
            <a:r>
              <a:rPr lang="fr-FR" dirty="0"/>
              <a:t>Lorsque la fonction </a:t>
            </a:r>
            <a:r>
              <a:rPr lang="fr-FR" dirty="0" err="1"/>
              <a:t>modifier_tableau</a:t>
            </a:r>
            <a:r>
              <a:rPr lang="fr-FR" dirty="0"/>
              <a:t> va modifier la première case du </a:t>
            </a:r>
            <a:r>
              <a:rPr lang="fr-FR" dirty="0" err="1"/>
              <a:t>Array</a:t>
            </a:r>
            <a:r>
              <a:rPr lang="fr-FR" dirty="0"/>
              <a:t>[4] dans la mémoire partagée (param[0] = 5), alors la variable tableau ayant le même chemin vers le </a:t>
            </a:r>
            <a:r>
              <a:rPr lang="fr-FR" dirty="0" err="1"/>
              <a:t>Array</a:t>
            </a:r>
            <a:r>
              <a:rPr lang="fr-FR" dirty="0"/>
              <a:t>[4] va aussi voir cette première case modifiée!</a:t>
            </a:r>
          </a:p>
          <a:p>
            <a:pPr marL="285750" indent="-285750">
              <a:buFont typeface="Arial" panose="020B0604020202020204" pitchFamily="34" charset="0"/>
              <a:buChar char="•"/>
            </a:pPr>
            <a:r>
              <a:rPr lang="fr-FR" dirty="0"/>
              <a:t>C’est ce qu’on appelle alors le passage par référence</a:t>
            </a:r>
          </a:p>
        </p:txBody>
      </p:sp>
      <p:pic>
        <p:nvPicPr>
          <p:cNvPr id="3" name="Image 2">
            <a:extLst>
              <a:ext uri="{FF2B5EF4-FFF2-40B4-BE49-F238E27FC236}">
                <a16:creationId xmlns:a16="http://schemas.microsoft.com/office/drawing/2014/main" id="{8BC2A24E-D8C9-4474-A489-0AAE81422FA9}"/>
              </a:ext>
            </a:extLst>
          </p:cNvPr>
          <p:cNvPicPr>
            <a:picLocks noChangeAspect="1"/>
          </p:cNvPicPr>
          <p:nvPr/>
        </p:nvPicPr>
        <p:blipFill>
          <a:blip r:embed="rId2"/>
          <a:stretch>
            <a:fillRect/>
          </a:stretch>
        </p:blipFill>
        <p:spPr>
          <a:xfrm>
            <a:off x="8259030" y="1231322"/>
            <a:ext cx="3383993" cy="1618817"/>
          </a:xfrm>
          <a:prstGeom prst="rect">
            <a:avLst/>
          </a:prstGeom>
        </p:spPr>
      </p:pic>
      <p:pic>
        <p:nvPicPr>
          <p:cNvPr id="5" name="Image 4">
            <a:extLst>
              <a:ext uri="{FF2B5EF4-FFF2-40B4-BE49-F238E27FC236}">
                <a16:creationId xmlns:a16="http://schemas.microsoft.com/office/drawing/2014/main" id="{7CCE3624-B768-4466-A833-3809497D53B6}"/>
              </a:ext>
            </a:extLst>
          </p:cNvPr>
          <p:cNvPicPr>
            <a:picLocks noChangeAspect="1"/>
          </p:cNvPicPr>
          <p:nvPr/>
        </p:nvPicPr>
        <p:blipFill>
          <a:blip r:embed="rId3"/>
          <a:stretch>
            <a:fillRect/>
          </a:stretch>
        </p:blipFill>
        <p:spPr>
          <a:xfrm>
            <a:off x="2264785" y="3213094"/>
            <a:ext cx="7662429" cy="3307392"/>
          </a:xfrm>
          <a:prstGeom prst="rect">
            <a:avLst/>
          </a:prstGeom>
        </p:spPr>
      </p:pic>
    </p:spTree>
    <p:extLst>
      <p:ext uri="{BB962C8B-B14F-4D97-AF65-F5344CB8AC3E}">
        <p14:creationId xmlns:p14="http://schemas.microsoft.com/office/powerpoint/2010/main" val="152823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a:t>
            </a:r>
            <a:r>
              <a:rPr lang="fr-FR" dirty="0" err="1"/>
              <a:t>reference</a:t>
            </a:r>
            <a:endParaRPr lang="fr-FR" dirty="0"/>
          </a:p>
        </p:txBody>
      </p:sp>
      <p:sp>
        <p:nvSpPr>
          <p:cNvPr id="11" name="ZoneTexte 10">
            <a:extLst>
              <a:ext uri="{FF2B5EF4-FFF2-40B4-BE49-F238E27FC236}">
                <a16:creationId xmlns:a16="http://schemas.microsoft.com/office/drawing/2014/main" id="{64A7CAEE-5DE1-4A5F-B1C2-EABB8E71B129}"/>
              </a:ext>
            </a:extLst>
          </p:cNvPr>
          <p:cNvSpPr txBox="1"/>
          <p:nvPr/>
        </p:nvSpPr>
        <p:spPr>
          <a:xfrm>
            <a:off x="987137" y="2691247"/>
            <a:ext cx="10442863" cy="2585323"/>
          </a:xfrm>
          <a:prstGeom prst="rect">
            <a:avLst/>
          </a:prstGeom>
          <a:noFill/>
        </p:spPr>
        <p:txBody>
          <a:bodyPr wrap="square">
            <a:spAutoFit/>
          </a:bodyPr>
          <a:lstStyle/>
          <a:p>
            <a:pPr marL="285750" indent="-285750">
              <a:buFont typeface="Arial" panose="020B0604020202020204" pitchFamily="34" charset="0"/>
              <a:buChar char="•"/>
            </a:pPr>
            <a:r>
              <a:rPr lang="fr-FR" dirty="0"/>
              <a:t>Les types qui ne sont pas </a:t>
            </a:r>
            <a:r>
              <a:rPr lang="fr-FR" dirty="0" err="1"/>
              <a:t>built-in</a:t>
            </a:r>
            <a:r>
              <a:rPr lang="fr-FR" dirty="0"/>
              <a:t> sont très nombreux. On a vu que les </a:t>
            </a:r>
            <a:r>
              <a:rPr lang="fr-FR" dirty="0" err="1"/>
              <a:t>Array</a:t>
            </a:r>
            <a:r>
              <a:rPr lang="fr-FR" dirty="0"/>
              <a:t> en sont un, mais tous les objets le sont aussi comme par exemple Node2D, Line2D, …</a:t>
            </a:r>
          </a:p>
          <a:p>
            <a:pPr marL="285750" indent="-285750">
              <a:buFont typeface="Arial" panose="020B0604020202020204" pitchFamily="34" charset="0"/>
              <a:buChar char="•"/>
            </a:pPr>
            <a:r>
              <a:rPr lang="fr-FR" dirty="0"/>
              <a:t>La raison de ne pas copier un type </a:t>
            </a:r>
            <a:r>
              <a:rPr lang="fr-FR" dirty="0" err="1"/>
              <a:t>built-in</a:t>
            </a:r>
            <a:r>
              <a:rPr lang="fr-FR" dirty="0"/>
              <a:t> lors son envoie à une fonction </a:t>
            </a:r>
            <a:r>
              <a:rPr lang="fr-FR" dirty="0" err="1"/>
              <a:t>built-in</a:t>
            </a:r>
            <a:r>
              <a:rPr lang="fr-FR" dirty="0"/>
              <a:t> est multiple:</a:t>
            </a:r>
          </a:p>
          <a:p>
            <a:pPr marL="742950" lvl="1" indent="-285750">
              <a:buFont typeface="Arial" panose="020B0604020202020204" pitchFamily="34" charset="0"/>
              <a:buChar char="•"/>
            </a:pPr>
            <a:r>
              <a:rPr lang="fr-FR" dirty="0"/>
              <a:t>Si l’objet est très grand en mémoire, la copie peut prendre beaucoup de temps. Imaginons un tableau qui ne fait non pas une taille de 4 éléments, mais de 10000. Il faut alors copier les 10000 éléments à chaque fois qu’on envoie le tableau, et ce serait désastreux niveau temps d’exécution.</a:t>
            </a:r>
          </a:p>
          <a:p>
            <a:pPr marL="742950" lvl="1" indent="-285750">
              <a:buFont typeface="Arial" panose="020B0604020202020204" pitchFamily="34" charset="0"/>
              <a:buChar char="•"/>
            </a:pPr>
            <a:r>
              <a:rPr lang="fr-FR" dirty="0"/>
              <a:t>Lorsqu’une variable non </a:t>
            </a:r>
            <a:r>
              <a:rPr lang="fr-FR" dirty="0" err="1"/>
              <a:t>built-in</a:t>
            </a:r>
            <a:r>
              <a:rPr lang="fr-FR" dirty="0"/>
              <a:t> est créée dans une fonction, çà veut dire, que seulement la fonction peut modifier cette variable, ce qui est pas top lorsqu’on veut modifier notre variable dans une autre fonction, comme par exemple la position d’un Node2D. </a:t>
            </a:r>
          </a:p>
        </p:txBody>
      </p:sp>
    </p:spTree>
    <p:extLst>
      <p:ext uri="{BB962C8B-B14F-4D97-AF65-F5344CB8AC3E}">
        <p14:creationId xmlns:p14="http://schemas.microsoft.com/office/powerpoint/2010/main" val="189274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28960B-87B9-409F-BFD8-A5BA66078720}"/>
              </a:ext>
            </a:extLst>
          </p:cNvPr>
          <p:cNvSpPr>
            <a:spLocks noGrp="1"/>
          </p:cNvSpPr>
          <p:nvPr>
            <p:ph idx="1"/>
          </p:nvPr>
        </p:nvSpPr>
        <p:spPr>
          <a:xfrm>
            <a:off x="1251678" y="1813215"/>
            <a:ext cx="10178322" cy="4468090"/>
          </a:xfrm>
        </p:spPr>
        <p:txBody>
          <a:bodyPr>
            <a:normAutofit fontScale="92500" lnSpcReduction="10000"/>
          </a:bodyPr>
          <a:lstStyle/>
          <a:p>
            <a:r>
              <a:rPr lang="fr-FR" dirty="0"/>
              <a:t>Création d’une fonction qui additionne deux variables en entrée et qui retourne le résultat. Tester dans la fonction </a:t>
            </a:r>
            <a:r>
              <a:rPr lang="fr-FR" i="1" dirty="0"/>
              <a:t>_</a:t>
            </a:r>
            <a:r>
              <a:rPr lang="fr-FR" i="1" dirty="0" err="1"/>
              <a:t>ready</a:t>
            </a:r>
            <a:r>
              <a:rPr lang="fr-FR" i="1" dirty="0"/>
              <a:t>()</a:t>
            </a:r>
            <a:r>
              <a:rPr lang="fr-FR" dirty="0"/>
              <a:t> avec des entiers, des vecteurs 2D, des chaines de caractères</a:t>
            </a:r>
          </a:p>
          <a:p>
            <a:r>
              <a:rPr lang="fr-FR" dirty="0"/>
              <a:t>Créer une fonction qui prend en entrée un tableau d’entiers, et qui va calculer la somme de toutes les valeurs contenues dans le tableau.</a:t>
            </a:r>
          </a:p>
          <a:p>
            <a:r>
              <a:rPr lang="fr-FR" dirty="0"/>
              <a:t>Créer une fonction qui indique si le nombre est pair ou impair. Pour savoir si un nombre est pair, le résultat du nombre modulo 2 doit être égal à 0. </a:t>
            </a:r>
            <a:br>
              <a:rPr lang="fr-FR" dirty="0"/>
            </a:br>
            <a:r>
              <a:rPr lang="fr-FR" dirty="0"/>
              <a:t>Dans Godot :</a:t>
            </a:r>
          </a:p>
          <a:p>
            <a:endParaRPr lang="fr-FR" dirty="0"/>
          </a:p>
          <a:p>
            <a:r>
              <a:rPr lang="fr-FR" dirty="0"/>
              <a:t>Créer une fonction qui prend comme paramètre en entrée : un nombre entier et un nombre de boucles. Cette fonction doit calculer la multiplication du nombre par lui-même </a:t>
            </a:r>
            <a:r>
              <a:rPr lang="fr-FR" b="1" dirty="0"/>
              <a:t>n</a:t>
            </a:r>
            <a:r>
              <a:rPr lang="fr-FR" dirty="0"/>
              <a:t> fois (</a:t>
            </a:r>
            <a:r>
              <a:rPr lang="fr-FR" b="1" dirty="0"/>
              <a:t>n</a:t>
            </a:r>
            <a:r>
              <a:rPr lang="fr-FR" dirty="0"/>
              <a:t> le nombre de boucles).</a:t>
            </a:r>
          </a:p>
          <a:p>
            <a:r>
              <a:rPr lang="fr-FR" dirty="0"/>
              <a:t>Créer une fonction qui prend comme paramètre deux nombres : x et y . Et qui retourne un Vecteur2D à partir de ces deux nombres x et y.</a:t>
            </a:r>
          </a:p>
        </p:txBody>
      </p:sp>
      <p:sp>
        <p:nvSpPr>
          <p:cNvPr id="4" name="Titre 1">
            <a:extLst>
              <a:ext uri="{FF2B5EF4-FFF2-40B4-BE49-F238E27FC236}">
                <a16:creationId xmlns:a16="http://schemas.microsoft.com/office/drawing/2014/main" id="{B0699C85-3530-44A6-8876-98DD22CBC47F}"/>
              </a:ext>
            </a:extLst>
          </p:cNvPr>
          <p:cNvSpPr>
            <a:spLocks noGrp="1"/>
          </p:cNvSpPr>
          <p:nvPr>
            <p:ph type="title"/>
          </p:nvPr>
        </p:nvSpPr>
        <p:spPr>
          <a:xfrm>
            <a:off x="1251678" y="382385"/>
            <a:ext cx="10178322" cy="1492132"/>
          </a:xfrm>
        </p:spPr>
        <p:txBody>
          <a:bodyPr/>
          <a:lstStyle/>
          <a:p>
            <a:r>
              <a:rPr lang="fr-FR" dirty="0"/>
              <a:t>Quelques exercices</a:t>
            </a:r>
          </a:p>
        </p:txBody>
      </p:sp>
      <p:pic>
        <p:nvPicPr>
          <p:cNvPr id="7" name="Image 6">
            <a:extLst>
              <a:ext uri="{FF2B5EF4-FFF2-40B4-BE49-F238E27FC236}">
                <a16:creationId xmlns:a16="http://schemas.microsoft.com/office/drawing/2014/main" id="{FF04700B-C014-4E4F-AD9C-22DB402A56AB}"/>
              </a:ext>
            </a:extLst>
          </p:cNvPr>
          <p:cNvPicPr>
            <a:picLocks noChangeAspect="1"/>
          </p:cNvPicPr>
          <p:nvPr/>
        </p:nvPicPr>
        <p:blipFill>
          <a:blip r:embed="rId2"/>
          <a:stretch>
            <a:fillRect/>
          </a:stretch>
        </p:blipFill>
        <p:spPr>
          <a:xfrm>
            <a:off x="3201699" y="3886390"/>
            <a:ext cx="6743429" cy="524549"/>
          </a:xfrm>
          <a:prstGeom prst="rect">
            <a:avLst/>
          </a:prstGeom>
        </p:spPr>
      </p:pic>
    </p:spTree>
    <p:extLst>
      <p:ext uri="{BB962C8B-B14F-4D97-AF65-F5344CB8AC3E}">
        <p14:creationId xmlns:p14="http://schemas.microsoft.com/office/powerpoint/2010/main" val="32065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28960B-87B9-409F-BFD8-A5BA66078720}"/>
              </a:ext>
            </a:extLst>
          </p:cNvPr>
          <p:cNvSpPr>
            <a:spLocks noGrp="1"/>
          </p:cNvSpPr>
          <p:nvPr>
            <p:ph idx="1"/>
          </p:nvPr>
        </p:nvSpPr>
        <p:spPr/>
        <p:txBody>
          <a:bodyPr>
            <a:normAutofit fontScale="92500" lnSpcReduction="20000"/>
          </a:bodyPr>
          <a:lstStyle/>
          <a:p>
            <a:r>
              <a:rPr lang="fr-FR" dirty="0"/>
              <a:t>Création d’une fonction qui additionne deux variables en entrée et qui retourne le résultat. Tester dans la fonction </a:t>
            </a:r>
            <a:r>
              <a:rPr lang="fr-FR" i="1" dirty="0"/>
              <a:t>_</a:t>
            </a:r>
            <a:r>
              <a:rPr lang="fr-FR" i="1" dirty="0" err="1"/>
              <a:t>ready</a:t>
            </a:r>
            <a:r>
              <a:rPr lang="fr-FR" i="1" dirty="0"/>
              <a:t>()</a:t>
            </a:r>
            <a:r>
              <a:rPr lang="fr-FR" dirty="0"/>
              <a:t> avec des entiers, des vecteurs 2D, des chaines de caractères</a:t>
            </a:r>
          </a:p>
          <a:p>
            <a:r>
              <a:rPr lang="fr-FR" dirty="0"/>
              <a:t>Mettre Godot dans la scène. Faire en sorte que lorsqu’on appuie sur la touche espace il apparaisse sur une position aléatoire dans l’écran (utilisation de la fonction </a:t>
            </a:r>
            <a:r>
              <a:rPr lang="fr-FR" dirty="0" err="1"/>
              <a:t>randi</a:t>
            </a:r>
            <a:r>
              <a:rPr lang="fr-FR" dirty="0"/>
              <a:t>()).</a:t>
            </a:r>
          </a:p>
          <a:p>
            <a:r>
              <a:rPr lang="fr-FR" dirty="0"/>
              <a:t>Avec ce même Godot dans la scène. Faire en sorte que lorsqu’on appuie sur la touche de clavier ‘t’, le </a:t>
            </a:r>
            <a:r>
              <a:rPr lang="fr-FR" dirty="0" err="1"/>
              <a:t>godot</a:t>
            </a:r>
            <a:r>
              <a:rPr lang="fr-FR" dirty="0"/>
              <a:t> disparaisse et que cette même touche le fasse réapparaître.</a:t>
            </a:r>
          </a:p>
          <a:p>
            <a:r>
              <a:rPr lang="fr-FR" dirty="0"/>
              <a:t>Ajouter un Godot rouge (changer la couleur du </a:t>
            </a:r>
            <a:r>
              <a:rPr lang="fr-FR" dirty="0" err="1"/>
              <a:t>godot</a:t>
            </a:r>
            <a:r>
              <a:rPr lang="fr-FR" dirty="0"/>
              <a:t> dans les propriétés/Modulation). Le faire bouger automatiquement dans la scène de gauche à droite et de droite à gauche au milieu de l’écran.</a:t>
            </a:r>
          </a:p>
          <a:p>
            <a:r>
              <a:rPr lang="fr-FR" dirty="0"/>
              <a:t>Ajouter des zones de collisions aux deux Godot et afficher un message dans le terminal lorsqu’ils se croisent.</a:t>
            </a:r>
          </a:p>
        </p:txBody>
      </p:sp>
      <p:sp>
        <p:nvSpPr>
          <p:cNvPr id="4" name="Titre 1">
            <a:extLst>
              <a:ext uri="{FF2B5EF4-FFF2-40B4-BE49-F238E27FC236}">
                <a16:creationId xmlns:a16="http://schemas.microsoft.com/office/drawing/2014/main" id="{B0699C85-3530-44A6-8876-98DD22CBC47F}"/>
              </a:ext>
            </a:extLst>
          </p:cNvPr>
          <p:cNvSpPr>
            <a:spLocks noGrp="1"/>
          </p:cNvSpPr>
          <p:nvPr>
            <p:ph type="title"/>
          </p:nvPr>
        </p:nvSpPr>
        <p:spPr>
          <a:xfrm>
            <a:off x="1251678" y="382385"/>
            <a:ext cx="10178322" cy="1492132"/>
          </a:xfrm>
        </p:spPr>
        <p:txBody>
          <a:bodyPr/>
          <a:lstStyle/>
          <a:p>
            <a:r>
              <a:rPr lang="fr-FR" dirty="0"/>
              <a:t>Quelques exercices</a:t>
            </a:r>
          </a:p>
        </p:txBody>
      </p:sp>
    </p:spTree>
    <p:extLst>
      <p:ext uri="{BB962C8B-B14F-4D97-AF65-F5344CB8AC3E}">
        <p14:creationId xmlns:p14="http://schemas.microsoft.com/office/powerpoint/2010/main" val="189134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5A465-8E64-4523-9712-70963937F0EF}"/>
              </a:ext>
            </a:extLst>
          </p:cNvPr>
          <p:cNvSpPr>
            <a:spLocks noGrp="1"/>
          </p:cNvSpPr>
          <p:nvPr>
            <p:ph type="title"/>
          </p:nvPr>
        </p:nvSpPr>
        <p:spPr>
          <a:xfrm>
            <a:off x="5295143" y="3086753"/>
            <a:ext cx="1601714" cy="684495"/>
          </a:xfrm>
        </p:spPr>
        <p:txBody>
          <a:bodyPr>
            <a:normAutofit fontScale="90000"/>
          </a:bodyPr>
          <a:lstStyle/>
          <a:p>
            <a:r>
              <a:rPr lang="fr-FR" dirty="0"/>
              <a:t>Démo</a:t>
            </a:r>
          </a:p>
        </p:txBody>
      </p:sp>
    </p:spTree>
    <p:extLst>
      <p:ext uri="{BB962C8B-B14F-4D97-AF65-F5344CB8AC3E}">
        <p14:creationId xmlns:p14="http://schemas.microsoft.com/office/powerpoint/2010/main" val="221974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CB770-A2EE-46FF-9462-DCD48842280C}"/>
              </a:ext>
            </a:extLst>
          </p:cNvPr>
          <p:cNvSpPr>
            <a:spLocks noGrp="1"/>
          </p:cNvSpPr>
          <p:nvPr>
            <p:ph type="title"/>
          </p:nvPr>
        </p:nvSpPr>
        <p:spPr/>
        <p:txBody>
          <a:bodyPr/>
          <a:lstStyle/>
          <a:p>
            <a:r>
              <a:rPr lang="fr-FR" dirty="0"/>
              <a:t>Appel de fonctions</a:t>
            </a:r>
          </a:p>
        </p:txBody>
      </p:sp>
      <p:sp>
        <p:nvSpPr>
          <p:cNvPr id="3" name="Espace réservé du contenu 2">
            <a:extLst>
              <a:ext uri="{FF2B5EF4-FFF2-40B4-BE49-F238E27FC236}">
                <a16:creationId xmlns:a16="http://schemas.microsoft.com/office/drawing/2014/main" id="{B6370131-8192-40C4-8040-723F4D8FD0C8}"/>
              </a:ext>
            </a:extLst>
          </p:cNvPr>
          <p:cNvSpPr>
            <a:spLocks noGrp="1"/>
          </p:cNvSpPr>
          <p:nvPr>
            <p:ph idx="1"/>
          </p:nvPr>
        </p:nvSpPr>
        <p:spPr>
          <a:xfrm>
            <a:off x="1251678" y="2286002"/>
            <a:ext cx="10178322" cy="940376"/>
          </a:xfrm>
        </p:spPr>
        <p:txBody>
          <a:bodyPr/>
          <a:lstStyle/>
          <a:p>
            <a:r>
              <a:rPr lang="fr-FR" dirty="0"/>
              <a:t>Lorsque l’on appelle une fonction, plusieurs valeurs peuvent lui être envoyées en fonction du nombre de paramètres que la fonction attends. Par exemple:</a:t>
            </a:r>
          </a:p>
        </p:txBody>
      </p:sp>
      <p:pic>
        <p:nvPicPr>
          <p:cNvPr id="5" name="Image 4">
            <a:extLst>
              <a:ext uri="{FF2B5EF4-FFF2-40B4-BE49-F238E27FC236}">
                <a16:creationId xmlns:a16="http://schemas.microsoft.com/office/drawing/2014/main" id="{5584C885-2A52-4A64-B59D-15E9A1FBA283}"/>
              </a:ext>
            </a:extLst>
          </p:cNvPr>
          <p:cNvPicPr>
            <a:picLocks noChangeAspect="1"/>
          </p:cNvPicPr>
          <p:nvPr/>
        </p:nvPicPr>
        <p:blipFill>
          <a:blip r:embed="rId2"/>
          <a:stretch>
            <a:fillRect/>
          </a:stretch>
        </p:blipFill>
        <p:spPr>
          <a:xfrm>
            <a:off x="2790825" y="3226378"/>
            <a:ext cx="5906366" cy="967745"/>
          </a:xfrm>
          <a:prstGeom prst="rect">
            <a:avLst/>
          </a:prstGeom>
        </p:spPr>
      </p:pic>
      <p:sp>
        <p:nvSpPr>
          <p:cNvPr id="6" name="ZoneTexte 5">
            <a:extLst>
              <a:ext uri="{FF2B5EF4-FFF2-40B4-BE49-F238E27FC236}">
                <a16:creationId xmlns:a16="http://schemas.microsoft.com/office/drawing/2014/main" id="{E80C8310-D74C-4348-99E3-95B87A9E2D35}"/>
              </a:ext>
            </a:extLst>
          </p:cNvPr>
          <p:cNvSpPr txBox="1"/>
          <p:nvPr/>
        </p:nvSpPr>
        <p:spPr>
          <a:xfrm>
            <a:off x="1293668" y="4270664"/>
            <a:ext cx="10136332" cy="646331"/>
          </a:xfrm>
          <a:prstGeom prst="rect">
            <a:avLst/>
          </a:prstGeom>
          <a:noFill/>
        </p:spPr>
        <p:txBody>
          <a:bodyPr wrap="square" rtlCol="0">
            <a:spAutoFit/>
          </a:bodyPr>
          <a:lstStyle/>
          <a:p>
            <a:pPr marL="285750" indent="-285750">
              <a:buFont typeface="Arial" panose="020B0604020202020204" pitchFamily="34" charset="0"/>
              <a:buChar char="•"/>
            </a:pPr>
            <a:r>
              <a:rPr lang="fr-FR" dirty="0"/>
              <a:t>La fonction multiplication prend deux paramètres en entrée : param1 et param2</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39072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Appel de fonctions</a:t>
            </a:r>
          </a:p>
        </p:txBody>
      </p:sp>
      <p:sp>
        <p:nvSpPr>
          <p:cNvPr id="7" name="ZoneTexte 6">
            <a:extLst>
              <a:ext uri="{FF2B5EF4-FFF2-40B4-BE49-F238E27FC236}">
                <a16:creationId xmlns:a16="http://schemas.microsoft.com/office/drawing/2014/main" id="{7E19DC8B-BC99-4383-AE55-D373473841E6}"/>
              </a:ext>
            </a:extLst>
          </p:cNvPr>
          <p:cNvSpPr txBox="1"/>
          <p:nvPr/>
        </p:nvSpPr>
        <p:spPr>
          <a:xfrm>
            <a:off x="2000250" y="1874517"/>
            <a:ext cx="7637318" cy="369332"/>
          </a:xfrm>
          <a:prstGeom prst="rect">
            <a:avLst/>
          </a:prstGeom>
          <a:noFill/>
        </p:spPr>
        <p:txBody>
          <a:bodyPr wrap="square">
            <a:spAutoFit/>
          </a:bodyPr>
          <a:lstStyle/>
          <a:p>
            <a:pPr marL="285750" indent="-285750">
              <a:buFont typeface="Arial" panose="020B0604020202020204" pitchFamily="34" charset="0"/>
              <a:buChar char="•"/>
            </a:pPr>
            <a:r>
              <a:rPr lang="fr-FR" dirty="0"/>
              <a:t>L’appel à la fonction « multiplication » peut se faire de plusieurs manières:</a:t>
            </a:r>
          </a:p>
        </p:txBody>
      </p:sp>
      <p:pic>
        <p:nvPicPr>
          <p:cNvPr id="9" name="Image 8">
            <a:extLst>
              <a:ext uri="{FF2B5EF4-FFF2-40B4-BE49-F238E27FC236}">
                <a16:creationId xmlns:a16="http://schemas.microsoft.com/office/drawing/2014/main" id="{096CF30B-5453-4E9B-A9C6-7439CBEC25E9}"/>
              </a:ext>
            </a:extLst>
          </p:cNvPr>
          <p:cNvPicPr>
            <a:picLocks noChangeAspect="1"/>
          </p:cNvPicPr>
          <p:nvPr/>
        </p:nvPicPr>
        <p:blipFill>
          <a:blip r:embed="rId2"/>
          <a:stretch>
            <a:fillRect/>
          </a:stretch>
        </p:blipFill>
        <p:spPr>
          <a:xfrm>
            <a:off x="2000250" y="2571749"/>
            <a:ext cx="7645613" cy="3467447"/>
          </a:xfrm>
          <a:prstGeom prst="rect">
            <a:avLst/>
          </a:prstGeom>
        </p:spPr>
      </p:pic>
    </p:spTree>
    <p:extLst>
      <p:ext uri="{BB962C8B-B14F-4D97-AF65-F5344CB8AC3E}">
        <p14:creationId xmlns:p14="http://schemas.microsoft.com/office/powerpoint/2010/main" val="39184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Appel de fonctions</a:t>
            </a:r>
          </a:p>
        </p:txBody>
      </p:sp>
      <p:sp>
        <p:nvSpPr>
          <p:cNvPr id="7" name="ZoneTexte 6">
            <a:extLst>
              <a:ext uri="{FF2B5EF4-FFF2-40B4-BE49-F238E27FC236}">
                <a16:creationId xmlns:a16="http://schemas.microsoft.com/office/drawing/2014/main" id="{7E19DC8B-BC99-4383-AE55-D373473841E6}"/>
              </a:ext>
            </a:extLst>
          </p:cNvPr>
          <p:cNvSpPr txBox="1"/>
          <p:nvPr/>
        </p:nvSpPr>
        <p:spPr>
          <a:xfrm>
            <a:off x="2000250" y="1874517"/>
            <a:ext cx="7637318" cy="646331"/>
          </a:xfrm>
          <a:prstGeom prst="rect">
            <a:avLst/>
          </a:prstGeom>
          <a:noFill/>
        </p:spPr>
        <p:txBody>
          <a:bodyPr wrap="square">
            <a:spAutoFit/>
          </a:bodyPr>
          <a:lstStyle/>
          <a:p>
            <a:pPr marL="285750" indent="-285750">
              <a:buFont typeface="Arial" panose="020B0604020202020204" pitchFamily="34" charset="0"/>
              <a:buChar char="•"/>
            </a:pPr>
            <a:r>
              <a:rPr lang="fr-FR" dirty="0"/>
              <a:t>Mais alors que ce se passe t-il lorsqu’on appelle la fonction multiplication???</a:t>
            </a:r>
            <a:br>
              <a:rPr lang="fr-FR" dirty="0"/>
            </a:br>
            <a:r>
              <a:rPr lang="fr-FR" dirty="0"/>
              <a:t>Prenons un des exemples de la slide précédentes.</a:t>
            </a:r>
          </a:p>
        </p:txBody>
      </p:sp>
      <p:pic>
        <p:nvPicPr>
          <p:cNvPr id="4" name="Image 3">
            <a:extLst>
              <a:ext uri="{FF2B5EF4-FFF2-40B4-BE49-F238E27FC236}">
                <a16:creationId xmlns:a16="http://schemas.microsoft.com/office/drawing/2014/main" id="{8BDD4F6B-47E1-44DE-9F64-25BD54231826}"/>
              </a:ext>
            </a:extLst>
          </p:cNvPr>
          <p:cNvPicPr>
            <a:picLocks noChangeAspect="1"/>
          </p:cNvPicPr>
          <p:nvPr/>
        </p:nvPicPr>
        <p:blipFill>
          <a:blip r:embed="rId2"/>
          <a:stretch>
            <a:fillRect/>
          </a:stretch>
        </p:blipFill>
        <p:spPr>
          <a:xfrm>
            <a:off x="3322925" y="2623554"/>
            <a:ext cx="4839133" cy="873490"/>
          </a:xfrm>
          <a:prstGeom prst="rect">
            <a:avLst/>
          </a:prstGeom>
        </p:spPr>
      </p:pic>
      <p:sp>
        <p:nvSpPr>
          <p:cNvPr id="5" name="ZoneTexte 4">
            <a:extLst>
              <a:ext uri="{FF2B5EF4-FFF2-40B4-BE49-F238E27FC236}">
                <a16:creationId xmlns:a16="http://schemas.microsoft.com/office/drawing/2014/main" id="{B7E73FC5-B742-4BF5-9517-1C1149A7574F}"/>
              </a:ext>
            </a:extLst>
          </p:cNvPr>
          <p:cNvSpPr txBox="1"/>
          <p:nvPr/>
        </p:nvSpPr>
        <p:spPr>
          <a:xfrm>
            <a:off x="1454728" y="3631623"/>
            <a:ext cx="949209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Ici deux variables sont déclarées : nombre1 et nombre2. La déclaration de ces deux variables consiste à demander à la mémoire de l’ordinateur de réserver une case mémoire pour chacune de ces variables afin d’y stocker respectivement la valeur 3 pour nombre1 et la valeur 5 pour nombre2.</a:t>
            </a:r>
          </a:p>
        </p:txBody>
      </p:sp>
      <p:pic>
        <p:nvPicPr>
          <p:cNvPr id="8" name="Image 7">
            <a:extLst>
              <a:ext uri="{FF2B5EF4-FFF2-40B4-BE49-F238E27FC236}">
                <a16:creationId xmlns:a16="http://schemas.microsoft.com/office/drawing/2014/main" id="{E61FEBB2-50AD-4408-86D5-ECC830C6F89D}"/>
              </a:ext>
            </a:extLst>
          </p:cNvPr>
          <p:cNvPicPr>
            <a:picLocks noChangeAspect="1"/>
          </p:cNvPicPr>
          <p:nvPr/>
        </p:nvPicPr>
        <p:blipFill>
          <a:blip r:embed="rId3"/>
          <a:stretch>
            <a:fillRect/>
          </a:stretch>
        </p:blipFill>
        <p:spPr>
          <a:xfrm>
            <a:off x="3808269" y="4527761"/>
            <a:ext cx="4473286" cy="2269849"/>
          </a:xfrm>
          <a:prstGeom prst="rect">
            <a:avLst/>
          </a:prstGeom>
        </p:spPr>
      </p:pic>
    </p:spTree>
    <p:extLst>
      <p:ext uri="{BB962C8B-B14F-4D97-AF65-F5344CB8AC3E}">
        <p14:creationId xmlns:p14="http://schemas.microsoft.com/office/powerpoint/2010/main" val="235184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Appel de fonctions</a:t>
            </a:r>
          </a:p>
        </p:txBody>
      </p:sp>
      <p:pic>
        <p:nvPicPr>
          <p:cNvPr id="4" name="Image 3">
            <a:extLst>
              <a:ext uri="{FF2B5EF4-FFF2-40B4-BE49-F238E27FC236}">
                <a16:creationId xmlns:a16="http://schemas.microsoft.com/office/drawing/2014/main" id="{8BDD4F6B-47E1-44DE-9F64-25BD54231826}"/>
              </a:ext>
            </a:extLst>
          </p:cNvPr>
          <p:cNvPicPr>
            <a:picLocks noChangeAspect="1"/>
          </p:cNvPicPr>
          <p:nvPr/>
        </p:nvPicPr>
        <p:blipFill>
          <a:blip r:embed="rId2"/>
          <a:stretch>
            <a:fillRect/>
          </a:stretch>
        </p:blipFill>
        <p:spPr>
          <a:xfrm>
            <a:off x="1042121" y="1178104"/>
            <a:ext cx="4839133" cy="873490"/>
          </a:xfrm>
          <a:prstGeom prst="rect">
            <a:avLst/>
          </a:prstGeom>
        </p:spPr>
      </p:pic>
      <p:sp>
        <p:nvSpPr>
          <p:cNvPr id="5" name="ZoneTexte 4">
            <a:extLst>
              <a:ext uri="{FF2B5EF4-FFF2-40B4-BE49-F238E27FC236}">
                <a16:creationId xmlns:a16="http://schemas.microsoft.com/office/drawing/2014/main" id="{B7E73FC5-B742-4BF5-9517-1C1149A7574F}"/>
              </a:ext>
            </a:extLst>
          </p:cNvPr>
          <p:cNvSpPr txBox="1"/>
          <p:nvPr/>
        </p:nvSpPr>
        <p:spPr>
          <a:xfrm>
            <a:off x="1454728" y="2228671"/>
            <a:ext cx="9492096" cy="1231106"/>
          </a:xfrm>
          <a:prstGeom prst="rect">
            <a:avLst/>
          </a:prstGeom>
          <a:noFill/>
        </p:spPr>
        <p:txBody>
          <a:bodyPr wrap="square" rtlCol="0">
            <a:spAutoFit/>
          </a:bodyPr>
          <a:lstStyle/>
          <a:p>
            <a:pPr marL="285750" indent="-285750">
              <a:buFont typeface="Arial" panose="020B0604020202020204" pitchFamily="34" charset="0"/>
              <a:buChar char="•"/>
            </a:pPr>
            <a:r>
              <a:rPr lang="fr-FR" dirty="0"/>
              <a:t>L’appel à la fonction multiplication consiste alors à </a:t>
            </a:r>
            <a:r>
              <a:rPr lang="fr-FR" sz="2000" b="1" dirty="0"/>
              <a:t>copier</a:t>
            </a:r>
            <a:r>
              <a:rPr lang="fr-FR" dirty="0"/>
              <a:t> les valeurs contenues dans nombre1 et nombre2 respectivement aux paramètres d’entrée de la fonction multiplication, respectivement param1 et param2. C’est ce qu’on appelle </a:t>
            </a:r>
            <a:r>
              <a:rPr lang="fr-FR" b="1" dirty="0"/>
              <a:t>le passage par valeur </a:t>
            </a:r>
            <a:r>
              <a:rPr lang="fr-FR" dirty="0"/>
              <a:t>à la fonction multiplication.</a:t>
            </a:r>
          </a:p>
        </p:txBody>
      </p:sp>
      <p:pic>
        <p:nvPicPr>
          <p:cNvPr id="3" name="Image 2">
            <a:extLst>
              <a:ext uri="{FF2B5EF4-FFF2-40B4-BE49-F238E27FC236}">
                <a16:creationId xmlns:a16="http://schemas.microsoft.com/office/drawing/2014/main" id="{E2A42F81-C9EA-4678-9EC8-AECC01F25E12}"/>
              </a:ext>
            </a:extLst>
          </p:cNvPr>
          <p:cNvPicPr>
            <a:picLocks noChangeAspect="1"/>
          </p:cNvPicPr>
          <p:nvPr/>
        </p:nvPicPr>
        <p:blipFill>
          <a:blip r:embed="rId3"/>
          <a:stretch>
            <a:fillRect/>
          </a:stretch>
        </p:blipFill>
        <p:spPr>
          <a:xfrm>
            <a:off x="6310748" y="1181237"/>
            <a:ext cx="5300230" cy="868431"/>
          </a:xfrm>
          <a:prstGeom prst="rect">
            <a:avLst/>
          </a:prstGeom>
        </p:spPr>
      </p:pic>
      <p:pic>
        <p:nvPicPr>
          <p:cNvPr id="11" name="Image 10">
            <a:extLst>
              <a:ext uri="{FF2B5EF4-FFF2-40B4-BE49-F238E27FC236}">
                <a16:creationId xmlns:a16="http://schemas.microsoft.com/office/drawing/2014/main" id="{B56243BF-1754-4D36-9822-90ADDD11D88A}"/>
              </a:ext>
            </a:extLst>
          </p:cNvPr>
          <p:cNvPicPr>
            <a:picLocks noChangeAspect="1"/>
          </p:cNvPicPr>
          <p:nvPr/>
        </p:nvPicPr>
        <p:blipFill>
          <a:blip r:embed="rId4"/>
          <a:stretch>
            <a:fillRect/>
          </a:stretch>
        </p:blipFill>
        <p:spPr>
          <a:xfrm>
            <a:off x="1792431" y="3429000"/>
            <a:ext cx="8463395" cy="3266075"/>
          </a:xfrm>
          <a:prstGeom prst="rect">
            <a:avLst/>
          </a:prstGeom>
        </p:spPr>
      </p:pic>
    </p:spTree>
    <p:extLst>
      <p:ext uri="{BB962C8B-B14F-4D97-AF65-F5344CB8AC3E}">
        <p14:creationId xmlns:p14="http://schemas.microsoft.com/office/powerpoint/2010/main" val="130713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Appel de fonctions</a:t>
            </a:r>
          </a:p>
        </p:txBody>
      </p:sp>
      <p:sp>
        <p:nvSpPr>
          <p:cNvPr id="5" name="ZoneTexte 4">
            <a:extLst>
              <a:ext uri="{FF2B5EF4-FFF2-40B4-BE49-F238E27FC236}">
                <a16:creationId xmlns:a16="http://schemas.microsoft.com/office/drawing/2014/main" id="{B7E73FC5-B742-4BF5-9517-1C1149A7574F}"/>
              </a:ext>
            </a:extLst>
          </p:cNvPr>
          <p:cNvSpPr txBox="1"/>
          <p:nvPr/>
        </p:nvSpPr>
        <p:spPr>
          <a:xfrm>
            <a:off x="1454728" y="2328593"/>
            <a:ext cx="9492096" cy="923330"/>
          </a:xfrm>
          <a:prstGeom prst="rect">
            <a:avLst/>
          </a:prstGeom>
          <a:noFill/>
        </p:spPr>
        <p:txBody>
          <a:bodyPr wrap="square" rtlCol="0">
            <a:spAutoFit/>
          </a:bodyPr>
          <a:lstStyle/>
          <a:p>
            <a:pPr marL="285750" indent="-285750">
              <a:buFont typeface="Arial" panose="020B0604020202020204" pitchFamily="34" charset="0"/>
              <a:buChar char="•"/>
            </a:pPr>
            <a:r>
              <a:rPr lang="fr-FR" dirty="0"/>
              <a:t>Ce qui signifie que si param1 est modifiée dans la fonction multiplication, cela n’aura aucun impact pour nombre1, puisque les deux variables sont à deux endroits différents de la mémoire. Exemple ci-dessous, lorsque la valeur 10 est donnée à param1 dans la fonction multiplication.</a:t>
            </a:r>
          </a:p>
        </p:txBody>
      </p:sp>
      <p:pic>
        <p:nvPicPr>
          <p:cNvPr id="7" name="Image 6">
            <a:extLst>
              <a:ext uri="{FF2B5EF4-FFF2-40B4-BE49-F238E27FC236}">
                <a16:creationId xmlns:a16="http://schemas.microsoft.com/office/drawing/2014/main" id="{F63D5322-F04C-4214-97E2-CBBC79F2F85E}"/>
              </a:ext>
            </a:extLst>
          </p:cNvPr>
          <p:cNvPicPr>
            <a:picLocks noChangeAspect="1"/>
          </p:cNvPicPr>
          <p:nvPr/>
        </p:nvPicPr>
        <p:blipFill>
          <a:blip r:embed="rId2"/>
          <a:stretch>
            <a:fillRect/>
          </a:stretch>
        </p:blipFill>
        <p:spPr>
          <a:xfrm>
            <a:off x="2143126" y="3706000"/>
            <a:ext cx="8115300" cy="2609317"/>
          </a:xfrm>
          <a:prstGeom prst="rect">
            <a:avLst/>
          </a:prstGeom>
        </p:spPr>
      </p:pic>
      <p:pic>
        <p:nvPicPr>
          <p:cNvPr id="9" name="Image 8">
            <a:extLst>
              <a:ext uri="{FF2B5EF4-FFF2-40B4-BE49-F238E27FC236}">
                <a16:creationId xmlns:a16="http://schemas.microsoft.com/office/drawing/2014/main" id="{7965F496-45C8-4478-BFF6-B7E43EBFF783}"/>
              </a:ext>
            </a:extLst>
          </p:cNvPr>
          <p:cNvPicPr>
            <a:picLocks noChangeAspect="1"/>
          </p:cNvPicPr>
          <p:nvPr/>
        </p:nvPicPr>
        <p:blipFill>
          <a:blip r:embed="rId3"/>
          <a:stretch>
            <a:fillRect/>
          </a:stretch>
        </p:blipFill>
        <p:spPr>
          <a:xfrm>
            <a:off x="3463203" y="1190369"/>
            <a:ext cx="4652097" cy="968605"/>
          </a:xfrm>
          <a:prstGeom prst="rect">
            <a:avLst/>
          </a:prstGeom>
        </p:spPr>
      </p:pic>
    </p:spTree>
    <p:extLst>
      <p:ext uri="{BB962C8B-B14F-4D97-AF65-F5344CB8AC3E}">
        <p14:creationId xmlns:p14="http://schemas.microsoft.com/office/powerpoint/2010/main" val="379713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Appel de fonctions</a:t>
            </a:r>
          </a:p>
        </p:txBody>
      </p:sp>
      <p:sp>
        <p:nvSpPr>
          <p:cNvPr id="5" name="ZoneTexte 4">
            <a:extLst>
              <a:ext uri="{FF2B5EF4-FFF2-40B4-BE49-F238E27FC236}">
                <a16:creationId xmlns:a16="http://schemas.microsoft.com/office/drawing/2014/main" id="{B7E73FC5-B742-4BF5-9517-1C1149A7574F}"/>
              </a:ext>
            </a:extLst>
          </p:cNvPr>
          <p:cNvSpPr txBox="1"/>
          <p:nvPr/>
        </p:nvSpPr>
        <p:spPr>
          <a:xfrm>
            <a:off x="1454728" y="2328593"/>
            <a:ext cx="949209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On peut remarquer que le bloc mémoire utilisée par la fonction _</a:t>
            </a:r>
            <a:r>
              <a:rPr lang="fr-FR" dirty="0" err="1"/>
              <a:t>ready</a:t>
            </a:r>
            <a:r>
              <a:rPr lang="fr-FR" dirty="0"/>
              <a:t> est différent du bloc mémoire de la fonction multiplication (zones verte et violette). C’est ce qu’on appel le « local scope » de chaque fonction. La </a:t>
            </a:r>
            <a:r>
              <a:rPr lang="fr-FR" dirty="0" err="1"/>
              <a:t>fonction_ready</a:t>
            </a:r>
            <a:r>
              <a:rPr lang="fr-FR" dirty="0"/>
              <a:t> ne peut pas accéder aux variables dans la zone mémoire de la fonction multiplication et inversement.</a:t>
            </a:r>
          </a:p>
        </p:txBody>
      </p:sp>
      <p:pic>
        <p:nvPicPr>
          <p:cNvPr id="7" name="Image 6">
            <a:extLst>
              <a:ext uri="{FF2B5EF4-FFF2-40B4-BE49-F238E27FC236}">
                <a16:creationId xmlns:a16="http://schemas.microsoft.com/office/drawing/2014/main" id="{F63D5322-F04C-4214-97E2-CBBC79F2F85E}"/>
              </a:ext>
            </a:extLst>
          </p:cNvPr>
          <p:cNvPicPr>
            <a:picLocks noChangeAspect="1"/>
          </p:cNvPicPr>
          <p:nvPr/>
        </p:nvPicPr>
        <p:blipFill>
          <a:blip r:embed="rId2"/>
          <a:stretch>
            <a:fillRect/>
          </a:stretch>
        </p:blipFill>
        <p:spPr>
          <a:xfrm>
            <a:off x="2143126" y="3706000"/>
            <a:ext cx="8115300" cy="2609317"/>
          </a:xfrm>
          <a:prstGeom prst="rect">
            <a:avLst/>
          </a:prstGeom>
        </p:spPr>
      </p:pic>
      <p:pic>
        <p:nvPicPr>
          <p:cNvPr id="9" name="Image 8">
            <a:extLst>
              <a:ext uri="{FF2B5EF4-FFF2-40B4-BE49-F238E27FC236}">
                <a16:creationId xmlns:a16="http://schemas.microsoft.com/office/drawing/2014/main" id="{7965F496-45C8-4478-BFF6-B7E43EBFF783}"/>
              </a:ext>
            </a:extLst>
          </p:cNvPr>
          <p:cNvPicPr>
            <a:picLocks noChangeAspect="1"/>
          </p:cNvPicPr>
          <p:nvPr/>
        </p:nvPicPr>
        <p:blipFill>
          <a:blip r:embed="rId3"/>
          <a:stretch>
            <a:fillRect/>
          </a:stretch>
        </p:blipFill>
        <p:spPr>
          <a:xfrm>
            <a:off x="3463203" y="1190369"/>
            <a:ext cx="4652097" cy="968605"/>
          </a:xfrm>
          <a:prstGeom prst="rect">
            <a:avLst/>
          </a:prstGeom>
        </p:spPr>
      </p:pic>
    </p:spTree>
    <p:extLst>
      <p:ext uri="{BB962C8B-B14F-4D97-AF65-F5344CB8AC3E}">
        <p14:creationId xmlns:p14="http://schemas.microsoft.com/office/powerpoint/2010/main" val="330058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F492-558F-44DD-89C0-8C4D8CAAAB37}"/>
              </a:ext>
            </a:extLst>
          </p:cNvPr>
          <p:cNvSpPr>
            <a:spLocks noGrp="1"/>
          </p:cNvSpPr>
          <p:nvPr>
            <p:ph type="title"/>
          </p:nvPr>
        </p:nvSpPr>
        <p:spPr/>
        <p:txBody>
          <a:bodyPr/>
          <a:lstStyle/>
          <a:p>
            <a:r>
              <a:rPr lang="fr-FR" dirty="0"/>
              <a:t>Passage par valeur</a:t>
            </a:r>
          </a:p>
        </p:txBody>
      </p:sp>
      <p:sp>
        <p:nvSpPr>
          <p:cNvPr id="5" name="ZoneTexte 4">
            <a:extLst>
              <a:ext uri="{FF2B5EF4-FFF2-40B4-BE49-F238E27FC236}">
                <a16:creationId xmlns:a16="http://schemas.microsoft.com/office/drawing/2014/main" id="{B7E73FC5-B742-4BF5-9517-1C1149A7574F}"/>
              </a:ext>
            </a:extLst>
          </p:cNvPr>
          <p:cNvSpPr txBox="1"/>
          <p:nvPr/>
        </p:nvSpPr>
        <p:spPr>
          <a:xfrm>
            <a:off x="1454728" y="1325870"/>
            <a:ext cx="9492096" cy="3970318"/>
          </a:xfrm>
          <a:prstGeom prst="rect">
            <a:avLst/>
          </a:prstGeom>
          <a:noFill/>
        </p:spPr>
        <p:txBody>
          <a:bodyPr wrap="square" rtlCol="0">
            <a:spAutoFit/>
          </a:bodyPr>
          <a:lstStyle/>
          <a:p>
            <a:pPr marL="285750" indent="-285750">
              <a:buFont typeface="Arial" panose="020B0604020202020204" pitchFamily="34" charset="0"/>
              <a:buChar char="•"/>
            </a:pPr>
            <a:r>
              <a:rPr lang="fr-FR" dirty="0"/>
              <a:t>Ce système de </a:t>
            </a:r>
            <a:r>
              <a:rPr lang="fr-FR" b="1" dirty="0"/>
              <a:t>passage par valeur </a:t>
            </a:r>
            <a:r>
              <a:rPr lang="fr-FR" dirty="0"/>
              <a:t>est valable seulement pour un certain nombre de types de variables, que l’on appelle générique. En voici la liste :</a:t>
            </a:r>
          </a:p>
          <a:p>
            <a:pPr marL="285750" indent="-285750">
              <a:buFontTx/>
              <a:buChar char="-"/>
            </a:pPr>
            <a:r>
              <a:rPr lang="fr-FR" dirty="0" err="1"/>
              <a:t>bool</a:t>
            </a:r>
            <a:endParaRPr lang="fr-FR" dirty="0"/>
          </a:p>
          <a:p>
            <a:pPr marL="285750" indent="-285750">
              <a:buFontTx/>
              <a:buChar char="-"/>
            </a:pPr>
            <a:r>
              <a:rPr lang="fr-FR" dirty="0" err="1"/>
              <a:t>int</a:t>
            </a:r>
            <a:endParaRPr lang="fr-FR" dirty="0"/>
          </a:p>
          <a:p>
            <a:pPr marL="285750" indent="-285750">
              <a:buFontTx/>
              <a:buChar char="-"/>
            </a:pPr>
            <a:r>
              <a:rPr lang="fr-FR" dirty="0" err="1"/>
              <a:t>float</a:t>
            </a:r>
            <a:endParaRPr lang="fr-FR" dirty="0"/>
          </a:p>
          <a:p>
            <a:pPr marL="285750" indent="-285750">
              <a:buFontTx/>
              <a:buChar char="-"/>
            </a:pPr>
            <a:r>
              <a:rPr lang="fr-FR" dirty="0"/>
              <a:t>String</a:t>
            </a:r>
          </a:p>
          <a:p>
            <a:pPr marL="285750" indent="-285750">
              <a:buFontTx/>
              <a:buChar char="-"/>
            </a:pPr>
            <a:r>
              <a:rPr lang="fr-FR" dirty="0"/>
              <a:t>Vector2</a:t>
            </a:r>
          </a:p>
          <a:p>
            <a:pPr marL="285750" indent="-285750">
              <a:buFontTx/>
              <a:buChar char="-"/>
            </a:pPr>
            <a:r>
              <a:rPr lang="fr-FR" dirty="0"/>
              <a:t>Rect2</a:t>
            </a:r>
          </a:p>
          <a:p>
            <a:pPr marL="285750" indent="-285750">
              <a:buFontTx/>
              <a:buChar char="-"/>
            </a:pPr>
            <a:r>
              <a:rPr lang="fr-FR" dirty="0"/>
              <a:t>…</a:t>
            </a:r>
          </a:p>
          <a:p>
            <a:pPr marL="285750" indent="-285750">
              <a:buFont typeface="Arial" panose="020B0604020202020204" pitchFamily="34" charset="0"/>
              <a:buChar char="•"/>
            </a:pPr>
            <a:r>
              <a:rPr lang="fr-FR" dirty="0"/>
              <a:t>Pour avoir la liste complète, voici le lien de référence : </a:t>
            </a:r>
            <a:r>
              <a:rPr lang="fr-FR" dirty="0">
                <a:hlinkClick r:id="rId2"/>
              </a:rPr>
              <a:t>https://docs.godotengine.org/en/stable/getting_started/scripting/gdscript/gdscript_basics.html#built-in-types</a:t>
            </a:r>
            <a:endParaRPr lang="fr-FR" dirty="0"/>
          </a:p>
          <a:p>
            <a:pPr marL="285750" indent="-285750">
              <a:buFont typeface="Arial" panose="020B0604020202020204" pitchFamily="34" charset="0"/>
              <a:buChar char="•"/>
            </a:pPr>
            <a:r>
              <a:rPr lang="fr-FR" b="1" dirty="0"/>
              <a:t>Mais ce passage par valeur ne s’applique pas à tous les types!</a:t>
            </a:r>
          </a:p>
          <a:p>
            <a:pPr marL="285750" indent="-285750">
              <a:buFontTx/>
              <a:buChar char="-"/>
            </a:pPr>
            <a:endParaRPr lang="fr-FR" dirty="0"/>
          </a:p>
        </p:txBody>
      </p:sp>
    </p:spTree>
    <p:extLst>
      <p:ext uri="{BB962C8B-B14F-4D97-AF65-F5344CB8AC3E}">
        <p14:creationId xmlns:p14="http://schemas.microsoft.com/office/powerpoint/2010/main" val="26950782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211</TotalTime>
  <Words>1278</Words>
  <Application>Microsoft Office PowerPoint</Application>
  <PresentationFormat>Grand écran</PresentationFormat>
  <Paragraphs>67</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Gill Sans MT</vt:lpstr>
      <vt:lpstr>Impact</vt:lpstr>
      <vt:lpstr>Badge</vt:lpstr>
      <vt:lpstr>Reprise des concepts</vt:lpstr>
      <vt:lpstr>Démo</vt:lpstr>
      <vt:lpstr>Appel de fonctions</vt:lpstr>
      <vt:lpstr>Appel de fonctions</vt:lpstr>
      <vt:lpstr>Appel de fonctions</vt:lpstr>
      <vt:lpstr>Appel de fonctions</vt:lpstr>
      <vt:lpstr>Appel de fonctions</vt:lpstr>
      <vt:lpstr>Appel de fonctions</vt:lpstr>
      <vt:lpstr>Passage par valeur</vt:lpstr>
      <vt:lpstr>Passage par reference</vt:lpstr>
      <vt:lpstr>Passage par reference</vt:lpstr>
      <vt:lpstr>Passage par reference</vt:lpstr>
      <vt:lpstr>Passage par reference</vt:lpstr>
      <vt:lpstr>Passage par reference</vt:lpstr>
      <vt:lpstr>Passage par reference</vt:lpstr>
      <vt:lpstr>Passage par reference</vt:lpstr>
      <vt:lpstr>Quelques exercices</vt:lpstr>
      <vt:lpstr>Quelques 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Reprise des concepts</dc:title>
  <dc:creator>jeremy RIFFET</dc:creator>
  <cp:lastModifiedBy>jeremy RIFFET</cp:lastModifiedBy>
  <cp:revision>17</cp:revision>
  <dcterms:created xsi:type="dcterms:W3CDTF">2020-10-18T12:36:37Z</dcterms:created>
  <dcterms:modified xsi:type="dcterms:W3CDTF">2020-10-18T19:45:21Z</dcterms:modified>
</cp:coreProperties>
</file>