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83" r:id="rId4"/>
    <p:sldId id="266" r:id="rId5"/>
    <p:sldId id="289" r:id="rId6"/>
    <p:sldId id="290" r:id="rId7"/>
    <p:sldId id="286" r:id="rId8"/>
    <p:sldId id="287" r:id="rId9"/>
    <p:sldId id="291" r:id="rId10"/>
    <p:sldId id="294" r:id="rId11"/>
    <p:sldId id="295" r:id="rId12"/>
    <p:sldId id="293" r:id="rId13"/>
    <p:sldId id="292" r:id="rId14"/>
    <p:sldId id="296" r:id="rId15"/>
    <p:sldId id="285" r:id="rId16"/>
    <p:sldId id="288" r:id="rId17"/>
    <p:sldId id="29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CBF"/>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B16F37E-BD39-4A8B-A4C9-09AFE02D2C56}" type="datetimeFigureOut">
              <a:rPr lang="fr-FR" smtClean="0"/>
              <a:t>21/05/2020</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B01CA00-DBF1-42A4-A1AD-D487E0796737}" type="slidenum">
              <a:rPr lang="fr-FR" smtClean="0"/>
              <a:t>‹#›</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677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21/05/2020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411837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21/05/2020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2390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21/05/2020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44767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B16F37E-BD39-4A8B-A4C9-09AFE02D2C56}" type="datetimeFigureOut">
              <a:rPr lang="fr-FR" smtClean="0"/>
              <a:t>21/05/2020</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B01CA00-DBF1-42A4-A1AD-D487E0796737}" type="slidenum">
              <a:rPr lang="fr-FR" smtClean="0"/>
              <a:t>‹#›</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68661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6F37E-BD39-4A8B-A4C9-09AFE02D2C56}" type="datetimeFigureOut">
              <a:rPr lang="fr-FR" smtClean="0"/>
              <a:t>21/05/2020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7770391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6F37E-BD39-4A8B-A4C9-09AFE02D2C56}" type="datetimeFigureOut">
              <a:rPr lang="fr-FR" smtClean="0"/>
              <a:t>21/05/2020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982146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6F37E-BD39-4A8B-A4C9-09AFE02D2C56}" type="datetimeFigureOut">
              <a:rPr lang="fr-FR" smtClean="0"/>
              <a:t>21/05/2020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79283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6F37E-BD39-4A8B-A4C9-09AFE02D2C56}" type="datetimeFigureOut">
              <a:rPr lang="fr-FR" smtClean="0"/>
              <a:t>21/05/2020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641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B16F37E-BD39-4A8B-A4C9-09AFE02D2C56}" type="datetimeFigureOut">
              <a:rPr lang="fr-FR" smtClean="0"/>
              <a:t>21/05/2020</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EB01CA00-DBF1-42A4-A1AD-D487E0796737}" type="slidenum">
              <a:rPr lang="fr-FR" smtClean="0"/>
              <a:t>‹#›</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418021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B16F37E-BD39-4A8B-A4C9-09AFE02D2C56}" type="datetimeFigureOut">
              <a:rPr lang="fr-FR" smtClean="0"/>
              <a:t>21/05/2020</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05154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B16F37E-BD39-4A8B-A4C9-09AFE02D2C56}" type="datetimeFigureOut">
              <a:rPr lang="fr-FR" smtClean="0"/>
              <a:t>21/05/2020</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B01CA00-DBF1-42A4-A1AD-D487E0796737}" type="slidenum">
              <a:rPr lang="fr-FR" smtClean="0"/>
              <a:t>‹#›</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0496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svg"/><Relationship Id="rId7"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6.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svg"/><Relationship Id="rId7"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6991-CC6A-48D3-AF3F-A926A7F462A8}"/>
              </a:ext>
            </a:extLst>
          </p:cNvPr>
          <p:cNvSpPr>
            <a:spLocks noGrp="1"/>
          </p:cNvSpPr>
          <p:nvPr>
            <p:ph type="ctrTitle"/>
          </p:nvPr>
        </p:nvSpPr>
        <p:spPr/>
        <p:txBody>
          <a:bodyPr/>
          <a:lstStyle/>
          <a:p>
            <a:r>
              <a:rPr lang="fr-FR" dirty="0"/>
              <a:t>Boucles</a:t>
            </a:r>
            <a:br>
              <a:rPr lang="fr-FR" dirty="0"/>
            </a:br>
            <a:r>
              <a:rPr lang="fr-FR" dirty="0"/>
              <a:t>et tableaux</a:t>
            </a:r>
          </a:p>
        </p:txBody>
      </p:sp>
    </p:spTree>
    <p:extLst>
      <p:ext uri="{BB962C8B-B14F-4D97-AF65-F5344CB8AC3E}">
        <p14:creationId xmlns:p14="http://schemas.microsoft.com/office/powerpoint/2010/main" val="263803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Tableaux</a:t>
            </a:r>
          </a:p>
        </p:txBody>
      </p:sp>
      <p:sp>
        <p:nvSpPr>
          <p:cNvPr id="12" name="TextBox 11">
            <a:extLst>
              <a:ext uri="{FF2B5EF4-FFF2-40B4-BE49-F238E27FC236}">
                <a16:creationId xmlns:a16="http://schemas.microsoft.com/office/drawing/2014/main" id="{C9C8B4DB-1862-4CF5-B628-2AA630D84412}"/>
              </a:ext>
            </a:extLst>
          </p:cNvPr>
          <p:cNvSpPr txBox="1"/>
          <p:nvPr/>
        </p:nvSpPr>
        <p:spPr>
          <a:xfrm>
            <a:off x="1885338" y="955246"/>
            <a:ext cx="3466838" cy="954107"/>
          </a:xfrm>
          <a:prstGeom prst="rect">
            <a:avLst/>
          </a:prstGeom>
          <a:solidFill>
            <a:schemeClr val="accent4">
              <a:lumMod val="60000"/>
              <a:lumOff val="40000"/>
            </a:schemeClr>
          </a:solidFill>
        </p:spPr>
        <p:txBody>
          <a:bodyPr wrap="square" rtlCol="0">
            <a:spAutoFit/>
          </a:bodyPr>
          <a:lstStyle/>
          <a:p>
            <a:pPr algn="ctr"/>
            <a:r>
              <a:rPr lang="fr-FR" sz="2800" b="1" dirty="0"/>
              <a:t>Définir la valeur d’un élément</a:t>
            </a:r>
          </a:p>
        </p:txBody>
      </p:sp>
      <p:sp>
        <p:nvSpPr>
          <p:cNvPr id="6" name="TextBox 5">
            <a:extLst>
              <a:ext uri="{FF2B5EF4-FFF2-40B4-BE49-F238E27FC236}">
                <a16:creationId xmlns:a16="http://schemas.microsoft.com/office/drawing/2014/main" id="{2878418B-C3D0-47E0-AB41-5B21DEFD7FB4}"/>
              </a:ext>
            </a:extLst>
          </p:cNvPr>
          <p:cNvSpPr txBox="1"/>
          <p:nvPr/>
        </p:nvSpPr>
        <p:spPr>
          <a:xfrm>
            <a:off x="5612299" y="2184661"/>
            <a:ext cx="5438775" cy="923330"/>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De la même façon qu’on accède à un élément du tableau, on peut y définir sa valeur:</a:t>
            </a:r>
          </a:p>
          <a:p>
            <a:pPr algn="ctr"/>
            <a:r>
              <a:rPr lang="fr-FR" i="1" dirty="0" err="1">
                <a:solidFill>
                  <a:schemeClr val="bg1"/>
                </a:solidFill>
              </a:rPr>
              <a:t>nom_variable</a:t>
            </a:r>
            <a:r>
              <a:rPr lang="fr-FR" i="1" dirty="0">
                <a:solidFill>
                  <a:schemeClr val="bg1"/>
                </a:solidFill>
              </a:rPr>
              <a:t>[i] = valeur</a:t>
            </a:r>
          </a:p>
        </p:txBody>
      </p:sp>
      <p:pic>
        <p:nvPicPr>
          <p:cNvPr id="7" name="Graphic 6">
            <a:extLst>
              <a:ext uri="{FF2B5EF4-FFF2-40B4-BE49-F238E27FC236}">
                <a16:creationId xmlns:a16="http://schemas.microsoft.com/office/drawing/2014/main" id="{E6FCAF51-4E8C-495D-A1C4-E547CC039A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4087" y="3037892"/>
            <a:ext cx="2590800" cy="913916"/>
          </a:xfrm>
          <a:prstGeom prst="rect">
            <a:avLst/>
          </a:prstGeom>
        </p:spPr>
      </p:pic>
      <p:pic>
        <p:nvPicPr>
          <p:cNvPr id="8" name="Graphic 7">
            <a:extLst>
              <a:ext uri="{FF2B5EF4-FFF2-40B4-BE49-F238E27FC236}">
                <a16:creationId xmlns:a16="http://schemas.microsoft.com/office/drawing/2014/main" id="{22491F9B-541F-4B06-AF66-D49216F8B7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04541" y="4856583"/>
            <a:ext cx="4524375" cy="904875"/>
          </a:xfrm>
          <a:prstGeom prst="rect">
            <a:avLst/>
          </a:prstGeom>
        </p:spPr>
      </p:pic>
      <p:sp>
        <p:nvSpPr>
          <p:cNvPr id="4" name="TextBox 3">
            <a:extLst>
              <a:ext uri="{FF2B5EF4-FFF2-40B4-BE49-F238E27FC236}">
                <a16:creationId xmlns:a16="http://schemas.microsoft.com/office/drawing/2014/main" id="{E179D5C3-EBFD-4242-A83E-CDE27A401634}"/>
              </a:ext>
            </a:extLst>
          </p:cNvPr>
          <p:cNvSpPr txBox="1"/>
          <p:nvPr/>
        </p:nvSpPr>
        <p:spPr>
          <a:xfrm>
            <a:off x="7371183" y="4364140"/>
            <a:ext cx="465213" cy="492443"/>
          </a:xfrm>
          <a:prstGeom prst="rect">
            <a:avLst/>
          </a:prstGeom>
          <a:noFill/>
        </p:spPr>
        <p:txBody>
          <a:bodyPr wrap="square" rtlCol="0">
            <a:spAutoFit/>
          </a:bodyPr>
          <a:lstStyle/>
          <a:p>
            <a:r>
              <a:rPr lang="fr-FR" sz="2600" dirty="0"/>
              <a:t>0</a:t>
            </a:r>
          </a:p>
        </p:txBody>
      </p:sp>
      <p:sp>
        <p:nvSpPr>
          <p:cNvPr id="10" name="TextBox 9">
            <a:extLst>
              <a:ext uri="{FF2B5EF4-FFF2-40B4-BE49-F238E27FC236}">
                <a16:creationId xmlns:a16="http://schemas.microsoft.com/office/drawing/2014/main" id="{7AB81965-25B4-4AF6-9910-5369293F524F}"/>
              </a:ext>
            </a:extLst>
          </p:cNvPr>
          <p:cNvSpPr txBox="1"/>
          <p:nvPr/>
        </p:nvSpPr>
        <p:spPr>
          <a:xfrm>
            <a:off x="8242355" y="4364136"/>
            <a:ext cx="465213" cy="492443"/>
          </a:xfrm>
          <a:prstGeom prst="rect">
            <a:avLst/>
          </a:prstGeom>
          <a:noFill/>
        </p:spPr>
        <p:txBody>
          <a:bodyPr wrap="square" rtlCol="0">
            <a:spAutoFit/>
          </a:bodyPr>
          <a:lstStyle/>
          <a:p>
            <a:r>
              <a:rPr lang="fr-FR" sz="2600" dirty="0"/>
              <a:t>1</a:t>
            </a:r>
          </a:p>
        </p:txBody>
      </p:sp>
      <p:sp>
        <p:nvSpPr>
          <p:cNvPr id="11" name="TextBox 10">
            <a:extLst>
              <a:ext uri="{FF2B5EF4-FFF2-40B4-BE49-F238E27FC236}">
                <a16:creationId xmlns:a16="http://schemas.microsoft.com/office/drawing/2014/main" id="{EDD1659A-42EE-4649-AC84-2598ADA7900E}"/>
              </a:ext>
            </a:extLst>
          </p:cNvPr>
          <p:cNvSpPr txBox="1"/>
          <p:nvPr/>
        </p:nvSpPr>
        <p:spPr>
          <a:xfrm>
            <a:off x="9160407" y="4364136"/>
            <a:ext cx="465213" cy="492443"/>
          </a:xfrm>
          <a:prstGeom prst="rect">
            <a:avLst/>
          </a:prstGeom>
          <a:noFill/>
        </p:spPr>
        <p:txBody>
          <a:bodyPr wrap="square" rtlCol="0">
            <a:spAutoFit/>
          </a:bodyPr>
          <a:lstStyle/>
          <a:p>
            <a:r>
              <a:rPr lang="fr-FR" sz="2600" dirty="0"/>
              <a:t>2</a:t>
            </a:r>
          </a:p>
        </p:txBody>
      </p:sp>
      <p:sp>
        <p:nvSpPr>
          <p:cNvPr id="13" name="TextBox 12">
            <a:extLst>
              <a:ext uri="{FF2B5EF4-FFF2-40B4-BE49-F238E27FC236}">
                <a16:creationId xmlns:a16="http://schemas.microsoft.com/office/drawing/2014/main" id="{B5F6BA03-EA80-436E-B231-761D9B31B4F2}"/>
              </a:ext>
            </a:extLst>
          </p:cNvPr>
          <p:cNvSpPr txBox="1"/>
          <p:nvPr/>
        </p:nvSpPr>
        <p:spPr>
          <a:xfrm>
            <a:off x="10062536" y="4391164"/>
            <a:ext cx="465213" cy="492443"/>
          </a:xfrm>
          <a:prstGeom prst="rect">
            <a:avLst/>
          </a:prstGeom>
          <a:noFill/>
        </p:spPr>
        <p:txBody>
          <a:bodyPr wrap="square" rtlCol="0">
            <a:spAutoFit/>
          </a:bodyPr>
          <a:lstStyle/>
          <a:p>
            <a:r>
              <a:rPr lang="fr-FR" sz="2600" dirty="0"/>
              <a:t>3</a:t>
            </a:r>
          </a:p>
        </p:txBody>
      </p:sp>
      <p:sp>
        <p:nvSpPr>
          <p:cNvPr id="14" name="TextBox 13">
            <a:extLst>
              <a:ext uri="{FF2B5EF4-FFF2-40B4-BE49-F238E27FC236}">
                <a16:creationId xmlns:a16="http://schemas.microsoft.com/office/drawing/2014/main" id="{A17E142A-4E2B-4E84-AE9A-82C3DE71A460}"/>
              </a:ext>
            </a:extLst>
          </p:cNvPr>
          <p:cNvSpPr txBox="1"/>
          <p:nvPr/>
        </p:nvSpPr>
        <p:spPr>
          <a:xfrm>
            <a:off x="10964579" y="4364136"/>
            <a:ext cx="465213" cy="492443"/>
          </a:xfrm>
          <a:prstGeom prst="rect">
            <a:avLst/>
          </a:prstGeom>
          <a:noFill/>
        </p:spPr>
        <p:txBody>
          <a:bodyPr wrap="square" rtlCol="0">
            <a:spAutoFit/>
          </a:bodyPr>
          <a:lstStyle/>
          <a:p>
            <a:r>
              <a:rPr lang="fr-FR" sz="2600" dirty="0"/>
              <a:t>4</a:t>
            </a:r>
          </a:p>
        </p:txBody>
      </p:sp>
      <p:pic>
        <p:nvPicPr>
          <p:cNvPr id="16" name="Picture 15">
            <a:extLst>
              <a:ext uri="{FF2B5EF4-FFF2-40B4-BE49-F238E27FC236}">
                <a16:creationId xmlns:a16="http://schemas.microsoft.com/office/drawing/2014/main" id="{81ED8767-1815-483E-968C-FE4021EC7AEE}"/>
              </a:ext>
            </a:extLst>
          </p:cNvPr>
          <p:cNvPicPr>
            <a:picLocks noChangeAspect="1"/>
          </p:cNvPicPr>
          <p:nvPr/>
        </p:nvPicPr>
        <p:blipFill>
          <a:blip r:embed="rId6"/>
          <a:stretch>
            <a:fillRect/>
          </a:stretch>
        </p:blipFill>
        <p:spPr>
          <a:xfrm>
            <a:off x="1927930" y="5798896"/>
            <a:ext cx="685800" cy="342900"/>
          </a:xfrm>
          <a:prstGeom prst="rect">
            <a:avLst/>
          </a:prstGeom>
        </p:spPr>
      </p:pic>
      <p:sp>
        <p:nvSpPr>
          <p:cNvPr id="3" name="TextBox 2">
            <a:extLst>
              <a:ext uri="{FF2B5EF4-FFF2-40B4-BE49-F238E27FC236}">
                <a16:creationId xmlns:a16="http://schemas.microsoft.com/office/drawing/2014/main" id="{D9AEF7EE-D1DE-4BC7-BFE0-5E3A2FB007A1}"/>
              </a:ext>
            </a:extLst>
          </p:cNvPr>
          <p:cNvSpPr txBox="1"/>
          <p:nvPr/>
        </p:nvSpPr>
        <p:spPr>
          <a:xfrm>
            <a:off x="9075648" y="4878133"/>
            <a:ext cx="478173" cy="861774"/>
          </a:xfrm>
          <a:prstGeom prst="rect">
            <a:avLst/>
          </a:prstGeom>
          <a:noFill/>
        </p:spPr>
        <p:txBody>
          <a:bodyPr wrap="square" rtlCol="0">
            <a:spAutoFit/>
          </a:bodyPr>
          <a:lstStyle/>
          <a:p>
            <a:r>
              <a:rPr lang="fr-FR" sz="5000" dirty="0">
                <a:solidFill>
                  <a:srgbClr val="FF0000"/>
                </a:solidFill>
                <a:highlight>
                  <a:srgbClr val="C0C0C0"/>
                </a:highlight>
              </a:rPr>
              <a:t>7</a:t>
            </a:r>
          </a:p>
        </p:txBody>
      </p:sp>
      <p:pic>
        <p:nvPicPr>
          <p:cNvPr id="17" name="Picture 16">
            <a:extLst>
              <a:ext uri="{FF2B5EF4-FFF2-40B4-BE49-F238E27FC236}">
                <a16:creationId xmlns:a16="http://schemas.microsoft.com/office/drawing/2014/main" id="{1B3301E0-AF79-4FC8-9FB9-C23BDEE2AF13}"/>
              </a:ext>
            </a:extLst>
          </p:cNvPr>
          <p:cNvPicPr>
            <a:picLocks noChangeAspect="1"/>
          </p:cNvPicPr>
          <p:nvPr/>
        </p:nvPicPr>
        <p:blipFill>
          <a:blip r:embed="rId7"/>
          <a:stretch>
            <a:fillRect/>
          </a:stretch>
        </p:blipFill>
        <p:spPr>
          <a:xfrm>
            <a:off x="1927930" y="4099341"/>
            <a:ext cx="2971800" cy="1514475"/>
          </a:xfrm>
          <a:prstGeom prst="rect">
            <a:avLst/>
          </a:prstGeom>
        </p:spPr>
      </p:pic>
      <p:pic>
        <p:nvPicPr>
          <p:cNvPr id="18" name="Picture 17">
            <a:extLst>
              <a:ext uri="{FF2B5EF4-FFF2-40B4-BE49-F238E27FC236}">
                <a16:creationId xmlns:a16="http://schemas.microsoft.com/office/drawing/2014/main" id="{56445A67-94CE-4F1A-85C1-96C1C9FC4E68}"/>
              </a:ext>
            </a:extLst>
          </p:cNvPr>
          <p:cNvPicPr>
            <a:picLocks noChangeAspect="1"/>
          </p:cNvPicPr>
          <p:nvPr/>
        </p:nvPicPr>
        <p:blipFill>
          <a:blip r:embed="rId8"/>
          <a:stretch>
            <a:fillRect/>
          </a:stretch>
        </p:blipFill>
        <p:spPr>
          <a:xfrm>
            <a:off x="1941932" y="6141796"/>
            <a:ext cx="282155" cy="475208"/>
          </a:xfrm>
          <a:prstGeom prst="rect">
            <a:avLst/>
          </a:prstGeom>
        </p:spPr>
      </p:pic>
    </p:spTree>
    <p:extLst>
      <p:ext uri="{BB962C8B-B14F-4D97-AF65-F5344CB8AC3E}">
        <p14:creationId xmlns:p14="http://schemas.microsoft.com/office/powerpoint/2010/main" val="404699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Tableaux</a:t>
            </a:r>
          </a:p>
        </p:txBody>
      </p:sp>
      <p:sp>
        <p:nvSpPr>
          <p:cNvPr id="12" name="TextBox 11">
            <a:extLst>
              <a:ext uri="{FF2B5EF4-FFF2-40B4-BE49-F238E27FC236}">
                <a16:creationId xmlns:a16="http://schemas.microsoft.com/office/drawing/2014/main" id="{C9C8B4DB-1862-4CF5-B628-2AA630D84412}"/>
              </a:ext>
            </a:extLst>
          </p:cNvPr>
          <p:cNvSpPr txBox="1"/>
          <p:nvPr/>
        </p:nvSpPr>
        <p:spPr>
          <a:xfrm>
            <a:off x="1885338" y="955246"/>
            <a:ext cx="3582012" cy="523220"/>
          </a:xfrm>
          <a:prstGeom prst="rect">
            <a:avLst/>
          </a:prstGeom>
          <a:solidFill>
            <a:schemeClr val="accent4">
              <a:lumMod val="60000"/>
              <a:lumOff val="40000"/>
            </a:schemeClr>
          </a:solidFill>
        </p:spPr>
        <p:txBody>
          <a:bodyPr wrap="square" rtlCol="0">
            <a:spAutoFit/>
          </a:bodyPr>
          <a:lstStyle/>
          <a:p>
            <a:pPr algn="ctr"/>
            <a:r>
              <a:rPr lang="fr-FR" sz="2800" b="1" dirty="0"/>
              <a:t>D’autres opérations</a:t>
            </a:r>
          </a:p>
        </p:txBody>
      </p:sp>
      <p:sp>
        <p:nvSpPr>
          <p:cNvPr id="19" name="TextBox 18">
            <a:extLst>
              <a:ext uri="{FF2B5EF4-FFF2-40B4-BE49-F238E27FC236}">
                <a16:creationId xmlns:a16="http://schemas.microsoft.com/office/drawing/2014/main" id="{7D5AAB35-1F51-4F89-B805-66BA62970833}"/>
              </a:ext>
            </a:extLst>
          </p:cNvPr>
          <p:cNvSpPr txBox="1"/>
          <p:nvPr/>
        </p:nvSpPr>
        <p:spPr>
          <a:xfrm>
            <a:off x="2845287" y="3105742"/>
            <a:ext cx="6501425" cy="154876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fr-FR" dirty="0"/>
              <a:t>On peut ajouter ou enlever d’autres éléments d’un tableau</a:t>
            </a:r>
          </a:p>
          <a:p>
            <a:pPr marL="285750" indent="-285750">
              <a:buFont typeface="Arial" panose="020B0604020202020204" pitchFamily="34" charset="0"/>
              <a:buChar char="•"/>
            </a:pPr>
            <a:r>
              <a:rPr lang="fr-FR" dirty="0"/>
              <a:t>On peut concaténer deux tableaux</a:t>
            </a:r>
          </a:p>
          <a:p>
            <a:pPr marL="285750" indent="-285750">
              <a:buFont typeface="Arial" panose="020B0604020202020204" pitchFamily="34" charset="0"/>
              <a:buChar char="•"/>
            </a:pPr>
            <a:r>
              <a:rPr lang="fr-FR" dirty="0"/>
              <a:t>On peut trier des tableaux</a:t>
            </a:r>
          </a:p>
          <a:p>
            <a:pPr marL="285750" indent="-285750">
              <a:buFont typeface="Arial" panose="020B0604020202020204" pitchFamily="34" charset="0"/>
              <a:buChar char="•"/>
            </a:pPr>
            <a:r>
              <a:rPr lang="fr-FR" dirty="0"/>
              <a:t>On peut mélanger des tableaux</a:t>
            </a:r>
          </a:p>
          <a:p>
            <a:pPr marL="285750" indent="-285750">
              <a:buFont typeface="Arial" panose="020B0604020202020204" pitchFamily="34" charset="0"/>
              <a:buChar char="•"/>
            </a:pPr>
            <a:r>
              <a:rPr lang="fr-FR" dirty="0"/>
              <a:t>…</a:t>
            </a:r>
          </a:p>
        </p:txBody>
      </p:sp>
    </p:spTree>
    <p:extLst>
      <p:ext uri="{BB962C8B-B14F-4D97-AF65-F5344CB8AC3E}">
        <p14:creationId xmlns:p14="http://schemas.microsoft.com/office/powerpoint/2010/main" val="230953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Tableaux</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err="1"/>
              <a:t>Examples</a:t>
            </a:r>
            <a:endParaRPr lang="fr-FR" sz="2800" b="1" dirty="0"/>
          </a:p>
        </p:txBody>
      </p:sp>
      <p:pic>
        <p:nvPicPr>
          <p:cNvPr id="9" name="Picture 8">
            <a:extLst>
              <a:ext uri="{FF2B5EF4-FFF2-40B4-BE49-F238E27FC236}">
                <a16:creationId xmlns:a16="http://schemas.microsoft.com/office/drawing/2014/main" id="{BA53C755-0FB3-4914-A471-0BC208FD3B1A}"/>
              </a:ext>
            </a:extLst>
          </p:cNvPr>
          <p:cNvPicPr>
            <a:picLocks noChangeAspect="1"/>
          </p:cNvPicPr>
          <p:nvPr/>
        </p:nvPicPr>
        <p:blipFill>
          <a:blip r:embed="rId2"/>
          <a:stretch>
            <a:fillRect/>
          </a:stretch>
        </p:blipFill>
        <p:spPr>
          <a:xfrm>
            <a:off x="1288254" y="2208442"/>
            <a:ext cx="3238500" cy="676275"/>
          </a:xfrm>
          <a:prstGeom prst="rect">
            <a:avLst/>
          </a:prstGeom>
        </p:spPr>
      </p:pic>
      <p:pic>
        <p:nvPicPr>
          <p:cNvPr id="10" name="Picture 9">
            <a:extLst>
              <a:ext uri="{FF2B5EF4-FFF2-40B4-BE49-F238E27FC236}">
                <a16:creationId xmlns:a16="http://schemas.microsoft.com/office/drawing/2014/main" id="{C3E1C2B2-C68E-41A6-B99D-94329C90349F}"/>
              </a:ext>
            </a:extLst>
          </p:cNvPr>
          <p:cNvPicPr>
            <a:picLocks noChangeAspect="1"/>
          </p:cNvPicPr>
          <p:nvPr/>
        </p:nvPicPr>
        <p:blipFill>
          <a:blip r:embed="rId3"/>
          <a:stretch>
            <a:fillRect/>
          </a:stretch>
        </p:blipFill>
        <p:spPr>
          <a:xfrm>
            <a:off x="1226342" y="4007279"/>
            <a:ext cx="3362325" cy="1895475"/>
          </a:xfrm>
          <a:prstGeom prst="rect">
            <a:avLst/>
          </a:prstGeom>
        </p:spPr>
      </p:pic>
      <p:pic>
        <p:nvPicPr>
          <p:cNvPr id="11" name="Picture 10">
            <a:extLst>
              <a:ext uri="{FF2B5EF4-FFF2-40B4-BE49-F238E27FC236}">
                <a16:creationId xmlns:a16="http://schemas.microsoft.com/office/drawing/2014/main" id="{3F7A6415-51CA-49E3-B722-7E59172D8AE8}"/>
              </a:ext>
            </a:extLst>
          </p:cNvPr>
          <p:cNvPicPr>
            <a:picLocks noChangeAspect="1"/>
          </p:cNvPicPr>
          <p:nvPr/>
        </p:nvPicPr>
        <p:blipFill>
          <a:blip r:embed="rId4"/>
          <a:stretch>
            <a:fillRect/>
          </a:stretch>
        </p:blipFill>
        <p:spPr>
          <a:xfrm>
            <a:off x="6627017" y="1998234"/>
            <a:ext cx="3295650" cy="1285875"/>
          </a:xfrm>
          <a:prstGeom prst="rect">
            <a:avLst/>
          </a:prstGeom>
        </p:spPr>
      </p:pic>
      <p:pic>
        <p:nvPicPr>
          <p:cNvPr id="13" name="Picture 12">
            <a:extLst>
              <a:ext uri="{FF2B5EF4-FFF2-40B4-BE49-F238E27FC236}">
                <a16:creationId xmlns:a16="http://schemas.microsoft.com/office/drawing/2014/main" id="{107F0725-87E8-4012-B90A-6EA5F869D0DA}"/>
              </a:ext>
            </a:extLst>
          </p:cNvPr>
          <p:cNvPicPr>
            <a:picLocks noChangeAspect="1"/>
          </p:cNvPicPr>
          <p:nvPr/>
        </p:nvPicPr>
        <p:blipFill>
          <a:blip r:embed="rId5"/>
          <a:stretch>
            <a:fillRect/>
          </a:stretch>
        </p:blipFill>
        <p:spPr>
          <a:xfrm>
            <a:off x="4960142" y="4216828"/>
            <a:ext cx="6781800" cy="1476375"/>
          </a:xfrm>
          <a:prstGeom prst="rect">
            <a:avLst/>
          </a:prstGeom>
        </p:spPr>
      </p:pic>
    </p:spTree>
    <p:extLst>
      <p:ext uri="{BB962C8B-B14F-4D97-AF65-F5344CB8AC3E}">
        <p14:creationId xmlns:p14="http://schemas.microsoft.com/office/powerpoint/2010/main" val="377858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Tableaux</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a:t>Exercices</a:t>
            </a:r>
          </a:p>
        </p:txBody>
      </p:sp>
      <p:sp>
        <p:nvSpPr>
          <p:cNvPr id="9" name="TextBox 8">
            <a:extLst>
              <a:ext uri="{FF2B5EF4-FFF2-40B4-BE49-F238E27FC236}">
                <a16:creationId xmlns:a16="http://schemas.microsoft.com/office/drawing/2014/main" id="{BAE208BC-0AF1-455B-B918-5D59CF6A8D30}"/>
              </a:ext>
            </a:extLst>
          </p:cNvPr>
          <p:cNvSpPr txBox="1"/>
          <p:nvPr/>
        </p:nvSpPr>
        <p:spPr>
          <a:xfrm>
            <a:off x="1392575" y="1865421"/>
            <a:ext cx="10058398" cy="646331"/>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Déclarer une variable « tab » et lui affecter un tableau de 3 entiers : 4, 3, 2</a:t>
            </a:r>
          </a:p>
          <a:p>
            <a:pPr marL="285750" indent="-285750">
              <a:buFont typeface="Arial" panose="020B0604020202020204" pitchFamily="34" charset="0"/>
              <a:buChar char="•"/>
            </a:pPr>
            <a:r>
              <a:rPr lang="fr-FR" dirty="0"/>
              <a:t>Afficher le deuxième élément de ce tableau</a:t>
            </a:r>
          </a:p>
        </p:txBody>
      </p:sp>
      <p:sp>
        <p:nvSpPr>
          <p:cNvPr id="10" name="TextBox 9">
            <a:extLst>
              <a:ext uri="{FF2B5EF4-FFF2-40B4-BE49-F238E27FC236}">
                <a16:creationId xmlns:a16="http://schemas.microsoft.com/office/drawing/2014/main" id="{3BAAD01E-6ABD-4389-92AF-9B2B8C9B2645}"/>
              </a:ext>
            </a:extLst>
          </p:cNvPr>
          <p:cNvSpPr txBox="1"/>
          <p:nvPr/>
        </p:nvSpPr>
        <p:spPr>
          <a:xfrm>
            <a:off x="1392575" y="3625230"/>
            <a:ext cx="10058398" cy="1200329"/>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fonction « </a:t>
            </a:r>
            <a:r>
              <a:rPr lang="fr-FR" dirty="0" err="1"/>
              <a:t>add_value_to_array</a:t>
            </a:r>
            <a:r>
              <a:rPr lang="fr-FR" dirty="0"/>
              <a:t> » qui prend en entrée un tableau et un entier</a:t>
            </a:r>
          </a:p>
          <a:p>
            <a:pPr marL="285750" indent="-285750">
              <a:buFont typeface="Arial" panose="020B0604020202020204" pitchFamily="34" charset="0"/>
              <a:buChar char="•"/>
            </a:pPr>
            <a:r>
              <a:rPr lang="fr-FR" dirty="0"/>
              <a:t>Cette fonction doit afficher chaque élément du tableau ajouté à la valeur</a:t>
            </a:r>
          </a:p>
          <a:p>
            <a:pPr marL="285750" indent="-285750">
              <a:buFont typeface="Arial" panose="020B0604020202020204" pitchFamily="34" charset="0"/>
              <a:buChar char="•"/>
            </a:pPr>
            <a:r>
              <a:rPr lang="fr-FR" dirty="0"/>
              <a:t>Dans la fonction _</a:t>
            </a:r>
            <a:r>
              <a:rPr lang="fr-FR" dirty="0" err="1"/>
              <a:t>ready</a:t>
            </a:r>
            <a:r>
              <a:rPr lang="fr-FR" dirty="0"/>
              <a:t>, déclarer une variable « tab » et lui affecter un tableau de 3 entiers : 4, 3, 2</a:t>
            </a:r>
          </a:p>
          <a:p>
            <a:pPr marL="285750" indent="-285750">
              <a:buFont typeface="Arial" panose="020B0604020202020204" pitchFamily="34" charset="0"/>
              <a:buChar char="•"/>
            </a:pPr>
            <a:r>
              <a:rPr lang="fr-FR" dirty="0"/>
              <a:t>Appeler la fonction « </a:t>
            </a:r>
            <a:r>
              <a:rPr lang="fr-FR" dirty="0" err="1"/>
              <a:t>add_value_to_array</a:t>
            </a:r>
            <a:r>
              <a:rPr lang="fr-FR" dirty="0"/>
              <a:t> » en lui envoyant « tab » et 4</a:t>
            </a:r>
          </a:p>
        </p:txBody>
      </p:sp>
      <p:sp>
        <p:nvSpPr>
          <p:cNvPr id="7" name="TextBox 6">
            <a:extLst>
              <a:ext uri="{FF2B5EF4-FFF2-40B4-BE49-F238E27FC236}">
                <a16:creationId xmlns:a16="http://schemas.microsoft.com/office/drawing/2014/main" id="{4BF9C85B-7696-4A4D-8BC7-1D1EA26380DB}"/>
              </a:ext>
            </a:extLst>
          </p:cNvPr>
          <p:cNvSpPr txBox="1"/>
          <p:nvPr/>
        </p:nvSpPr>
        <p:spPr>
          <a:xfrm>
            <a:off x="1392575" y="2805752"/>
            <a:ext cx="10058398" cy="646331"/>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Déclarer une variable « tab » et lui affecter un tableau contenant un Vector2(0,1), un entier 4 et self</a:t>
            </a:r>
          </a:p>
          <a:p>
            <a:pPr marL="285750" indent="-285750">
              <a:buFont typeface="Arial" panose="020B0604020202020204" pitchFamily="34" charset="0"/>
              <a:buChar char="•"/>
            </a:pPr>
            <a:r>
              <a:rPr lang="fr-FR" dirty="0"/>
              <a:t>Afficher chacun de ces éléments dans une boucle</a:t>
            </a:r>
          </a:p>
        </p:txBody>
      </p:sp>
      <p:sp>
        <p:nvSpPr>
          <p:cNvPr id="8" name="TextBox 7">
            <a:extLst>
              <a:ext uri="{FF2B5EF4-FFF2-40B4-BE49-F238E27FC236}">
                <a16:creationId xmlns:a16="http://schemas.microsoft.com/office/drawing/2014/main" id="{FECFC480-F8A8-4BEE-9911-5B5A0AE94B69}"/>
              </a:ext>
            </a:extLst>
          </p:cNvPr>
          <p:cNvSpPr txBox="1"/>
          <p:nvPr/>
        </p:nvSpPr>
        <p:spPr>
          <a:xfrm>
            <a:off x="1425911" y="4998707"/>
            <a:ext cx="10058398" cy="1754326"/>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Déclarer une variable « positions » et lui affecter un tableau de Vector2 : Vector2(0,1), Vector2(0,8), Vector2(3, 4) </a:t>
            </a:r>
          </a:p>
          <a:p>
            <a:pPr marL="285750" indent="-285750">
              <a:buFont typeface="Arial" panose="020B0604020202020204" pitchFamily="34" charset="0"/>
              <a:buChar char="•"/>
            </a:pPr>
            <a:r>
              <a:rPr lang="fr-FR" dirty="0"/>
              <a:t>Déclarer une variable « </a:t>
            </a:r>
            <a:r>
              <a:rPr lang="fr-FR" dirty="0" err="1"/>
              <a:t>deplacements</a:t>
            </a:r>
            <a:r>
              <a:rPr lang="fr-FR" dirty="0"/>
              <a:t> » et lui affecter un tableau de Vector2 : Vector2(10, 9), Vector2(10, 2), Vector2(7, 6)</a:t>
            </a:r>
          </a:p>
          <a:p>
            <a:pPr marL="285750" indent="-285750">
              <a:buFont typeface="Arial" panose="020B0604020202020204" pitchFamily="34" charset="0"/>
              <a:buChar char="•"/>
            </a:pPr>
            <a:r>
              <a:rPr lang="fr-FR" dirty="0"/>
              <a:t>Ajouter un à un les Vector2 de « </a:t>
            </a:r>
            <a:r>
              <a:rPr lang="fr-FR" dirty="0" err="1"/>
              <a:t>deplacements</a:t>
            </a:r>
            <a:r>
              <a:rPr lang="fr-FR" dirty="0"/>
              <a:t> » aux Vector2 de « positions » (utiliser une boucle)</a:t>
            </a:r>
          </a:p>
          <a:p>
            <a:pPr marL="285750" indent="-285750">
              <a:buFont typeface="Arial" panose="020B0604020202020204" pitchFamily="34" charset="0"/>
              <a:buChar char="•"/>
            </a:pPr>
            <a:r>
              <a:rPr lang="fr-FR" dirty="0"/>
              <a:t>Afficher « positions » </a:t>
            </a:r>
          </a:p>
        </p:txBody>
      </p:sp>
    </p:spTree>
    <p:extLst>
      <p:ext uri="{BB962C8B-B14F-4D97-AF65-F5344CB8AC3E}">
        <p14:creationId xmlns:p14="http://schemas.microsoft.com/office/powerpoint/2010/main" val="400958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Boucles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err="1"/>
              <a:t>GDScript</a:t>
            </a:r>
            <a:r>
              <a:rPr lang="fr-FR" sz="2800" b="1" dirty="0"/>
              <a:t> : for</a:t>
            </a:r>
          </a:p>
        </p:txBody>
      </p:sp>
      <p:pic>
        <p:nvPicPr>
          <p:cNvPr id="19" name="Graphic 18">
            <a:extLst>
              <a:ext uri="{FF2B5EF4-FFF2-40B4-BE49-F238E27FC236}">
                <a16:creationId xmlns:a16="http://schemas.microsoft.com/office/drawing/2014/main" id="{F78130C4-0EC0-421E-9000-BA7FB6F1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sp>
        <p:nvSpPr>
          <p:cNvPr id="22" name="TextBox 21">
            <a:extLst>
              <a:ext uri="{FF2B5EF4-FFF2-40B4-BE49-F238E27FC236}">
                <a16:creationId xmlns:a16="http://schemas.microsoft.com/office/drawing/2014/main" id="{97D66DEB-A47A-43A4-9843-9830DB77D6CB}"/>
              </a:ext>
            </a:extLst>
          </p:cNvPr>
          <p:cNvSpPr txBox="1"/>
          <p:nvPr/>
        </p:nvSpPr>
        <p:spPr>
          <a:xfrm>
            <a:off x="5286375" y="587171"/>
            <a:ext cx="6438900" cy="3416320"/>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La boucle for est utilisée spécialement lorsque l’on veut parcourir un tableau. </a:t>
            </a:r>
          </a:p>
          <a:p>
            <a:r>
              <a:rPr lang="fr-FR" dirty="0">
                <a:solidFill>
                  <a:schemeClr val="bg1"/>
                </a:solidFill>
              </a:rPr>
              <a:t>Par exemple, on peut parcourir un tableau d’entiers directement en faisant:</a:t>
            </a:r>
          </a:p>
          <a:p>
            <a:pPr algn="ctr"/>
            <a:r>
              <a:rPr lang="fr-FR" b="1" i="1" dirty="0">
                <a:solidFill>
                  <a:schemeClr val="bg1"/>
                </a:solidFill>
              </a:rPr>
              <a:t>for</a:t>
            </a:r>
            <a:r>
              <a:rPr lang="fr-FR" i="1" dirty="0">
                <a:solidFill>
                  <a:schemeClr val="bg1"/>
                </a:solidFill>
              </a:rPr>
              <a:t> valeur </a:t>
            </a:r>
            <a:r>
              <a:rPr lang="fr-FR" b="1" i="1" dirty="0">
                <a:solidFill>
                  <a:schemeClr val="bg1"/>
                </a:solidFill>
              </a:rPr>
              <a:t>in</a:t>
            </a:r>
            <a:r>
              <a:rPr lang="fr-FR" i="1" dirty="0">
                <a:solidFill>
                  <a:schemeClr val="bg1"/>
                </a:solidFill>
              </a:rPr>
              <a:t> tableau:</a:t>
            </a:r>
          </a:p>
          <a:p>
            <a:pPr algn="ctr"/>
            <a:r>
              <a:rPr lang="fr-FR" i="1" dirty="0">
                <a:solidFill>
                  <a:schemeClr val="bg1"/>
                </a:solidFill>
              </a:rPr>
              <a:t>	</a:t>
            </a:r>
            <a:r>
              <a:rPr lang="fr-FR" i="1" dirty="0" err="1">
                <a:solidFill>
                  <a:schemeClr val="bg1"/>
                </a:solidFill>
              </a:rPr>
              <a:t>print</a:t>
            </a:r>
            <a:r>
              <a:rPr lang="fr-FR" i="1" dirty="0">
                <a:solidFill>
                  <a:schemeClr val="bg1"/>
                </a:solidFill>
              </a:rPr>
              <a:t>(valeur)</a:t>
            </a:r>
          </a:p>
          <a:p>
            <a:r>
              <a:rPr lang="fr-FR" dirty="0">
                <a:solidFill>
                  <a:schemeClr val="bg1"/>
                </a:solidFill>
              </a:rPr>
              <a:t>« valeur » est une variable utilisée seulement dans la boucle qui va, à chaque tour de boucle, prendre la valeur d’un élément du tableau en partant de l’élément 0.</a:t>
            </a:r>
          </a:p>
          <a:p>
            <a:r>
              <a:rPr lang="fr-FR" dirty="0">
                <a:solidFill>
                  <a:schemeClr val="bg1"/>
                </a:solidFill>
              </a:rPr>
              <a:t>« tableau » est une variable contenant un tableau.</a:t>
            </a:r>
          </a:p>
          <a:p>
            <a:r>
              <a:rPr lang="fr-FR" dirty="0">
                <a:solidFill>
                  <a:schemeClr val="bg1"/>
                </a:solidFill>
              </a:rPr>
              <a:t>Le mot clé « in  » permet une lecture intuitive de la boucle: </a:t>
            </a:r>
            <a:r>
              <a:rPr lang="fr-FR" b="1" dirty="0">
                <a:solidFill>
                  <a:schemeClr val="bg1"/>
                </a:solidFill>
              </a:rPr>
              <a:t>Pour chaque </a:t>
            </a:r>
            <a:r>
              <a:rPr lang="fr-FR" dirty="0">
                <a:solidFill>
                  <a:schemeClr val="bg1"/>
                </a:solidFill>
              </a:rPr>
              <a:t>« valeur » </a:t>
            </a:r>
            <a:r>
              <a:rPr lang="fr-FR" b="1" dirty="0">
                <a:solidFill>
                  <a:schemeClr val="bg1"/>
                </a:solidFill>
              </a:rPr>
              <a:t>dans</a:t>
            </a:r>
            <a:r>
              <a:rPr lang="fr-FR" dirty="0">
                <a:solidFill>
                  <a:schemeClr val="bg1"/>
                </a:solidFill>
              </a:rPr>
              <a:t> « tableau » </a:t>
            </a:r>
            <a:r>
              <a:rPr lang="fr-FR" b="1" dirty="0">
                <a:solidFill>
                  <a:schemeClr val="bg1"/>
                </a:solidFill>
              </a:rPr>
              <a:t>alors</a:t>
            </a:r>
            <a:r>
              <a:rPr lang="fr-FR" dirty="0">
                <a:solidFill>
                  <a:schemeClr val="bg1"/>
                </a:solidFill>
              </a:rPr>
              <a:t>:</a:t>
            </a:r>
          </a:p>
        </p:txBody>
      </p:sp>
      <p:sp>
        <p:nvSpPr>
          <p:cNvPr id="9" name="TextBox 8">
            <a:extLst>
              <a:ext uri="{FF2B5EF4-FFF2-40B4-BE49-F238E27FC236}">
                <a16:creationId xmlns:a16="http://schemas.microsoft.com/office/drawing/2014/main" id="{CD95E6E7-2570-4E99-826F-4B26F195E620}"/>
              </a:ext>
            </a:extLst>
          </p:cNvPr>
          <p:cNvSpPr txBox="1"/>
          <p:nvPr/>
        </p:nvSpPr>
        <p:spPr>
          <a:xfrm>
            <a:off x="6753225" y="4352925"/>
            <a:ext cx="4752975" cy="646331"/>
          </a:xfrm>
          <a:prstGeom prst="rect">
            <a:avLst/>
          </a:prstGeom>
          <a:solidFill>
            <a:schemeClr val="accent1">
              <a:lumMod val="40000"/>
              <a:lumOff val="60000"/>
            </a:schemeClr>
          </a:solidFill>
          <a:ln>
            <a:noFill/>
          </a:ln>
          <a:effectLst>
            <a:outerShdw blurRad="50800" dist="38100" dir="5400000" algn="t" rotWithShape="0">
              <a:prstClr val="black">
                <a:alpha val="40000"/>
              </a:prstClr>
            </a:outerShdw>
          </a:effectLst>
        </p:spPr>
        <p:txBody>
          <a:bodyPr wrap="square" rtlCol="0">
            <a:spAutoFit/>
          </a:bodyPr>
          <a:lstStyle/>
          <a:p>
            <a:r>
              <a:rPr lang="fr-FR" i="1" dirty="0"/>
              <a:t>A noter que la boucle for a son équivalent avec la boucle </a:t>
            </a:r>
            <a:r>
              <a:rPr lang="fr-FR" i="1" dirty="0" err="1"/>
              <a:t>while</a:t>
            </a:r>
            <a:endParaRPr lang="fr-FR" i="1" dirty="0"/>
          </a:p>
        </p:txBody>
      </p:sp>
      <p:pic>
        <p:nvPicPr>
          <p:cNvPr id="4" name="Picture 3">
            <a:extLst>
              <a:ext uri="{FF2B5EF4-FFF2-40B4-BE49-F238E27FC236}">
                <a16:creationId xmlns:a16="http://schemas.microsoft.com/office/drawing/2014/main" id="{B7DD104F-B22D-46FE-8B66-1B5D167E195B}"/>
              </a:ext>
            </a:extLst>
          </p:cNvPr>
          <p:cNvPicPr>
            <a:picLocks noChangeAspect="1"/>
          </p:cNvPicPr>
          <p:nvPr/>
        </p:nvPicPr>
        <p:blipFill>
          <a:blip r:embed="rId4"/>
          <a:stretch>
            <a:fillRect/>
          </a:stretch>
        </p:blipFill>
        <p:spPr>
          <a:xfrm>
            <a:off x="1381125" y="4467419"/>
            <a:ext cx="3667125" cy="866775"/>
          </a:xfrm>
          <a:prstGeom prst="rect">
            <a:avLst/>
          </a:prstGeom>
        </p:spPr>
      </p:pic>
      <p:pic>
        <p:nvPicPr>
          <p:cNvPr id="7" name="Picture 6">
            <a:extLst>
              <a:ext uri="{FF2B5EF4-FFF2-40B4-BE49-F238E27FC236}">
                <a16:creationId xmlns:a16="http://schemas.microsoft.com/office/drawing/2014/main" id="{B796133C-FB7F-4A23-A59A-A2C8CA4D7C51}"/>
              </a:ext>
            </a:extLst>
          </p:cNvPr>
          <p:cNvPicPr>
            <a:picLocks noChangeAspect="1"/>
          </p:cNvPicPr>
          <p:nvPr/>
        </p:nvPicPr>
        <p:blipFill>
          <a:blip r:embed="rId5"/>
          <a:stretch>
            <a:fillRect/>
          </a:stretch>
        </p:blipFill>
        <p:spPr>
          <a:xfrm>
            <a:off x="5286375" y="4352925"/>
            <a:ext cx="985838" cy="2351758"/>
          </a:xfrm>
          <a:prstGeom prst="rect">
            <a:avLst/>
          </a:prstGeom>
        </p:spPr>
      </p:pic>
      <p:pic>
        <p:nvPicPr>
          <p:cNvPr id="8" name="Picture 7">
            <a:extLst>
              <a:ext uri="{FF2B5EF4-FFF2-40B4-BE49-F238E27FC236}">
                <a16:creationId xmlns:a16="http://schemas.microsoft.com/office/drawing/2014/main" id="{EB1071A4-EAFF-4CE7-9D8C-0AB3A37D9CDE}"/>
              </a:ext>
            </a:extLst>
          </p:cNvPr>
          <p:cNvPicPr>
            <a:picLocks noChangeAspect="1"/>
          </p:cNvPicPr>
          <p:nvPr/>
        </p:nvPicPr>
        <p:blipFill>
          <a:blip r:embed="rId6"/>
          <a:stretch>
            <a:fillRect/>
          </a:stretch>
        </p:blipFill>
        <p:spPr>
          <a:xfrm>
            <a:off x="7410450" y="5171616"/>
            <a:ext cx="3400425" cy="714375"/>
          </a:xfrm>
          <a:prstGeom prst="rect">
            <a:avLst/>
          </a:prstGeom>
        </p:spPr>
      </p:pic>
    </p:spTree>
    <p:extLst>
      <p:ext uri="{BB962C8B-B14F-4D97-AF65-F5344CB8AC3E}">
        <p14:creationId xmlns:p14="http://schemas.microsoft.com/office/powerpoint/2010/main" val="406982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Boucles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err="1"/>
              <a:t>GDScript</a:t>
            </a:r>
            <a:r>
              <a:rPr lang="fr-FR" sz="2800" b="1" dirty="0"/>
              <a:t> : range</a:t>
            </a:r>
          </a:p>
        </p:txBody>
      </p:sp>
      <p:pic>
        <p:nvPicPr>
          <p:cNvPr id="19" name="Graphic 18">
            <a:extLst>
              <a:ext uri="{FF2B5EF4-FFF2-40B4-BE49-F238E27FC236}">
                <a16:creationId xmlns:a16="http://schemas.microsoft.com/office/drawing/2014/main" id="{F78130C4-0EC0-421E-9000-BA7FB6F1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sp>
        <p:nvSpPr>
          <p:cNvPr id="22" name="TextBox 21">
            <a:extLst>
              <a:ext uri="{FF2B5EF4-FFF2-40B4-BE49-F238E27FC236}">
                <a16:creationId xmlns:a16="http://schemas.microsoft.com/office/drawing/2014/main" id="{97D66DEB-A47A-43A4-9843-9830DB77D6CB}"/>
              </a:ext>
            </a:extLst>
          </p:cNvPr>
          <p:cNvSpPr txBox="1"/>
          <p:nvPr/>
        </p:nvSpPr>
        <p:spPr>
          <a:xfrm>
            <a:off x="5286375" y="798359"/>
            <a:ext cx="6438900" cy="3139321"/>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La boucle for est utilisée souvent lorsque l’on veut exécuter un certains nombre de fois un bloc d’instructions.</a:t>
            </a:r>
          </a:p>
          <a:p>
            <a:pPr algn="ctr"/>
            <a:r>
              <a:rPr lang="fr-FR" dirty="0">
                <a:solidFill>
                  <a:schemeClr val="bg1"/>
                </a:solidFill>
              </a:rPr>
              <a:t>Déplaces-toi 10 fois à droite</a:t>
            </a:r>
          </a:p>
          <a:p>
            <a:r>
              <a:rPr lang="fr-FR" dirty="0">
                <a:solidFill>
                  <a:schemeClr val="bg1"/>
                </a:solidFill>
              </a:rPr>
              <a:t>On peut utiliser un boucle </a:t>
            </a:r>
            <a:r>
              <a:rPr lang="fr-FR" i="1" dirty="0" err="1">
                <a:solidFill>
                  <a:schemeClr val="bg1"/>
                </a:solidFill>
              </a:rPr>
              <a:t>while</a:t>
            </a:r>
            <a:r>
              <a:rPr lang="fr-FR" dirty="0">
                <a:solidFill>
                  <a:schemeClr val="bg1"/>
                </a:solidFill>
              </a:rPr>
              <a:t> avec la condition </a:t>
            </a:r>
            <a:r>
              <a:rPr lang="fr-FR" i="1" dirty="0">
                <a:solidFill>
                  <a:schemeClr val="bg1"/>
                </a:solidFill>
              </a:rPr>
              <a:t>i &lt; 10 </a:t>
            </a:r>
            <a:r>
              <a:rPr lang="fr-FR" dirty="0">
                <a:solidFill>
                  <a:schemeClr val="bg1"/>
                </a:solidFill>
              </a:rPr>
              <a:t>avec </a:t>
            </a:r>
            <a:r>
              <a:rPr lang="fr-FR" i="1" dirty="0">
                <a:solidFill>
                  <a:schemeClr val="bg1"/>
                </a:solidFill>
              </a:rPr>
              <a:t>i = 0 </a:t>
            </a:r>
            <a:r>
              <a:rPr lang="fr-FR" dirty="0">
                <a:solidFill>
                  <a:schemeClr val="bg1"/>
                </a:solidFill>
              </a:rPr>
              <a:t>au départ ou alors utiliser la boucle </a:t>
            </a:r>
            <a:r>
              <a:rPr lang="fr-FR" i="1" dirty="0">
                <a:solidFill>
                  <a:schemeClr val="bg1"/>
                </a:solidFill>
              </a:rPr>
              <a:t>for</a:t>
            </a:r>
            <a:r>
              <a:rPr lang="fr-FR" dirty="0">
                <a:solidFill>
                  <a:schemeClr val="bg1"/>
                </a:solidFill>
              </a:rPr>
              <a:t> avec une fonction très utile appelée « </a:t>
            </a:r>
            <a:r>
              <a:rPr lang="fr-FR" i="1" dirty="0">
                <a:solidFill>
                  <a:schemeClr val="bg1"/>
                </a:solidFill>
              </a:rPr>
              <a:t>range</a:t>
            </a:r>
            <a:r>
              <a:rPr lang="fr-FR" dirty="0">
                <a:solidFill>
                  <a:schemeClr val="bg1"/>
                </a:solidFill>
              </a:rPr>
              <a:t> ».</a:t>
            </a:r>
          </a:p>
          <a:p>
            <a:pPr algn="ctr"/>
            <a:r>
              <a:rPr lang="fr-FR" b="1" dirty="0">
                <a:solidFill>
                  <a:schemeClr val="bg1"/>
                </a:solidFill>
              </a:rPr>
              <a:t>range(initial, final)</a:t>
            </a:r>
          </a:p>
          <a:p>
            <a:r>
              <a:rPr lang="fr-FR" dirty="0">
                <a:solidFill>
                  <a:schemeClr val="bg1"/>
                </a:solidFill>
              </a:rPr>
              <a:t>C’est une fonction qui prend en entrée le nombre de départ, le nombre d’arrivée et qui produit en sortie un tableau de tous les nombres entre la borne de départ incluse et la borne d’arrivée </a:t>
            </a:r>
            <a:r>
              <a:rPr lang="fr-FR" dirty="0" err="1">
                <a:solidFill>
                  <a:schemeClr val="bg1"/>
                </a:solidFill>
              </a:rPr>
              <a:t>excluse</a:t>
            </a:r>
            <a:r>
              <a:rPr lang="fr-FR" dirty="0">
                <a:solidFill>
                  <a:schemeClr val="bg1"/>
                </a:solidFill>
              </a:rPr>
              <a:t>.</a:t>
            </a:r>
          </a:p>
        </p:txBody>
      </p:sp>
      <p:sp>
        <p:nvSpPr>
          <p:cNvPr id="9" name="TextBox 8">
            <a:extLst>
              <a:ext uri="{FF2B5EF4-FFF2-40B4-BE49-F238E27FC236}">
                <a16:creationId xmlns:a16="http://schemas.microsoft.com/office/drawing/2014/main" id="{CD95E6E7-2570-4E99-826F-4B26F195E620}"/>
              </a:ext>
            </a:extLst>
          </p:cNvPr>
          <p:cNvSpPr txBox="1"/>
          <p:nvPr/>
        </p:nvSpPr>
        <p:spPr>
          <a:xfrm>
            <a:off x="6753225" y="4305315"/>
            <a:ext cx="4752975" cy="1754326"/>
          </a:xfrm>
          <a:prstGeom prst="rect">
            <a:avLst/>
          </a:prstGeom>
          <a:solidFill>
            <a:schemeClr val="accent1">
              <a:lumMod val="40000"/>
              <a:lumOff val="60000"/>
            </a:schemeClr>
          </a:solidFill>
          <a:ln>
            <a:noFill/>
          </a:ln>
          <a:effectLst>
            <a:outerShdw blurRad="50800" dist="38100" dir="5400000" algn="t" rotWithShape="0">
              <a:prstClr val="black">
                <a:alpha val="40000"/>
              </a:prstClr>
            </a:outerShdw>
          </a:effectLst>
        </p:spPr>
        <p:txBody>
          <a:bodyPr wrap="square" rtlCol="0">
            <a:spAutoFit/>
          </a:bodyPr>
          <a:lstStyle/>
          <a:p>
            <a:r>
              <a:rPr lang="fr-FR" i="1" dirty="0"/>
              <a:t>A noter que range est une fonction qui fournit un tableau de valeurs à partir des paramètres en entrée. </a:t>
            </a:r>
          </a:p>
          <a:p>
            <a:r>
              <a:rPr lang="fr-FR" i="1" dirty="0"/>
              <a:t>A noter également que si l’on donne un seul paramètre à range, la valeur de départ sera 0 par défaut.</a:t>
            </a:r>
          </a:p>
        </p:txBody>
      </p:sp>
      <p:pic>
        <p:nvPicPr>
          <p:cNvPr id="6" name="Picture 5">
            <a:extLst>
              <a:ext uri="{FF2B5EF4-FFF2-40B4-BE49-F238E27FC236}">
                <a16:creationId xmlns:a16="http://schemas.microsoft.com/office/drawing/2014/main" id="{0A916259-1D58-402C-A385-BCB4F6D3E31F}"/>
              </a:ext>
            </a:extLst>
          </p:cNvPr>
          <p:cNvPicPr>
            <a:picLocks noChangeAspect="1"/>
          </p:cNvPicPr>
          <p:nvPr/>
        </p:nvPicPr>
        <p:blipFill>
          <a:blip r:embed="rId4"/>
          <a:stretch>
            <a:fillRect/>
          </a:stretch>
        </p:blipFill>
        <p:spPr>
          <a:xfrm>
            <a:off x="1824037" y="4652962"/>
            <a:ext cx="2543175" cy="676275"/>
          </a:xfrm>
          <a:prstGeom prst="rect">
            <a:avLst/>
          </a:prstGeom>
        </p:spPr>
      </p:pic>
      <p:pic>
        <p:nvPicPr>
          <p:cNvPr id="7" name="Picture 6">
            <a:extLst>
              <a:ext uri="{FF2B5EF4-FFF2-40B4-BE49-F238E27FC236}">
                <a16:creationId xmlns:a16="http://schemas.microsoft.com/office/drawing/2014/main" id="{1161E42B-6914-40B5-9548-71E13BDFE3BD}"/>
              </a:ext>
            </a:extLst>
          </p:cNvPr>
          <p:cNvPicPr>
            <a:picLocks noChangeAspect="1"/>
          </p:cNvPicPr>
          <p:nvPr/>
        </p:nvPicPr>
        <p:blipFill>
          <a:blip r:embed="rId5"/>
          <a:stretch>
            <a:fillRect/>
          </a:stretch>
        </p:blipFill>
        <p:spPr>
          <a:xfrm>
            <a:off x="4610100" y="4613526"/>
            <a:ext cx="742950" cy="2000250"/>
          </a:xfrm>
          <a:prstGeom prst="rect">
            <a:avLst/>
          </a:prstGeom>
        </p:spPr>
      </p:pic>
    </p:spTree>
    <p:extLst>
      <p:ext uri="{BB962C8B-B14F-4D97-AF65-F5344CB8AC3E}">
        <p14:creationId xmlns:p14="http://schemas.microsoft.com/office/powerpoint/2010/main" val="91015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Boucles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err="1"/>
              <a:t>Examples</a:t>
            </a:r>
            <a:endParaRPr lang="fr-FR" sz="2800" b="1" dirty="0"/>
          </a:p>
        </p:txBody>
      </p:sp>
      <p:pic>
        <p:nvPicPr>
          <p:cNvPr id="3" name="Picture 2">
            <a:extLst>
              <a:ext uri="{FF2B5EF4-FFF2-40B4-BE49-F238E27FC236}">
                <a16:creationId xmlns:a16="http://schemas.microsoft.com/office/drawing/2014/main" id="{9814BDD9-ED2C-405A-A1A7-B823D4055641}"/>
              </a:ext>
            </a:extLst>
          </p:cNvPr>
          <p:cNvPicPr>
            <a:picLocks noChangeAspect="1"/>
          </p:cNvPicPr>
          <p:nvPr/>
        </p:nvPicPr>
        <p:blipFill>
          <a:blip r:embed="rId2"/>
          <a:stretch>
            <a:fillRect/>
          </a:stretch>
        </p:blipFill>
        <p:spPr>
          <a:xfrm>
            <a:off x="1457325" y="2154312"/>
            <a:ext cx="2628900" cy="685800"/>
          </a:xfrm>
          <a:prstGeom prst="rect">
            <a:avLst/>
          </a:prstGeom>
        </p:spPr>
      </p:pic>
      <p:pic>
        <p:nvPicPr>
          <p:cNvPr id="6" name="Picture 5">
            <a:extLst>
              <a:ext uri="{FF2B5EF4-FFF2-40B4-BE49-F238E27FC236}">
                <a16:creationId xmlns:a16="http://schemas.microsoft.com/office/drawing/2014/main" id="{B3E51BBE-4DB8-4F54-85FF-57D754584647}"/>
              </a:ext>
            </a:extLst>
          </p:cNvPr>
          <p:cNvPicPr>
            <a:picLocks noChangeAspect="1"/>
          </p:cNvPicPr>
          <p:nvPr/>
        </p:nvPicPr>
        <p:blipFill>
          <a:blip r:embed="rId3"/>
          <a:stretch>
            <a:fillRect/>
          </a:stretch>
        </p:blipFill>
        <p:spPr>
          <a:xfrm>
            <a:off x="5362575" y="2054299"/>
            <a:ext cx="5238750" cy="885825"/>
          </a:xfrm>
          <a:prstGeom prst="rect">
            <a:avLst/>
          </a:prstGeom>
        </p:spPr>
      </p:pic>
      <p:pic>
        <p:nvPicPr>
          <p:cNvPr id="7" name="Picture 6">
            <a:extLst>
              <a:ext uri="{FF2B5EF4-FFF2-40B4-BE49-F238E27FC236}">
                <a16:creationId xmlns:a16="http://schemas.microsoft.com/office/drawing/2014/main" id="{2EA4E6D5-E419-4B50-A8DE-90D97BB951A7}"/>
              </a:ext>
            </a:extLst>
          </p:cNvPr>
          <p:cNvPicPr>
            <a:picLocks noChangeAspect="1"/>
          </p:cNvPicPr>
          <p:nvPr/>
        </p:nvPicPr>
        <p:blipFill>
          <a:blip r:embed="rId4"/>
          <a:stretch>
            <a:fillRect/>
          </a:stretch>
        </p:blipFill>
        <p:spPr>
          <a:xfrm>
            <a:off x="1223962" y="3971318"/>
            <a:ext cx="3095625" cy="933450"/>
          </a:xfrm>
          <a:prstGeom prst="rect">
            <a:avLst/>
          </a:prstGeom>
        </p:spPr>
      </p:pic>
      <p:pic>
        <p:nvPicPr>
          <p:cNvPr id="8" name="Picture 7">
            <a:extLst>
              <a:ext uri="{FF2B5EF4-FFF2-40B4-BE49-F238E27FC236}">
                <a16:creationId xmlns:a16="http://schemas.microsoft.com/office/drawing/2014/main" id="{7BFF2808-5184-4174-ACE2-F0A0071B45D2}"/>
              </a:ext>
            </a:extLst>
          </p:cNvPr>
          <p:cNvPicPr>
            <a:picLocks noChangeAspect="1"/>
          </p:cNvPicPr>
          <p:nvPr/>
        </p:nvPicPr>
        <p:blipFill>
          <a:blip r:embed="rId5"/>
          <a:stretch>
            <a:fillRect/>
          </a:stretch>
        </p:blipFill>
        <p:spPr>
          <a:xfrm>
            <a:off x="5114925" y="3843336"/>
            <a:ext cx="2543175" cy="1114425"/>
          </a:xfrm>
          <a:prstGeom prst="rect">
            <a:avLst/>
          </a:prstGeom>
        </p:spPr>
      </p:pic>
      <p:pic>
        <p:nvPicPr>
          <p:cNvPr id="9" name="Picture 8">
            <a:extLst>
              <a:ext uri="{FF2B5EF4-FFF2-40B4-BE49-F238E27FC236}">
                <a16:creationId xmlns:a16="http://schemas.microsoft.com/office/drawing/2014/main" id="{FC56BDE0-D187-4800-AFAD-186AF878C294}"/>
              </a:ext>
            </a:extLst>
          </p:cNvPr>
          <p:cNvPicPr>
            <a:picLocks noChangeAspect="1"/>
          </p:cNvPicPr>
          <p:nvPr/>
        </p:nvPicPr>
        <p:blipFill>
          <a:blip r:embed="rId6"/>
          <a:stretch>
            <a:fillRect/>
          </a:stretch>
        </p:blipFill>
        <p:spPr>
          <a:xfrm>
            <a:off x="8910637" y="3662362"/>
            <a:ext cx="2676525" cy="1476375"/>
          </a:xfrm>
          <a:prstGeom prst="rect">
            <a:avLst/>
          </a:prstGeom>
        </p:spPr>
      </p:pic>
    </p:spTree>
    <p:extLst>
      <p:ext uri="{BB962C8B-B14F-4D97-AF65-F5344CB8AC3E}">
        <p14:creationId xmlns:p14="http://schemas.microsoft.com/office/powerpoint/2010/main" val="187321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Boucles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a:t>Exercices</a:t>
            </a:r>
          </a:p>
        </p:txBody>
      </p:sp>
      <p:sp>
        <p:nvSpPr>
          <p:cNvPr id="9" name="TextBox 8">
            <a:extLst>
              <a:ext uri="{FF2B5EF4-FFF2-40B4-BE49-F238E27FC236}">
                <a16:creationId xmlns:a16="http://schemas.microsoft.com/office/drawing/2014/main" id="{BAE208BC-0AF1-455B-B918-5D59CF6A8D30}"/>
              </a:ext>
            </a:extLst>
          </p:cNvPr>
          <p:cNvSpPr txBox="1"/>
          <p:nvPr/>
        </p:nvSpPr>
        <p:spPr>
          <a:xfrm>
            <a:off x="1392575" y="4540776"/>
            <a:ext cx="10058398" cy="1477328"/>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fonction « </a:t>
            </a:r>
            <a:r>
              <a:rPr lang="fr-FR" dirty="0" err="1"/>
              <a:t>minimum_value</a:t>
            </a:r>
            <a:r>
              <a:rPr lang="fr-FR" dirty="0"/>
              <a:t> » qui prend en entrée un tableau</a:t>
            </a:r>
          </a:p>
          <a:p>
            <a:pPr marL="285750" indent="-285750">
              <a:buFont typeface="Arial" panose="020B0604020202020204" pitchFamily="34" charset="0"/>
              <a:buChar char="•"/>
            </a:pPr>
            <a:r>
              <a:rPr lang="fr-FR" dirty="0"/>
              <a:t>Retourner la valeur minimale du tableau</a:t>
            </a:r>
          </a:p>
          <a:p>
            <a:pPr marL="285750" indent="-285750">
              <a:buFont typeface="Arial" panose="020B0604020202020204" pitchFamily="34" charset="0"/>
              <a:buChar char="•"/>
            </a:pPr>
            <a:r>
              <a:rPr lang="fr-FR" dirty="0"/>
              <a:t>Dans la fonction _</a:t>
            </a:r>
            <a:r>
              <a:rPr lang="fr-FR" dirty="0" err="1"/>
              <a:t>ready</a:t>
            </a:r>
            <a:r>
              <a:rPr lang="fr-FR" dirty="0"/>
              <a:t>(), créer un tableau de 5 entier : 1, 9, 6, 5, 3</a:t>
            </a:r>
          </a:p>
          <a:p>
            <a:pPr marL="285750" indent="-285750">
              <a:buFont typeface="Arial" panose="020B0604020202020204" pitchFamily="34" charset="0"/>
              <a:buChar char="•"/>
            </a:pPr>
            <a:r>
              <a:rPr lang="fr-FR" dirty="0"/>
              <a:t>Appeler la fonction « </a:t>
            </a:r>
            <a:r>
              <a:rPr lang="fr-FR" dirty="0" err="1"/>
              <a:t>minimum_value</a:t>
            </a:r>
            <a:r>
              <a:rPr lang="fr-FR" dirty="0"/>
              <a:t> » avec ce tableau </a:t>
            </a:r>
          </a:p>
          <a:p>
            <a:pPr marL="285750" indent="-285750">
              <a:buFont typeface="Arial" panose="020B0604020202020204" pitchFamily="34" charset="0"/>
              <a:buChar char="•"/>
            </a:pPr>
            <a:r>
              <a:rPr lang="fr-FR" dirty="0"/>
              <a:t>Afficher le résultat</a:t>
            </a:r>
          </a:p>
        </p:txBody>
      </p:sp>
      <p:sp>
        <p:nvSpPr>
          <p:cNvPr id="7" name="TextBox 6">
            <a:extLst>
              <a:ext uri="{FF2B5EF4-FFF2-40B4-BE49-F238E27FC236}">
                <a16:creationId xmlns:a16="http://schemas.microsoft.com/office/drawing/2014/main" id="{4BF9C85B-7696-4A4D-8BC7-1D1EA26380DB}"/>
              </a:ext>
            </a:extLst>
          </p:cNvPr>
          <p:cNvSpPr txBox="1"/>
          <p:nvPr/>
        </p:nvSpPr>
        <p:spPr>
          <a:xfrm>
            <a:off x="1392575" y="1929473"/>
            <a:ext cx="10058398" cy="646331"/>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 tableau de 3 Vector2 : Vector2(0,0), Vector2(10,6), Vector2(6,-5)</a:t>
            </a:r>
          </a:p>
          <a:p>
            <a:pPr marL="285750" indent="-285750">
              <a:buFont typeface="Arial" panose="020B0604020202020204" pitchFamily="34" charset="0"/>
              <a:buChar char="•"/>
            </a:pPr>
            <a:r>
              <a:rPr lang="fr-FR" dirty="0"/>
              <a:t>Parcourir le tableau et affiché chacun des éléments</a:t>
            </a:r>
          </a:p>
        </p:txBody>
      </p:sp>
      <p:sp>
        <p:nvSpPr>
          <p:cNvPr id="11" name="TextBox 10">
            <a:extLst>
              <a:ext uri="{FF2B5EF4-FFF2-40B4-BE49-F238E27FC236}">
                <a16:creationId xmlns:a16="http://schemas.microsoft.com/office/drawing/2014/main" id="{A4103660-0F8B-4149-B1EF-41BDC1DD2E75}"/>
              </a:ext>
            </a:extLst>
          </p:cNvPr>
          <p:cNvSpPr txBox="1"/>
          <p:nvPr/>
        </p:nvSpPr>
        <p:spPr>
          <a:xfrm>
            <a:off x="1397336" y="3106150"/>
            <a:ext cx="10058398" cy="923330"/>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Ecrire l’équivalent avec une boucle </a:t>
            </a:r>
            <a:r>
              <a:rPr lang="fr-FR" dirty="0" err="1"/>
              <a:t>while</a:t>
            </a:r>
            <a:r>
              <a:rPr lang="fr-FR" dirty="0"/>
              <a:t> du code suivant:</a:t>
            </a:r>
          </a:p>
          <a:p>
            <a:pPr algn="ctr"/>
            <a:r>
              <a:rPr lang="fr-FR" i="1" dirty="0"/>
              <a:t>for i in range(0,4):</a:t>
            </a:r>
          </a:p>
          <a:p>
            <a:pPr algn="ctr"/>
            <a:r>
              <a:rPr lang="fr-FR" i="1" dirty="0" err="1"/>
              <a:t>print</a:t>
            </a:r>
            <a:r>
              <a:rPr lang="fr-FR" i="1" dirty="0"/>
              <a:t>(i)</a:t>
            </a:r>
          </a:p>
        </p:txBody>
      </p:sp>
    </p:spTree>
    <p:extLst>
      <p:ext uri="{BB962C8B-B14F-4D97-AF65-F5344CB8AC3E}">
        <p14:creationId xmlns:p14="http://schemas.microsoft.com/office/powerpoint/2010/main" val="395495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Boucles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pic>
        <p:nvPicPr>
          <p:cNvPr id="5" name="Picture 4" descr="A picture containing drawing&#10;&#10;Description automatically generated">
            <a:extLst>
              <a:ext uri="{FF2B5EF4-FFF2-40B4-BE49-F238E27FC236}">
                <a16:creationId xmlns:a16="http://schemas.microsoft.com/office/drawing/2014/main" id="{1FE4A242-521A-4F5B-B06F-49838CE85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1679" y="4072811"/>
            <a:ext cx="3333750" cy="2224088"/>
          </a:xfrm>
          <a:prstGeom prst="rect">
            <a:avLst/>
          </a:prstGeom>
        </p:spPr>
      </p:pic>
      <p:sp>
        <p:nvSpPr>
          <p:cNvPr id="8" name="TextBox 7">
            <a:extLst>
              <a:ext uri="{FF2B5EF4-FFF2-40B4-BE49-F238E27FC236}">
                <a16:creationId xmlns:a16="http://schemas.microsoft.com/office/drawing/2014/main" id="{0A04698C-BDB5-457B-88AB-6F449538B5AD}"/>
              </a:ext>
            </a:extLst>
          </p:cNvPr>
          <p:cNvSpPr txBox="1"/>
          <p:nvPr/>
        </p:nvSpPr>
        <p:spPr>
          <a:xfrm>
            <a:off x="1032850" y="1591416"/>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On sait maintenant ce qu’est une condition. Une boucle n’est ni plus ni moins une répétition des instructions contenues dans la condition tant que cette dernière n’est pas fausse. </a:t>
            </a:r>
          </a:p>
          <a:p>
            <a:r>
              <a:rPr lang="fr-FR" dirty="0"/>
              <a:t>On peut énoncer une boucle de la façon suivante:</a:t>
            </a:r>
          </a:p>
          <a:p>
            <a:r>
              <a:rPr lang="fr-FR" dirty="0"/>
              <a:t>« Tant que tu n’as pas la tête qui tourne, fais un tour sur toi-même »</a:t>
            </a:r>
          </a:p>
          <a:p>
            <a:r>
              <a:rPr lang="fr-FR" dirty="0"/>
              <a:t>Ici la condition est « Est-ce que ta tête ne tourne pas? »</a:t>
            </a:r>
          </a:p>
          <a:p>
            <a:r>
              <a:rPr lang="fr-FR" dirty="0"/>
              <a:t>L’instruction est « Fais un tour sur toi-même » et elle est répétée tant que la condition n’est pas fausse, c’est-à-dire quand la réponse à « Est-ce que ta tête ne tourne pas? » est </a:t>
            </a:r>
            <a:r>
              <a:rPr lang="fr-FR" b="1" dirty="0"/>
              <a:t>non</a:t>
            </a:r>
            <a:r>
              <a:rPr lang="fr-FR" dirty="0"/>
              <a:t>, soit « ta tête tourne ».</a:t>
            </a:r>
          </a:p>
        </p:txBody>
      </p:sp>
      <p:sp>
        <p:nvSpPr>
          <p:cNvPr id="6" name="TextBox 5">
            <a:extLst>
              <a:ext uri="{FF2B5EF4-FFF2-40B4-BE49-F238E27FC236}">
                <a16:creationId xmlns:a16="http://schemas.microsoft.com/office/drawing/2014/main" id="{89E9D695-A695-47B1-A872-2A7BE10E9AAE}"/>
              </a:ext>
            </a:extLst>
          </p:cNvPr>
          <p:cNvSpPr txBox="1"/>
          <p:nvPr/>
        </p:nvSpPr>
        <p:spPr>
          <a:xfrm>
            <a:off x="1838131" y="3536302"/>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94925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Boucles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147582" y="955246"/>
            <a:ext cx="2726422" cy="523220"/>
          </a:xfrm>
          <a:prstGeom prst="rect">
            <a:avLst/>
          </a:prstGeom>
          <a:solidFill>
            <a:schemeClr val="accent4">
              <a:lumMod val="60000"/>
              <a:lumOff val="40000"/>
            </a:schemeClr>
          </a:solidFill>
        </p:spPr>
        <p:txBody>
          <a:bodyPr wrap="square" rtlCol="0">
            <a:spAutoFit/>
          </a:bodyPr>
          <a:lstStyle/>
          <a:p>
            <a:pPr algn="ctr"/>
            <a:r>
              <a:rPr lang="fr-FR" sz="2800" b="1" dirty="0"/>
              <a:t>Autre exemple</a:t>
            </a:r>
          </a:p>
        </p:txBody>
      </p:sp>
      <p:sp>
        <p:nvSpPr>
          <p:cNvPr id="6" name="TextBox 5">
            <a:extLst>
              <a:ext uri="{FF2B5EF4-FFF2-40B4-BE49-F238E27FC236}">
                <a16:creationId xmlns:a16="http://schemas.microsoft.com/office/drawing/2014/main" id="{A47F8B52-87CA-4C3B-BD70-4D931002CE82}"/>
              </a:ext>
            </a:extLst>
          </p:cNvPr>
          <p:cNvSpPr txBox="1"/>
          <p:nvPr/>
        </p:nvSpPr>
        <p:spPr>
          <a:xfrm>
            <a:off x="3021042" y="1591416"/>
            <a:ext cx="6265571" cy="387191"/>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Tant que la voiture n’a pas fait 10 tours, alors elle ne s’arrête pas.</a:t>
            </a:r>
          </a:p>
        </p:txBody>
      </p:sp>
      <p:pic>
        <p:nvPicPr>
          <p:cNvPr id="16" name="Graphic 15">
            <a:extLst>
              <a:ext uri="{FF2B5EF4-FFF2-40B4-BE49-F238E27FC236}">
                <a16:creationId xmlns:a16="http://schemas.microsoft.com/office/drawing/2014/main" id="{4BE9F87F-29B5-43BF-A047-74C55A9BE0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10793" y="2154312"/>
            <a:ext cx="4744382" cy="4476750"/>
          </a:xfrm>
          <a:prstGeom prst="rect">
            <a:avLst/>
          </a:prstGeom>
        </p:spPr>
      </p:pic>
      <p:pic>
        <p:nvPicPr>
          <p:cNvPr id="1026" name="Picture 2" descr="mario kart invades google maps this week and here's how you can play">
            <a:extLst>
              <a:ext uri="{FF2B5EF4-FFF2-40B4-BE49-F238E27FC236}">
                <a16:creationId xmlns:a16="http://schemas.microsoft.com/office/drawing/2014/main" id="{598C7407-58BE-413D-BE91-795C460AD1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115" t="22584" r="38705" b="21967"/>
          <a:stretch/>
        </p:blipFill>
        <p:spPr bwMode="auto">
          <a:xfrm rot="11595450">
            <a:off x="3690258" y="3081825"/>
            <a:ext cx="671804" cy="83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2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Boucles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err="1"/>
              <a:t>GDScript</a:t>
            </a:r>
            <a:r>
              <a:rPr lang="fr-FR" sz="2800" b="1" dirty="0"/>
              <a:t> : </a:t>
            </a:r>
            <a:r>
              <a:rPr lang="fr-FR" sz="2800" b="1" dirty="0" err="1"/>
              <a:t>while</a:t>
            </a:r>
            <a:endParaRPr lang="fr-FR" sz="2800" b="1" dirty="0"/>
          </a:p>
        </p:txBody>
      </p:sp>
      <p:pic>
        <p:nvPicPr>
          <p:cNvPr id="19" name="Graphic 18">
            <a:extLst>
              <a:ext uri="{FF2B5EF4-FFF2-40B4-BE49-F238E27FC236}">
                <a16:creationId xmlns:a16="http://schemas.microsoft.com/office/drawing/2014/main" id="{F78130C4-0EC0-421E-9000-BA7FB6F1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sp>
        <p:nvSpPr>
          <p:cNvPr id="22" name="TextBox 21">
            <a:extLst>
              <a:ext uri="{FF2B5EF4-FFF2-40B4-BE49-F238E27FC236}">
                <a16:creationId xmlns:a16="http://schemas.microsoft.com/office/drawing/2014/main" id="{97D66DEB-A47A-43A4-9843-9830DB77D6CB}"/>
              </a:ext>
            </a:extLst>
          </p:cNvPr>
          <p:cNvSpPr txBox="1"/>
          <p:nvPr/>
        </p:nvSpPr>
        <p:spPr>
          <a:xfrm>
            <a:off x="5749749" y="941991"/>
            <a:ext cx="5438775" cy="3139321"/>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Dans Godot, pour réaliser une boucle, il existe deux façons:</a:t>
            </a:r>
          </a:p>
          <a:p>
            <a:r>
              <a:rPr lang="fr-FR" dirty="0">
                <a:solidFill>
                  <a:schemeClr val="bg1"/>
                </a:solidFill>
              </a:rPr>
              <a:t>-   </a:t>
            </a:r>
            <a:r>
              <a:rPr lang="fr-FR" dirty="0" err="1">
                <a:solidFill>
                  <a:schemeClr val="bg1"/>
                </a:solidFill>
              </a:rPr>
              <a:t>while</a:t>
            </a:r>
            <a:endParaRPr lang="fr-FR" dirty="0">
              <a:solidFill>
                <a:schemeClr val="bg1"/>
              </a:solidFill>
            </a:endParaRPr>
          </a:p>
          <a:p>
            <a:pPr marL="285750" indent="-285750">
              <a:buFontTx/>
              <a:buChar char="-"/>
            </a:pPr>
            <a:r>
              <a:rPr lang="fr-FR" dirty="0">
                <a:solidFill>
                  <a:schemeClr val="bg1"/>
                </a:solidFill>
              </a:rPr>
              <a:t>for</a:t>
            </a:r>
          </a:p>
          <a:p>
            <a:r>
              <a:rPr lang="fr-FR" dirty="0">
                <a:solidFill>
                  <a:schemeClr val="bg1"/>
                </a:solidFill>
              </a:rPr>
              <a:t>Le mot clé « </a:t>
            </a:r>
            <a:r>
              <a:rPr lang="fr-FR" dirty="0" err="1">
                <a:solidFill>
                  <a:schemeClr val="bg1"/>
                </a:solidFill>
              </a:rPr>
              <a:t>while</a:t>
            </a:r>
            <a:r>
              <a:rPr lang="fr-FR" dirty="0">
                <a:solidFill>
                  <a:schemeClr val="bg1"/>
                </a:solidFill>
              </a:rPr>
              <a:t> » fonctionne exactement de la même façon que le mot clé « if », c’est-à-dire:</a:t>
            </a:r>
          </a:p>
          <a:p>
            <a:r>
              <a:rPr lang="fr-FR" i="1" dirty="0" err="1">
                <a:solidFill>
                  <a:schemeClr val="bg1"/>
                </a:solidFill>
              </a:rPr>
              <a:t>while</a:t>
            </a:r>
            <a:r>
              <a:rPr lang="fr-FR" i="1" dirty="0">
                <a:solidFill>
                  <a:schemeClr val="bg1"/>
                </a:solidFill>
              </a:rPr>
              <a:t> [Conditions] :</a:t>
            </a:r>
          </a:p>
          <a:p>
            <a:r>
              <a:rPr lang="fr-FR" i="1" dirty="0">
                <a:solidFill>
                  <a:schemeClr val="bg1"/>
                </a:solidFill>
              </a:rPr>
              <a:t>	[Instructions]</a:t>
            </a:r>
          </a:p>
          <a:p>
            <a:r>
              <a:rPr lang="fr-FR" dirty="0">
                <a:solidFill>
                  <a:schemeClr val="bg1"/>
                </a:solidFill>
              </a:rPr>
              <a:t>Le bloc [Instructions] sera exécuté jusqu’à ce que le bloc [Conditions] soit faux.</a:t>
            </a:r>
          </a:p>
          <a:p>
            <a:endParaRPr lang="fr-FR" dirty="0">
              <a:solidFill>
                <a:schemeClr val="bg1"/>
              </a:solidFill>
            </a:endParaRPr>
          </a:p>
        </p:txBody>
      </p:sp>
      <p:pic>
        <p:nvPicPr>
          <p:cNvPr id="4" name="Picture 3">
            <a:extLst>
              <a:ext uri="{FF2B5EF4-FFF2-40B4-BE49-F238E27FC236}">
                <a16:creationId xmlns:a16="http://schemas.microsoft.com/office/drawing/2014/main" id="{5C0EBCC8-27DE-4213-BF1A-E77D8C8ED6B0}"/>
              </a:ext>
            </a:extLst>
          </p:cNvPr>
          <p:cNvPicPr>
            <a:picLocks noChangeAspect="1"/>
          </p:cNvPicPr>
          <p:nvPr/>
        </p:nvPicPr>
        <p:blipFill>
          <a:blip r:embed="rId4"/>
          <a:stretch>
            <a:fillRect/>
          </a:stretch>
        </p:blipFill>
        <p:spPr>
          <a:xfrm>
            <a:off x="1576387" y="4405312"/>
            <a:ext cx="3838575" cy="1304925"/>
          </a:xfrm>
          <a:prstGeom prst="rect">
            <a:avLst/>
          </a:prstGeom>
        </p:spPr>
      </p:pic>
      <p:pic>
        <p:nvPicPr>
          <p:cNvPr id="5" name="Picture 4">
            <a:extLst>
              <a:ext uri="{FF2B5EF4-FFF2-40B4-BE49-F238E27FC236}">
                <a16:creationId xmlns:a16="http://schemas.microsoft.com/office/drawing/2014/main" id="{56F2D984-6BCF-446C-9713-8F108ED1B603}"/>
              </a:ext>
            </a:extLst>
          </p:cNvPr>
          <p:cNvPicPr>
            <a:picLocks noChangeAspect="1"/>
          </p:cNvPicPr>
          <p:nvPr/>
        </p:nvPicPr>
        <p:blipFill>
          <a:blip r:embed="rId5"/>
          <a:stretch>
            <a:fillRect/>
          </a:stretch>
        </p:blipFill>
        <p:spPr>
          <a:xfrm>
            <a:off x="5991227" y="4262195"/>
            <a:ext cx="647700" cy="2076450"/>
          </a:xfrm>
          <a:prstGeom prst="rect">
            <a:avLst/>
          </a:prstGeom>
        </p:spPr>
      </p:pic>
    </p:spTree>
    <p:extLst>
      <p:ext uri="{BB962C8B-B14F-4D97-AF65-F5344CB8AC3E}">
        <p14:creationId xmlns:p14="http://schemas.microsoft.com/office/powerpoint/2010/main" val="65783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Boucles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err="1"/>
              <a:t>Examples</a:t>
            </a:r>
            <a:endParaRPr lang="fr-FR" sz="2800" b="1" dirty="0"/>
          </a:p>
        </p:txBody>
      </p:sp>
      <p:pic>
        <p:nvPicPr>
          <p:cNvPr id="4" name="Picture 3">
            <a:extLst>
              <a:ext uri="{FF2B5EF4-FFF2-40B4-BE49-F238E27FC236}">
                <a16:creationId xmlns:a16="http://schemas.microsoft.com/office/drawing/2014/main" id="{48EEB2B2-7749-4780-8B8A-9942A85CA16B}"/>
              </a:ext>
            </a:extLst>
          </p:cNvPr>
          <p:cNvPicPr>
            <a:picLocks noChangeAspect="1"/>
          </p:cNvPicPr>
          <p:nvPr/>
        </p:nvPicPr>
        <p:blipFill>
          <a:blip r:embed="rId2"/>
          <a:stretch>
            <a:fillRect/>
          </a:stretch>
        </p:blipFill>
        <p:spPr>
          <a:xfrm>
            <a:off x="7761475" y="3086100"/>
            <a:ext cx="2314575" cy="685800"/>
          </a:xfrm>
          <a:prstGeom prst="rect">
            <a:avLst/>
          </a:prstGeom>
        </p:spPr>
      </p:pic>
      <p:pic>
        <p:nvPicPr>
          <p:cNvPr id="3" name="Picture 2">
            <a:extLst>
              <a:ext uri="{FF2B5EF4-FFF2-40B4-BE49-F238E27FC236}">
                <a16:creationId xmlns:a16="http://schemas.microsoft.com/office/drawing/2014/main" id="{8C55A4CC-7452-4BF0-A4D2-1D5B084D1C5E}"/>
              </a:ext>
            </a:extLst>
          </p:cNvPr>
          <p:cNvPicPr>
            <a:picLocks noChangeAspect="1"/>
          </p:cNvPicPr>
          <p:nvPr/>
        </p:nvPicPr>
        <p:blipFill>
          <a:blip r:embed="rId3"/>
          <a:stretch>
            <a:fillRect/>
          </a:stretch>
        </p:blipFill>
        <p:spPr>
          <a:xfrm>
            <a:off x="1903994" y="4871994"/>
            <a:ext cx="3476625" cy="1123950"/>
          </a:xfrm>
          <a:prstGeom prst="rect">
            <a:avLst/>
          </a:prstGeom>
        </p:spPr>
      </p:pic>
      <p:pic>
        <p:nvPicPr>
          <p:cNvPr id="5" name="Picture 4">
            <a:extLst>
              <a:ext uri="{FF2B5EF4-FFF2-40B4-BE49-F238E27FC236}">
                <a16:creationId xmlns:a16="http://schemas.microsoft.com/office/drawing/2014/main" id="{4AE3DFD8-BE7A-4F3B-B83A-263FE121E0E8}"/>
              </a:ext>
            </a:extLst>
          </p:cNvPr>
          <p:cNvPicPr>
            <a:picLocks noChangeAspect="1"/>
          </p:cNvPicPr>
          <p:nvPr/>
        </p:nvPicPr>
        <p:blipFill>
          <a:blip r:embed="rId4"/>
          <a:stretch>
            <a:fillRect/>
          </a:stretch>
        </p:blipFill>
        <p:spPr>
          <a:xfrm>
            <a:off x="7506091" y="1520981"/>
            <a:ext cx="3009900" cy="1076325"/>
          </a:xfrm>
          <a:prstGeom prst="rect">
            <a:avLst/>
          </a:prstGeom>
        </p:spPr>
      </p:pic>
      <p:pic>
        <p:nvPicPr>
          <p:cNvPr id="6" name="Picture 5">
            <a:extLst>
              <a:ext uri="{FF2B5EF4-FFF2-40B4-BE49-F238E27FC236}">
                <a16:creationId xmlns:a16="http://schemas.microsoft.com/office/drawing/2014/main" id="{B8842E1E-4921-4FB2-91DB-5C6E97238E24}"/>
              </a:ext>
            </a:extLst>
          </p:cNvPr>
          <p:cNvPicPr>
            <a:picLocks noChangeAspect="1"/>
          </p:cNvPicPr>
          <p:nvPr/>
        </p:nvPicPr>
        <p:blipFill>
          <a:blip r:embed="rId5"/>
          <a:stretch>
            <a:fillRect/>
          </a:stretch>
        </p:blipFill>
        <p:spPr>
          <a:xfrm>
            <a:off x="1903994" y="2157587"/>
            <a:ext cx="3686175" cy="1104900"/>
          </a:xfrm>
          <a:prstGeom prst="rect">
            <a:avLst/>
          </a:prstGeom>
        </p:spPr>
      </p:pic>
      <p:pic>
        <p:nvPicPr>
          <p:cNvPr id="7" name="Picture 6">
            <a:extLst>
              <a:ext uri="{FF2B5EF4-FFF2-40B4-BE49-F238E27FC236}">
                <a16:creationId xmlns:a16="http://schemas.microsoft.com/office/drawing/2014/main" id="{25227C9D-CA38-43BD-82D9-5EB5043CBEB7}"/>
              </a:ext>
            </a:extLst>
          </p:cNvPr>
          <p:cNvPicPr>
            <a:picLocks noChangeAspect="1"/>
          </p:cNvPicPr>
          <p:nvPr/>
        </p:nvPicPr>
        <p:blipFill>
          <a:blip r:embed="rId6"/>
          <a:stretch>
            <a:fillRect/>
          </a:stretch>
        </p:blipFill>
        <p:spPr>
          <a:xfrm>
            <a:off x="1993391" y="3708245"/>
            <a:ext cx="3505200" cy="466725"/>
          </a:xfrm>
          <a:prstGeom prst="rect">
            <a:avLst/>
          </a:prstGeom>
        </p:spPr>
      </p:pic>
      <p:pic>
        <p:nvPicPr>
          <p:cNvPr id="8" name="Picture 7">
            <a:extLst>
              <a:ext uri="{FF2B5EF4-FFF2-40B4-BE49-F238E27FC236}">
                <a16:creationId xmlns:a16="http://schemas.microsoft.com/office/drawing/2014/main" id="{785737F7-07DA-4550-8D51-4EB61FD5D8DA}"/>
              </a:ext>
            </a:extLst>
          </p:cNvPr>
          <p:cNvPicPr>
            <a:picLocks noChangeAspect="1"/>
          </p:cNvPicPr>
          <p:nvPr/>
        </p:nvPicPr>
        <p:blipFill>
          <a:blip r:embed="rId7"/>
          <a:stretch>
            <a:fillRect/>
          </a:stretch>
        </p:blipFill>
        <p:spPr>
          <a:xfrm>
            <a:off x="7761475" y="4174970"/>
            <a:ext cx="2486025" cy="2162175"/>
          </a:xfrm>
          <a:prstGeom prst="rect">
            <a:avLst/>
          </a:prstGeom>
        </p:spPr>
      </p:pic>
    </p:spTree>
    <p:extLst>
      <p:ext uri="{BB962C8B-B14F-4D97-AF65-F5344CB8AC3E}">
        <p14:creationId xmlns:p14="http://schemas.microsoft.com/office/powerpoint/2010/main" val="8194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Boucles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a:t>Exercices</a:t>
            </a:r>
          </a:p>
        </p:txBody>
      </p:sp>
      <p:sp>
        <p:nvSpPr>
          <p:cNvPr id="9" name="TextBox 8">
            <a:extLst>
              <a:ext uri="{FF2B5EF4-FFF2-40B4-BE49-F238E27FC236}">
                <a16:creationId xmlns:a16="http://schemas.microsoft.com/office/drawing/2014/main" id="{BAE208BC-0AF1-455B-B918-5D59CF6A8D30}"/>
              </a:ext>
            </a:extLst>
          </p:cNvPr>
          <p:cNvSpPr txBox="1"/>
          <p:nvPr/>
        </p:nvSpPr>
        <p:spPr>
          <a:xfrm>
            <a:off x="1392575" y="3314397"/>
            <a:ext cx="10058398" cy="923330"/>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variable « pos » de type Vector2 avec une valeur initiale Vector2(0,0)</a:t>
            </a:r>
          </a:p>
          <a:p>
            <a:pPr marL="285750" indent="-285750">
              <a:buFont typeface="Arial" panose="020B0604020202020204" pitchFamily="34" charset="0"/>
              <a:buChar char="•"/>
            </a:pPr>
            <a:r>
              <a:rPr lang="fr-FR" b="1" dirty="0"/>
              <a:t>Tant que</a:t>
            </a:r>
            <a:r>
              <a:rPr lang="fr-FR" dirty="0"/>
              <a:t> la variable « pos » n’est pas égale à Vector2(100,200) </a:t>
            </a:r>
            <a:r>
              <a:rPr lang="fr-FR" b="1" dirty="0"/>
              <a:t>alors</a:t>
            </a:r>
            <a:r>
              <a:rPr lang="fr-FR" dirty="0"/>
              <a:t> ajouter Vector2(1,2) à « pos »</a:t>
            </a:r>
          </a:p>
          <a:p>
            <a:pPr marL="285750" indent="-285750">
              <a:buFont typeface="Arial" panose="020B0604020202020204" pitchFamily="34" charset="0"/>
              <a:buChar char="•"/>
            </a:pPr>
            <a:r>
              <a:rPr lang="fr-FR" dirty="0"/>
              <a:t>Afficher « Arrivé » en sortie de boucle</a:t>
            </a:r>
          </a:p>
        </p:txBody>
      </p:sp>
      <p:sp>
        <p:nvSpPr>
          <p:cNvPr id="10" name="TextBox 9">
            <a:extLst>
              <a:ext uri="{FF2B5EF4-FFF2-40B4-BE49-F238E27FC236}">
                <a16:creationId xmlns:a16="http://schemas.microsoft.com/office/drawing/2014/main" id="{3BAAD01E-6ABD-4389-92AF-9B2B8C9B2645}"/>
              </a:ext>
            </a:extLst>
          </p:cNvPr>
          <p:cNvSpPr txBox="1"/>
          <p:nvPr/>
        </p:nvSpPr>
        <p:spPr>
          <a:xfrm>
            <a:off x="1392575" y="1696496"/>
            <a:ext cx="10058398" cy="646331"/>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variable « a » avec comme valeur 0</a:t>
            </a:r>
          </a:p>
          <a:p>
            <a:pPr marL="285750" indent="-285750">
              <a:buFont typeface="Arial" panose="020B0604020202020204" pitchFamily="34" charset="0"/>
              <a:buChar char="•"/>
            </a:pPr>
            <a:r>
              <a:rPr lang="fr-FR" b="1" dirty="0"/>
              <a:t>Tant que </a:t>
            </a:r>
            <a:r>
              <a:rPr lang="fr-FR" dirty="0"/>
              <a:t>« a » est inférieure à 10 </a:t>
            </a:r>
            <a:r>
              <a:rPr lang="fr-FR" b="1" dirty="0"/>
              <a:t>alors</a:t>
            </a:r>
            <a:r>
              <a:rPr lang="fr-FR" dirty="0"/>
              <a:t> incrémenter a de 2</a:t>
            </a:r>
          </a:p>
        </p:txBody>
      </p:sp>
      <p:sp>
        <p:nvSpPr>
          <p:cNvPr id="13" name="TextBox 12">
            <a:extLst>
              <a:ext uri="{FF2B5EF4-FFF2-40B4-BE49-F238E27FC236}">
                <a16:creationId xmlns:a16="http://schemas.microsoft.com/office/drawing/2014/main" id="{3E17FAB5-CB5C-4460-B5CF-65F5DD11560F}"/>
              </a:ext>
            </a:extLst>
          </p:cNvPr>
          <p:cNvSpPr txBox="1"/>
          <p:nvPr/>
        </p:nvSpPr>
        <p:spPr>
          <a:xfrm>
            <a:off x="1392575" y="4455758"/>
            <a:ext cx="10058398" cy="1754326"/>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variable « pos » de type Vector2 avec une valeur initiale Vector2(0,0)</a:t>
            </a:r>
          </a:p>
          <a:p>
            <a:pPr marL="285750" indent="-285750">
              <a:buFont typeface="Arial" panose="020B0604020202020204" pitchFamily="34" charset="0"/>
              <a:buChar char="•"/>
            </a:pPr>
            <a:r>
              <a:rPr lang="fr-FR" b="1" dirty="0"/>
              <a:t>Boucle 1 : Tant que</a:t>
            </a:r>
            <a:r>
              <a:rPr lang="fr-FR" dirty="0"/>
              <a:t> la composante x de « pos » n’est pas égale 100 </a:t>
            </a:r>
            <a:r>
              <a:rPr lang="fr-FR" b="1" dirty="0"/>
              <a:t>alors</a:t>
            </a:r>
            <a:endParaRPr lang="fr-FR" dirty="0"/>
          </a:p>
          <a:p>
            <a:pPr marL="742950" lvl="1" indent="-285750">
              <a:buFont typeface="Arial" panose="020B0604020202020204" pitchFamily="34" charset="0"/>
              <a:buChar char="•"/>
            </a:pPr>
            <a:r>
              <a:rPr lang="fr-FR" b="1" dirty="0"/>
              <a:t>Boucle2 </a:t>
            </a:r>
            <a:r>
              <a:rPr lang="fr-FR" dirty="0"/>
              <a:t>:  </a:t>
            </a:r>
            <a:r>
              <a:rPr lang="fr-FR" b="1" dirty="0"/>
              <a:t>Tant que </a:t>
            </a:r>
            <a:r>
              <a:rPr lang="fr-FR" dirty="0"/>
              <a:t>composante y de « pos » n’est pas égale 100 </a:t>
            </a:r>
            <a:r>
              <a:rPr lang="fr-FR" b="1" dirty="0"/>
              <a:t>alors</a:t>
            </a:r>
            <a:r>
              <a:rPr lang="fr-FR" dirty="0"/>
              <a:t> ajouter à la composante y de de « pos » la valeur 1.</a:t>
            </a:r>
          </a:p>
          <a:p>
            <a:pPr marL="742950" lvl="1" indent="-285750">
              <a:buFont typeface="Arial" panose="020B0604020202020204" pitchFamily="34" charset="0"/>
              <a:buChar char="•"/>
            </a:pPr>
            <a:r>
              <a:rPr lang="fr-FR" b="1" dirty="0"/>
              <a:t>Dans Boucle 1: </a:t>
            </a:r>
            <a:r>
              <a:rPr lang="fr-FR" dirty="0"/>
              <a:t>Ajouter à la composante x de de « pos » la valeur 1.</a:t>
            </a:r>
          </a:p>
          <a:p>
            <a:pPr marL="742950" lvl="1" indent="-285750">
              <a:buFont typeface="Arial" panose="020B0604020202020204" pitchFamily="34" charset="0"/>
              <a:buChar char="•"/>
            </a:pPr>
            <a:r>
              <a:rPr lang="fr-FR" b="1" dirty="0"/>
              <a:t>Dans</a:t>
            </a:r>
            <a:r>
              <a:rPr lang="fr-FR" dirty="0"/>
              <a:t> </a:t>
            </a:r>
            <a:r>
              <a:rPr lang="fr-FR" b="1" dirty="0"/>
              <a:t>Boucle 1 </a:t>
            </a:r>
            <a:r>
              <a:rPr lang="fr-FR" dirty="0"/>
              <a:t>:  Afficher le vecteur « pos »</a:t>
            </a:r>
          </a:p>
        </p:txBody>
      </p:sp>
      <p:sp>
        <p:nvSpPr>
          <p:cNvPr id="14" name="TextBox 13">
            <a:extLst>
              <a:ext uri="{FF2B5EF4-FFF2-40B4-BE49-F238E27FC236}">
                <a16:creationId xmlns:a16="http://schemas.microsoft.com/office/drawing/2014/main" id="{CCCD154A-8893-45C9-B69F-F8821677A283}"/>
              </a:ext>
            </a:extLst>
          </p:cNvPr>
          <p:cNvSpPr txBox="1"/>
          <p:nvPr/>
        </p:nvSpPr>
        <p:spPr>
          <a:xfrm>
            <a:off x="1392575" y="2535871"/>
            <a:ext cx="10058398" cy="646331"/>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variable « a » avec comme valeur 10</a:t>
            </a:r>
          </a:p>
          <a:p>
            <a:pPr marL="285750" indent="-285750">
              <a:buFont typeface="Arial" panose="020B0604020202020204" pitchFamily="34" charset="0"/>
              <a:buChar char="•"/>
            </a:pPr>
            <a:r>
              <a:rPr lang="fr-FR" b="1" dirty="0"/>
              <a:t>Tant que </a:t>
            </a:r>
            <a:r>
              <a:rPr lang="fr-FR" dirty="0"/>
              <a:t>« a » est supérieure à 10 </a:t>
            </a:r>
            <a:r>
              <a:rPr lang="fr-FR" b="1" dirty="0"/>
              <a:t>alors</a:t>
            </a:r>
            <a:r>
              <a:rPr lang="fr-FR" dirty="0"/>
              <a:t> décrémenter a</a:t>
            </a:r>
          </a:p>
        </p:txBody>
      </p:sp>
    </p:spTree>
    <p:extLst>
      <p:ext uri="{BB962C8B-B14F-4D97-AF65-F5344CB8AC3E}">
        <p14:creationId xmlns:p14="http://schemas.microsoft.com/office/powerpoint/2010/main" val="149119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Tableaux</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
        <p:nvSpPr>
          <p:cNvPr id="10" name="TextBox 9">
            <a:extLst>
              <a:ext uri="{FF2B5EF4-FFF2-40B4-BE49-F238E27FC236}">
                <a16:creationId xmlns:a16="http://schemas.microsoft.com/office/drawing/2014/main" id="{8A74265A-4A2C-4FCC-903D-472805B6EEBC}"/>
              </a:ext>
            </a:extLst>
          </p:cNvPr>
          <p:cNvSpPr txBox="1"/>
          <p:nvPr/>
        </p:nvSpPr>
        <p:spPr>
          <a:xfrm>
            <a:off x="2845287" y="1753192"/>
            <a:ext cx="6501425" cy="154876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Un tableau est une suite d’éléments rangée dans une seule variable. Par exemple un tableau d’entiers est un ensemble d’entiers.</a:t>
            </a:r>
          </a:p>
          <a:p>
            <a:r>
              <a:rPr lang="fr-FR" dirty="0"/>
              <a:t>Un tableau a donc une taille qui correspond aux nombre d’éléments à l’intérieur.</a:t>
            </a:r>
          </a:p>
        </p:txBody>
      </p:sp>
      <p:pic>
        <p:nvPicPr>
          <p:cNvPr id="4" name="Graphic 3">
            <a:extLst>
              <a:ext uri="{FF2B5EF4-FFF2-40B4-BE49-F238E27FC236}">
                <a16:creationId xmlns:a16="http://schemas.microsoft.com/office/drawing/2014/main" id="{BD3F5BC4-CC8F-43E1-ABFE-50A4FA8E67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4362" y="3429000"/>
            <a:ext cx="4524375" cy="904875"/>
          </a:xfrm>
          <a:prstGeom prst="rect">
            <a:avLst/>
          </a:prstGeom>
        </p:spPr>
      </p:pic>
      <p:sp>
        <p:nvSpPr>
          <p:cNvPr id="3" name="TextBox 2">
            <a:extLst>
              <a:ext uri="{FF2B5EF4-FFF2-40B4-BE49-F238E27FC236}">
                <a16:creationId xmlns:a16="http://schemas.microsoft.com/office/drawing/2014/main" id="{A26BF306-C9FC-4C45-B7FE-11A54A9ED725}"/>
              </a:ext>
            </a:extLst>
          </p:cNvPr>
          <p:cNvSpPr txBox="1"/>
          <p:nvPr/>
        </p:nvSpPr>
        <p:spPr>
          <a:xfrm>
            <a:off x="1510018" y="3696771"/>
            <a:ext cx="2914580" cy="369332"/>
          </a:xfrm>
          <a:prstGeom prst="rect">
            <a:avLst/>
          </a:prstGeom>
          <a:noFill/>
        </p:spPr>
        <p:txBody>
          <a:bodyPr wrap="none" rtlCol="0">
            <a:spAutoFit/>
          </a:bodyPr>
          <a:lstStyle/>
          <a:p>
            <a:r>
              <a:rPr lang="fr-FR" dirty="0"/>
              <a:t>Ce tableau contient 5 entiers</a:t>
            </a:r>
          </a:p>
        </p:txBody>
      </p:sp>
      <p:cxnSp>
        <p:nvCxnSpPr>
          <p:cNvPr id="6" name="Straight Arrow Connector 5">
            <a:extLst>
              <a:ext uri="{FF2B5EF4-FFF2-40B4-BE49-F238E27FC236}">
                <a16:creationId xmlns:a16="http://schemas.microsoft.com/office/drawing/2014/main" id="{ED45C7F2-E508-4534-8005-13DA29E917BE}"/>
              </a:ext>
            </a:extLst>
          </p:cNvPr>
          <p:cNvCxnSpPr>
            <a:stCxn id="3" idx="3"/>
            <a:endCxn id="4" idx="1"/>
          </p:cNvCxnSpPr>
          <p:nvPr/>
        </p:nvCxnSpPr>
        <p:spPr>
          <a:xfrm>
            <a:off x="4424598" y="3881437"/>
            <a:ext cx="1009764"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5333BBD-9CFD-47C1-8A30-2D0C8412AE68}"/>
              </a:ext>
            </a:extLst>
          </p:cNvPr>
          <p:cNvSpPr txBox="1"/>
          <p:nvPr/>
        </p:nvSpPr>
        <p:spPr>
          <a:xfrm>
            <a:off x="1510018" y="4930547"/>
            <a:ext cx="2973891" cy="369332"/>
          </a:xfrm>
          <a:prstGeom prst="rect">
            <a:avLst/>
          </a:prstGeom>
          <a:noFill/>
        </p:spPr>
        <p:txBody>
          <a:bodyPr wrap="none" rtlCol="0">
            <a:spAutoFit/>
          </a:bodyPr>
          <a:lstStyle/>
          <a:p>
            <a:r>
              <a:rPr lang="fr-FR" dirty="0"/>
              <a:t>Ce tableau contient 3 Vector2</a:t>
            </a:r>
          </a:p>
        </p:txBody>
      </p:sp>
      <p:cxnSp>
        <p:nvCxnSpPr>
          <p:cNvPr id="13" name="Straight Arrow Connector 12">
            <a:extLst>
              <a:ext uri="{FF2B5EF4-FFF2-40B4-BE49-F238E27FC236}">
                <a16:creationId xmlns:a16="http://schemas.microsoft.com/office/drawing/2014/main" id="{242C1E02-3B10-4EF0-8D4F-2EE22200E1EB}"/>
              </a:ext>
            </a:extLst>
          </p:cNvPr>
          <p:cNvCxnSpPr>
            <a:cxnSpLocks/>
            <a:stCxn id="11" idx="3"/>
          </p:cNvCxnSpPr>
          <p:nvPr/>
        </p:nvCxnSpPr>
        <p:spPr>
          <a:xfrm>
            <a:off x="4483909" y="5115213"/>
            <a:ext cx="950453"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F581082-A0B0-41A5-AD0A-16E384513171}"/>
              </a:ext>
            </a:extLst>
          </p:cNvPr>
          <p:cNvSpPr txBox="1"/>
          <p:nvPr/>
        </p:nvSpPr>
        <p:spPr>
          <a:xfrm>
            <a:off x="1510018" y="6081217"/>
            <a:ext cx="3092513" cy="369332"/>
          </a:xfrm>
          <a:prstGeom prst="rect">
            <a:avLst/>
          </a:prstGeom>
          <a:noFill/>
        </p:spPr>
        <p:txBody>
          <a:bodyPr wrap="none" rtlCol="0">
            <a:spAutoFit/>
          </a:bodyPr>
          <a:lstStyle/>
          <a:p>
            <a:r>
              <a:rPr lang="fr-FR" dirty="0"/>
              <a:t>Ce tableau contient 3 Node2D</a:t>
            </a:r>
          </a:p>
        </p:txBody>
      </p:sp>
      <p:cxnSp>
        <p:nvCxnSpPr>
          <p:cNvPr id="16" name="Straight Arrow Connector 15">
            <a:extLst>
              <a:ext uri="{FF2B5EF4-FFF2-40B4-BE49-F238E27FC236}">
                <a16:creationId xmlns:a16="http://schemas.microsoft.com/office/drawing/2014/main" id="{DE0A3342-6AD7-403B-B0FE-DF67C52E9B4D}"/>
              </a:ext>
            </a:extLst>
          </p:cNvPr>
          <p:cNvCxnSpPr>
            <a:cxnSpLocks/>
            <a:stCxn id="15" idx="3"/>
          </p:cNvCxnSpPr>
          <p:nvPr/>
        </p:nvCxnSpPr>
        <p:spPr>
          <a:xfrm>
            <a:off x="4602531" y="6265883"/>
            <a:ext cx="831831"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8" name="Graphic 17">
            <a:extLst>
              <a:ext uri="{FF2B5EF4-FFF2-40B4-BE49-F238E27FC236}">
                <a16:creationId xmlns:a16="http://schemas.microsoft.com/office/drawing/2014/main" id="{A54993B4-4773-437B-BE91-47D930E065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362" y="4709790"/>
            <a:ext cx="6317221" cy="810845"/>
          </a:xfrm>
          <a:prstGeom prst="rect">
            <a:avLst/>
          </a:prstGeom>
        </p:spPr>
      </p:pic>
      <p:pic>
        <p:nvPicPr>
          <p:cNvPr id="19" name="Graphic 18">
            <a:extLst>
              <a:ext uri="{FF2B5EF4-FFF2-40B4-BE49-F238E27FC236}">
                <a16:creationId xmlns:a16="http://schemas.microsoft.com/office/drawing/2014/main" id="{7D9B8443-5E16-4DEF-808C-B1D22ED276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14102" y="5764581"/>
            <a:ext cx="6025545" cy="820309"/>
          </a:xfrm>
          <a:prstGeom prst="rect">
            <a:avLst/>
          </a:prstGeom>
        </p:spPr>
      </p:pic>
    </p:spTree>
    <p:extLst>
      <p:ext uri="{BB962C8B-B14F-4D97-AF65-F5344CB8AC3E}">
        <p14:creationId xmlns:p14="http://schemas.microsoft.com/office/powerpoint/2010/main" val="16166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Tableaux</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67039" cy="523220"/>
          </a:xfrm>
          <a:prstGeom prst="rect">
            <a:avLst/>
          </a:prstGeom>
          <a:solidFill>
            <a:schemeClr val="accent4">
              <a:lumMod val="60000"/>
              <a:lumOff val="40000"/>
            </a:schemeClr>
          </a:solidFill>
        </p:spPr>
        <p:txBody>
          <a:bodyPr wrap="square" rtlCol="0">
            <a:spAutoFit/>
          </a:bodyPr>
          <a:lstStyle/>
          <a:p>
            <a:pPr algn="ctr"/>
            <a:r>
              <a:rPr lang="fr-FR" sz="2800" b="1" dirty="0" err="1"/>
              <a:t>GDScript</a:t>
            </a:r>
            <a:endParaRPr lang="fr-FR" sz="2800" b="1" dirty="0"/>
          </a:p>
        </p:txBody>
      </p:sp>
      <p:sp>
        <p:nvSpPr>
          <p:cNvPr id="6" name="TextBox 5">
            <a:extLst>
              <a:ext uri="{FF2B5EF4-FFF2-40B4-BE49-F238E27FC236}">
                <a16:creationId xmlns:a16="http://schemas.microsoft.com/office/drawing/2014/main" id="{2878418B-C3D0-47E0-AB41-5B21DEFD7FB4}"/>
              </a:ext>
            </a:extLst>
          </p:cNvPr>
          <p:cNvSpPr txBox="1"/>
          <p:nvPr/>
        </p:nvSpPr>
        <p:spPr>
          <a:xfrm>
            <a:off x="5749749" y="1656366"/>
            <a:ext cx="5438775" cy="1477328"/>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Pour créer un tableau en </a:t>
            </a:r>
            <a:r>
              <a:rPr lang="fr-FR" dirty="0" err="1">
                <a:solidFill>
                  <a:schemeClr val="bg1"/>
                </a:solidFill>
              </a:rPr>
              <a:t>GDScript</a:t>
            </a:r>
            <a:r>
              <a:rPr lang="fr-FR" dirty="0">
                <a:solidFill>
                  <a:schemeClr val="bg1"/>
                </a:solidFill>
              </a:rPr>
              <a:t>, il faut déclarer une variable comme d’habitude, mais cette fois-ci la valeur qui est donné à la variable est un type tableau. Une valeur de type tableau s’écrit de la façon suivante:</a:t>
            </a:r>
          </a:p>
          <a:p>
            <a:r>
              <a:rPr lang="fr-FR" dirty="0">
                <a:solidFill>
                  <a:schemeClr val="bg1"/>
                </a:solidFill>
              </a:rPr>
              <a:t>[ valeur1, valeur2, valeur3, …]</a:t>
            </a:r>
            <a:endParaRPr lang="fr-FR" i="1" dirty="0">
              <a:solidFill>
                <a:schemeClr val="bg1"/>
              </a:solidFill>
            </a:endParaRPr>
          </a:p>
        </p:txBody>
      </p:sp>
      <p:pic>
        <p:nvPicPr>
          <p:cNvPr id="3" name="Picture 2">
            <a:extLst>
              <a:ext uri="{FF2B5EF4-FFF2-40B4-BE49-F238E27FC236}">
                <a16:creationId xmlns:a16="http://schemas.microsoft.com/office/drawing/2014/main" id="{81C29101-57FA-465D-AA2B-CB8088F893A5}"/>
              </a:ext>
            </a:extLst>
          </p:cNvPr>
          <p:cNvPicPr>
            <a:picLocks noChangeAspect="1"/>
          </p:cNvPicPr>
          <p:nvPr/>
        </p:nvPicPr>
        <p:blipFill>
          <a:blip r:embed="rId2"/>
          <a:stretch>
            <a:fillRect/>
          </a:stretch>
        </p:blipFill>
        <p:spPr>
          <a:xfrm>
            <a:off x="985837" y="4465433"/>
            <a:ext cx="5800725" cy="914400"/>
          </a:xfrm>
          <a:prstGeom prst="rect">
            <a:avLst/>
          </a:prstGeom>
        </p:spPr>
      </p:pic>
      <p:pic>
        <p:nvPicPr>
          <p:cNvPr id="7" name="Graphic 6">
            <a:extLst>
              <a:ext uri="{FF2B5EF4-FFF2-40B4-BE49-F238E27FC236}">
                <a16:creationId xmlns:a16="http://schemas.microsoft.com/office/drawing/2014/main" id="{E6FCAF51-4E8C-495D-A1C4-E547CC039A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5050" y="3348279"/>
            <a:ext cx="2590800" cy="913916"/>
          </a:xfrm>
          <a:prstGeom prst="rect">
            <a:avLst/>
          </a:prstGeom>
        </p:spPr>
      </p:pic>
    </p:spTree>
    <p:extLst>
      <p:ext uri="{BB962C8B-B14F-4D97-AF65-F5344CB8AC3E}">
        <p14:creationId xmlns:p14="http://schemas.microsoft.com/office/powerpoint/2010/main" val="307126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Tableaux</a:t>
            </a:r>
          </a:p>
        </p:txBody>
      </p:sp>
      <p:sp>
        <p:nvSpPr>
          <p:cNvPr id="12" name="TextBox 11">
            <a:extLst>
              <a:ext uri="{FF2B5EF4-FFF2-40B4-BE49-F238E27FC236}">
                <a16:creationId xmlns:a16="http://schemas.microsoft.com/office/drawing/2014/main" id="{C9C8B4DB-1862-4CF5-B628-2AA630D84412}"/>
              </a:ext>
            </a:extLst>
          </p:cNvPr>
          <p:cNvSpPr txBox="1"/>
          <p:nvPr/>
        </p:nvSpPr>
        <p:spPr>
          <a:xfrm>
            <a:off x="1885338" y="955246"/>
            <a:ext cx="3466838" cy="523220"/>
          </a:xfrm>
          <a:prstGeom prst="rect">
            <a:avLst/>
          </a:prstGeom>
          <a:solidFill>
            <a:schemeClr val="accent4">
              <a:lumMod val="60000"/>
              <a:lumOff val="40000"/>
            </a:schemeClr>
          </a:solidFill>
        </p:spPr>
        <p:txBody>
          <a:bodyPr wrap="square" rtlCol="0">
            <a:spAutoFit/>
          </a:bodyPr>
          <a:lstStyle/>
          <a:p>
            <a:pPr algn="ctr"/>
            <a:r>
              <a:rPr lang="fr-FR" sz="2800" b="1" dirty="0"/>
              <a:t>Accès à un élément</a:t>
            </a:r>
          </a:p>
        </p:txBody>
      </p:sp>
      <p:sp>
        <p:nvSpPr>
          <p:cNvPr id="6" name="TextBox 5">
            <a:extLst>
              <a:ext uri="{FF2B5EF4-FFF2-40B4-BE49-F238E27FC236}">
                <a16:creationId xmlns:a16="http://schemas.microsoft.com/office/drawing/2014/main" id="{2878418B-C3D0-47E0-AB41-5B21DEFD7FB4}"/>
              </a:ext>
            </a:extLst>
          </p:cNvPr>
          <p:cNvSpPr txBox="1"/>
          <p:nvPr/>
        </p:nvSpPr>
        <p:spPr>
          <a:xfrm>
            <a:off x="5612299" y="1736603"/>
            <a:ext cx="5438775" cy="2308324"/>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Un tableau est indexé de 0 à sa taille -1. </a:t>
            </a:r>
          </a:p>
          <a:p>
            <a:r>
              <a:rPr lang="fr-FR" dirty="0">
                <a:solidFill>
                  <a:schemeClr val="bg1"/>
                </a:solidFill>
              </a:rPr>
              <a:t>Le premier élément du tableau est donc à la position 0.</a:t>
            </a:r>
          </a:p>
          <a:p>
            <a:r>
              <a:rPr lang="fr-FR" dirty="0">
                <a:solidFill>
                  <a:schemeClr val="bg1"/>
                </a:solidFill>
              </a:rPr>
              <a:t>Le dernier élément du tableau est donc à la position [taille du tableau] – 1</a:t>
            </a:r>
          </a:p>
          <a:p>
            <a:r>
              <a:rPr lang="fr-FR" dirty="0">
                <a:solidFill>
                  <a:schemeClr val="bg1"/>
                </a:solidFill>
              </a:rPr>
              <a:t>L’élément n°3 du tableau alors à la position 2 (0, 1, 2)</a:t>
            </a:r>
          </a:p>
          <a:p>
            <a:r>
              <a:rPr lang="fr-FR" dirty="0">
                <a:solidFill>
                  <a:schemeClr val="bg1"/>
                </a:solidFill>
              </a:rPr>
              <a:t>Pour accéder à un élément du tableau:</a:t>
            </a:r>
          </a:p>
          <a:p>
            <a:pPr algn="ctr"/>
            <a:r>
              <a:rPr lang="fr-FR" i="1" dirty="0" err="1">
                <a:solidFill>
                  <a:schemeClr val="bg1"/>
                </a:solidFill>
              </a:rPr>
              <a:t>nom_variable</a:t>
            </a:r>
            <a:r>
              <a:rPr lang="fr-FR" i="1" dirty="0">
                <a:solidFill>
                  <a:schemeClr val="bg1"/>
                </a:solidFill>
              </a:rPr>
              <a:t>[i]</a:t>
            </a:r>
          </a:p>
          <a:p>
            <a:r>
              <a:rPr lang="fr-FR" dirty="0">
                <a:solidFill>
                  <a:schemeClr val="bg1"/>
                </a:solidFill>
              </a:rPr>
              <a:t>Avec i un nombre entier</a:t>
            </a:r>
          </a:p>
        </p:txBody>
      </p:sp>
      <p:pic>
        <p:nvPicPr>
          <p:cNvPr id="7" name="Graphic 6">
            <a:extLst>
              <a:ext uri="{FF2B5EF4-FFF2-40B4-BE49-F238E27FC236}">
                <a16:creationId xmlns:a16="http://schemas.microsoft.com/office/drawing/2014/main" id="{E6FCAF51-4E8C-495D-A1C4-E547CC039A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pic>
        <p:nvPicPr>
          <p:cNvPr id="8" name="Graphic 7">
            <a:extLst>
              <a:ext uri="{FF2B5EF4-FFF2-40B4-BE49-F238E27FC236}">
                <a16:creationId xmlns:a16="http://schemas.microsoft.com/office/drawing/2014/main" id="{22491F9B-541F-4B06-AF66-D49216F8B7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04541" y="4856583"/>
            <a:ext cx="4524375" cy="904875"/>
          </a:xfrm>
          <a:prstGeom prst="rect">
            <a:avLst/>
          </a:prstGeom>
        </p:spPr>
      </p:pic>
      <p:sp>
        <p:nvSpPr>
          <p:cNvPr id="4" name="TextBox 3">
            <a:extLst>
              <a:ext uri="{FF2B5EF4-FFF2-40B4-BE49-F238E27FC236}">
                <a16:creationId xmlns:a16="http://schemas.microsoft.com/office/drawing/2014/main" id="{E179D5C3-EBFD-4242-A83E-CDE27A401634}"/>
              </a:ext>
            </a:extLst>
          </p:cNvPr>
          <p:cNvSpPr txBox="1"/>
          <p:nvPr/>
        </p:nvSpPr>
        <p:spPr>
          <a:xfrm>
            <a:off x="7371183" y="4364140"/>
            <a:ext cx="465213" cy="492443"/>
          </a:xfrm>
          <a:prstGeom prst="rect">
            <a:avLst/>
          </a:prstGeom>
          <a:noFill/>
        </p:spPr>
        <p:txBody>
          <a:bodyPr wrap="square" rtlCol="0">
            <a:spAutoFit/>
          </a:bodyPr>
          <a:lstStyle/>
          <a:p>
            <a:r>
              <a:rPr lang="fr-FR" sz="2600" dirty="0"/>
              <a:t>0</a:t>
            </a:r>
          </a:p>
        </p:txBody>
      </p:sp>
      <p:sp>
        <p:nvSpPr>
          <p:cNvPr id="10" name="TextBox 9">
            <a:extLst>
              <a:ext uri="{FF2B5EF4-FFF2-40B4-BE49-F238E27FC236}">
                <a16:creationId xmlns:a16="http://schemas.microsoft.com/office/drawing/2014/main" id="{7AB81965-25B4-4AF6-9910-5369293F524F}"/>
              </a:ext>
            </a:extLst>
          </p:cNvPr>
          <p:cNvSpPr txBox="1"/>
          <p:nvPr/>
        </p:nvSpPr>
        <p:spPr>
          <a:xfrm>
            <a:off x="8242355" y="4364136"/>
            <a:ext cx="465213" cy="492443"/>
          </a:xfrm>
          <a:prstGeom prst="rect">
            <a:avLst/>
          </a:prstGeom>
          <a:noFill/>
        </p:spPr>
        <p:txBody>
          <a:bodyPr wrap="square" rtlCol="0">
            <a:spAutoFit/>
          </a:bodyPr>
          <a:lstStyle/>
          <a:p>
            <a:r>
              <a:rPr lang="fr-FR" sz="2600" dirty="0"/>
              <a:t>1</a:t>
            </a:r>
          </a:p>
        </p:txBody>
      </p:sp>
      <p:sp>
        <p:nvSpPr>
          <p:cNvPr id="11" name="TextBox 10">
            <a:extLst>
              <a:ext uri="{FF2B5EF4-FFF2-40B4-BE49-F238E27FC236}">
                <a16:creationId xmlns:a16="http://schemas.microsoft.com/office/drawing/2014/main" id="{EDD1659A-42EE-4649-AC84-2598ADA7900E}"/>
              </a:ext>
            </a:extLst>
          </p:cNvPr>
          <p:cNvSpPr txBox="1"/>
          <p:nvPr/>
        </p:nvSpPr>
        <p:spPr>
          <a:xfrm>
            <a:off x="9160407" y="4364136"/>
            <a:ext cx="465213" cy="492443"/>
          </a:xfrm>
          <a:prstGeom prst="rect">
            <a:avLst/>
          </a:prstGeom>
          <a:noFill/>
        </p:spPr>
        <p:txBody>
          <a:bodyPr wrap="square" rtlCol="0">
            <a:spAutoFit/>
          </a:bodyPr>
          <a:lstStyle/>
          <a:p>
            <a:r>
              <a:rPr lang="fr-FR" sz="2600" dirty="0"/>
              <a:t>2</a:t>
            </a:r>
          </a:p>
        </p:txBody>
      </p:sp>
      <p:sp>
        <p:nvSpPr>
          <p:cNvPr id="13" name="TextBox 12">
            <a:extLst>
              <a:ext uri="{FF2B5EF4-FFF2-40B4-BE49-F238E27FC236}">
                <a16:creationId xmlns:a16="http://schemas.microsoft.com/office/drawing/2014/main" id="{B5F6BA03-EA80-436E-B231-761D9B31B4F2}"/>
              </a:ext>
            </a:extLst>
          </p:cNvPr>
          <p:cNvSpPr txBox="1"/>
          <p:nvPr/>
        </p:nvSpPr>
        <p:spPr>
          <a:xfrm>
            <a:off x="10062536" y="4391164"/>
            <a:ext cx="465213" cy="492443"/>
          </a:xfrm>
          <a:prstGeom prst="rect">
            <a:avLst/>
          </a:prstGeom>
          <a:noFill/>
        </p:spPr>
        <p:txBody>
          <a:bodyPr wrap="square" rtlCol="0">
            <a:spAutoFit/>
          </a:bodyPr>
          <a:lstStyle/>
          <a:p>
            <a:r>
              <a:rPr lang="fr-FR" sz="2600" dirty="0"/>
              <a:t>3</a:t>
            </a:r>
          </a:p>
        </p:txBody>
      </p:sp>
      <p:sp>
        <p:nvSpPr>
          <p:cNvPr id="14" name="TextBox 13">
            <a:extLst>
              <a:ext uri="{FF2B5EF4-FFF2-40B4-BE49-F238E27FC236}">
                <a16:creationId xmlns:a16="http://schemas.microsoft.com/office/drawing/2014/main" id="{A17E142A-4E2B-4E84-AE9A-82C3DE71A460}"/>
              </a:ext>
            </a:extLst>
          </p:cNvPr>
          <p:cNvSpPr txBox="1"/>
          <p:nvPr/>
        </p:nvSpPr>
        <p:spPr>
          <a:xfrm>
            <a:off x="10964579" y="4364136"/>
            <a:ext cx="465213" cy="492443"/>
          </a:xfrm>
          <a:prstGeom prst="rect">
            <a:avLst/>
          </a:prstGeom>
          <a:noFill/>
        </p:spPr>
        <p:txBody>
          <a:bodyPr wrap="square" rtlCol="0">
            <a:spAutoFit/>
          </a:bodyPr>
          <a:lstStyle/>
          <a:p>
            <a:r>
              <a:rPr lang="fr-FR" sz="2600" dirty="0"/>
              <a:t>4</a:t>
            </a:r>
          </a:p>
        </p:txBody>
      </p:sp>
      <p:pic>
        <p:nvPicPr>
          <p:cNvPr id="5" name="Picture 4">
            <a:extLst>
              <a:ext uri="{FF2B5EF4-FFF2-40B4-BE49-F238E27FC236}">
                <a16:creationId xmlns:a16="http://schemas.microsoft.com/office/drawing/2014/main" id="{1B1712C4-D515-4D47-AB6A-94E8F9151BC2}"/>
              </a:ext>
            </a:extLst>
          </p:cNvPr>
          <p:cNvPicPr>
            <a:picLocks noChangeAspect="1"/>
          </p:cNvPicPr>
          <p:nvPr/>
        </p:nvPicPr>
        <p:blipFill>
          <a:blip r:embed="rId6"/>
          <a:stretch>
            <a:fillRect/>
          </a:stretch>
        </p:blipFill>
        <p:spPr>
          <a:xfrm>
            <a:off x="1162658" y="4421644"/>
            <a:ext cx="5600700" cy="923925"/>
          </a:xfrm>
          <a:prstGeom prst="rect">
            <a:avLst/>
          </a:prstGeom>
        </p:spPr>
      </p:pic>
      <p:pic>
        <p:nvPicPr>
          <p:cNvPr id="15" name="Picture 14">
            <a:extLst>
              <a:ext uri="{FF2B5EF4-FFF2-40B4-BE49-F238E27FC236}">
                <a16:creationId xmlns:a16="http://schemas.microsoft.com/office/drawing/2014/main" id="{E723FAD9-B77E-44C1-8BDA-513B4A355D56}"/>
              </a:ext>
            </a:extLst>
          </p:cNvPr>
          <p:cNvPicPr>
            <a:picLocks noChangeAspect="1"/>
          </p:cNvPicPr>
          <p:nvPr/>
        </p:nvPicPr>
        <p:blipFill>
          <a:blip r:embed="rId7"/>
          <a:stretch>
            <a:fillRect/>
          </a:stretch>
        </p:blipFill>
        <p:spPr>
          <a:xfrm>
            <a:off x="1162658" y="6036979"/>
            <a:ext cx="833922" cy="395016"/>
          </a:xfrm>
          <a:prstGeom prst="rect">
            <a:avLst/>
          </a:prstGeom>
        </p:spPr>
      </p:pic>
      <p:pic>
        <p:nvPicPr>
          <p:cNvPr id="16" name="Picture 15">
            <a:extLst>
              <a:ext uri="{FF2B5EF4-FFF2-40B4-BE49-F238E27FC236}">
                <a16:creationId xmlns:a16="http://schemas.microsoft.com/office/drawing/2014/main" id="{81ED8767-1815-483E-968C-FE4021EC7AEE}"/>
              </a:ext>
            </a:extLst>
          </p:cNvPr>
          <p:cNvPicPr>
            <a:picLocks noChangeAspect="1"/>
          </p:cNvPicPr>
          <p:nvPr/>
        </p:nvPicPr>
        <p:blipFill>
          <a:blip r:embed="rId8"/>
          <a:stretch>
            <a:fillRect/>
          </a:stretch>
        </p:blipFill>
        <p:spPr>
          <a:xfrm>
            <a:off x="1162658" y="5760492"/>
            <a:ext cx="685800" cy="342900"/>
          </a:xfrm>
          <a:prstGeom prst="rect">
            <a:avLst/>
          </a:prstGeom>
        </p:spPr>
      </p:pic>
    </p:spTree>
    <p:extLst>
      <p:ext uri="{BB962C8B-B14F-4D97-AF65-F5344CB8AC3E}">
        <p14:creationId xmlns:p14="http://schemas.microsoft.com/office/powerpoint/2010/main" val="63654680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974</TotalTime>
  <Words>1236</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Impact</vt:lpstr>
      <vt:lpstr>Badge</vt:lpstr>
      <vt:lpstr>Boucles et tableaux</vt:lpstr>
      <vt:lpstr>Boucles</vt:lpstr>
      <vt:lpstr>Boucles</vt:lpstr>
      <vt:lpstr>Boucles</vt:lpstr>
      <vt:lpstr>Boucles</vt:lpstr>
      <vt:lpstr>Boucles</vt:lpstr>
      <vt:lpstr>Tableaux</vt:lpstr>
      <vt:lpstr>Tableaux</vt:lpstr>
      <vt:lpstr>Tableaux</vt:lpstr>
      <vt:lpstr>Tableaux</vt:lpstr>
      <vt:lpstr>Tableaux</vt:lpstr>
      <vt:lpstr>Tableaux</vt:lpstr>
      <vt:lpstr>Tableaux</vt:lpstr>
      <vt:lpstr>Boucles</vt:lpstr>
      <vt:lpstr>Boucles</vt:lpstr>
      <vt:lpstr>Boucles</vt:lpstr>
      <vt:lpstr>Boucles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et conditions</dc:title>
  <dc:creator>Jeremy Riffet</dc:creator>
  <cp:lastModifiedBy>Jeremy Riffet</cp:lastModifiedBy>
  <cp:revision>94</cp:revision>
  <dcterms:created xsi:type="dcterms:W3CDTF">2020-04-29T20:32:13Z</dcterms:created>
  <dcterms:modified xsi:type="dcterms:W3CDTF">2020-05-21T14:34:07Z</dcterms:modified>
</cp:coreProperties>
</file>