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300" r:id="rId4"/>
    <p:sldId id="301" r:id="rId5"/>
    <p:sldId id="302" r:id="rId6"/>
    <p:sldId id="303" r:id="rId7"/>
    <p:sldId id="304" r:id="rId8"/>
    <p:sldId id="305" r:id="rId9"/>
    <p:sldId id="306" r:id="rId10"/>
    <p:sldId id="299" r:id="rId11"/>
    <p:sldId id="281" r:id="rId12"/>
    <p:sldId id="307" r:id="rId13"/>
    <p:sldId id="283" r:id="rId14"/>
    <p:sldId id="284" r:id="rId15"/>
    <p:sldId id="290" r:id="rId16"/>
    <p:sldId id="285" r:id="rId17"/>
    <p:sldId id="287" r:id="rId18"/>
    <p:sldId id="288" r:id="rId19"/>
    <p:sldId id="289" r:id="rId20"/>
    <p:sldId id="286" r:id="rId21"/>
    <p:sldId id="291" r:id="rId22"/>
    <p:sldId id="293" r:id="rId23"/>
    <p:sldId id="294" r:id="rId24"/>
    <p:sldId id="295" r:id="rId25"/>
    <p:sldId id="296" r:id="rId26"/>
    <p:sldId id="297"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iffet" initials="JR" lastIdx="1" clrIdx="0">
    <p:extLst>
      <p:ext uri="{19B8F6BF-5375-455C-9EA6-DF929625EA0E}">
        <p15:presenceInfo xmlns:p15="http://schemas.microsoft.com/office/powerpoint/2012/main" userId="S::jeremy.riffet@ansys.com::2a4bdffa-086a-44ae-8966-95687f494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8CBF"/>
    <a:srgbClr val="F8B323"/>
    <a:srgbClr val="F3F3F2"/>
    <a:srgbClr val="BACCB2"/>
    <a:srgbClr val="2A1A00"/>
    <a:srgbClr val="A4A99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06" autoAdjust="0"/>
    <p:restoredTop sz="94660"/>
  </p:normalViewPr>
  <p:slideViewPr>
    <p:cSldViewPr snapToGrid="0">
      <p:cViewPr varScale="1">
        <p:scale>
          <a:sx n="111" d="100"/>
          <a:sy n="111" d="100"/>
        </p:scale>
        <p:origin x="1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02/07/2020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02/07/2020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02/07/2020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02/07/2020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02/07/2020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02/07/2020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02/07/2020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02/07/2020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02/07/2020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TP</a:t>
            </a:r>
            <a:br>
              <a:rPr lang="fr-FR" dirty="0"/>
            </a:br>
            <a:r>
              <a:rPr lang="fr-FR" dirty="0"/>
              <a:t>Rotation</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Déplacement</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7" name="Graphic 2">
            <a:extLst>
              <a:ext uri="{FF2B5EF4-FFF2-40B4-BE49-F238E27FC236}">
                <a16:creationId xmlns:a16="http://schemas.microsoft.com/office/drawing/2014/main" id="{CA3CEB8C-C963-469F-8D27-1213A70361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
        <p:nvSpPr>
          <p:cNvPr id="8" name="TextBox 7">
            <a:extLst>
              <a:ext uri="{FF2B5EF4-FFF2-40B4-BE49-F238E27FC236}">
                <a16:creationId xmlns:a16="http://schemas.microsoft.com/office/drawing/2014/main" id="{A0FCDD51-631A-4A60-8E35-3B319F3861EE}"/>
              </a:ext>
            </a:extLst>
          </p:cNvPr>
          <p:cNvSpPr txBox="1"/>
          <p:nvPr/>
        </p:nvSpPr>
        <p:spPr>
          <a:xfrm>
            <a:off x="1906438" y="2460417"/>
            <a:ext cx="9299275" cy="1477328"/>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et un scalaire, les multiplie et fournit en sortie le résultat de la multiplication.</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multiplication de Vector2(5,9) et  du scalaire 4. Le résultat devrait être Vector2(20, 36)</a:t>
            </a:r>
          </a:p>
        </p:txBody>
      </p:sp>
    </p:spTree>
    <p:extLst>
      <p:ext uri="{BB962C8B-B14F-4D97-AF65-F5344CB8AC3E}">
        <p14:creationId xmlns:p14="http://schemas.microsoft.com/office/powerpoint/2010/main" val="222943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6B88F9-78D2-40A9-9A4D-D0B5F1921927}"/>
              </a:ext>
            </a:extLst>
          </p:cNvPr>
          <p:cNvSpPr txBox="1"/>
          <p:nvPr/>
        </p:nvSpPr>
        <p:spPr>
          <a:xfrm>
            <a:off x="1032850" y="2057972"/>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la même formulation que précédemment, c’est-à-dire:</a:t>
            </a:r>
          </a:p>
          <a:p>
            <a:pPr algn="ctr"/>
            <a:r>
              <a:rPr lang="fr-FR" dirty="0"/>
              <a:t>P</a:t>
            </a:r>
            <a:r>
              <a:rPr lang="fr-FR" baseline="-25000" dirty="0"/>
              <a:t>0</a:t>
            </a:r>
            <a:r>
              <a:rPr lang="fr-FR" dirty="0"/>
              <a:t> + u = P</a:t>
            </a:r>
            <a:r>
              <a:rPr lang="fr-FR" baseline="-25000" dirty="0"/>
              <a:t>1</a:t>
            </a:r>
          </a:p>
          <a:p>
            <a:r>
              <a:rPr lang="fr-FR" dirty="0"/>
              <a:t>On souhaite connaître u en fonction de P</a:t>
            </a:r>
            <a:r>
              <a:rPr lang="fr-FR" baseline="-25000" dirty="0"/>
              <a:t>0</a:t>
            </a:r>
            <a:r>
              <a:rPr lang="fr-FR" dirty="0"/>
              <a:t> et P</a:t>
            </a:r>
            <a:r>
              <a:rPr lang="fr-FR" baseline="-25000" dirty="0"/>
              <a:t>1</a:t>
            </a:r>
            <a:r>
              <a:rPr lang="fr-FR" dirty="0"/>
              <a:t>, il faut donc passer P</a:t>
            </a:r>
            <a:r>
              <a:rPr lang="fr-FR" baseline="-25000" dirty="0"/>
              <a:t>0</a:t>
            </a:r>
            <a:r>
              <a:rPr lang="fr-FR" dirty="0"/>
              <a:t> de l’autre côté de l’égalité, ce qui donne :</a:t>
            </a:r>
          </a:p>
          <a:p>
            <a:pPr algn="ctr"/>
            <a:r>
              <a:rPr lang="fr-FR" b="1" dirty="0"/>
              <a:t>u = P</a:t>
            </a:r>
            <a:r>
              <a:rPr lang="fr-FR" b="1" baseline="-25000" dirty="0"/>
              <a:t>1 </a:t>
            </a:r>
            <a:r>
              <a:rPr lang="fr-FR" b="1" dirty="0"/>
              <a:t>– P</a:t>
            </a:r>
            <a:r>
              <a:rPr lang="fr-FR" b="1" baseline="-25000" dirty="0"/>
              <a:t>0</a:t>
            </a:r>
          </a:p>
          <a:p>
            <a:r>
              <a:rPr lang="fr-FR" dirty="0"/>
              <a:t>Une façon plus littérale de s’en souvenir, le déplacement est caractérisé par le point d’arrivée moins le point de départ.</a:t>
            </a:r>
          </a:p>
        </p:txBody>
      </p:sp>
      <p:sp>
        <p:nvSpPr>
          <p:cNvPr id="8" name="Title 1">
            <a:extLst>
              <a:ext uri="{FF2B5EF4-FFF2-40B4-BE49-F238E27FC236}">
                <a16:creationId xmlns:a16="http://schemas.microsoft.com/office/drawing/2014/main" id="{4D4D49D6-2F17-4100-97CF-A0CB9A8DB315}"/>
              </a:ext>
            </a:extLst>
          </p:cNvPr>
          <p:cNvSpPr txBox="1">
            <a:spLocks/>
          </p:cNvSpPr>
          <p:nvPr/>
        </p:nvSpPr>
        <p:spPr>
          <a:xfrm>
            <a:off x="561975" y="279400"/>
            <a:ext cx="3759859"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Déplacement</a:t>
            </a:r>
            <a:endParaRPr lang="fr-FR" b="1"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9" name="Graphic 2">
            <a:extLst>
              <a:ext uri="{FF2B5EF4-FFF2-40B4-BE49-F238E27FC236}">
                <a16:creationId xmlns:a16="http://schemas.microsoft.com/office/drawing/2014/main" id="{11282A8A-C821-4472-B52E-2EAC8A299E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Tree>
    <p:extLst>
      <p:ext uri="{BB962C8B-B14F-4D97-AF65-F5344CB8AC3E}">
        <p14:creationId xmlns:p14="http://schemas.microsoft.com/office/powerpoint/2010/main" val="91649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6B88F9-78D2-40A9-9A4D-D0B5F1921927}"/>
              </a:ext>
            </a:extLst>
          </p:cNvPr>
          <p:cNvSpPr txBox="1"/>
          <p:nvPr/>
        </p:nvSpPr>
        <p:spPr>
          <a:xfrm>
            <a:off x="1032850" y="2057972"/>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la même formulation que précédemment, c’est-à-dire:</a:t>
            </a:r>
          </a:p>
          <a:p>
            <a:pPr algn="ctr"/>
            <a:r>
              <a:rPr lang="fr-FR" dirty="0"/>
              <a:t>P</a:t>
            </a:r>
            <a:r>
              <a:rPr lang="fr-FR" baseline="-25000" dirty="0"/>
              <a:t>0</a:t>
            </a:r>
            <a:r>
              <a:rPr lang="fr-FR" dirty="0"/>
              <a:t> + u = P</a:t>
            </a:r>
            <a:r>
              <a:rPr lang="fr-FR" baseline="-25000" dirty="0"/>
              <a:t>1</a:t>
            </a:r>
          </a:p>
          <a:p>
            <a:r>
              <a:rPr lang="fr-FR" dirty="0"/>
              <a:t>On souhaite connaître u en fonction de P</a:t>
            </a:r>
            <a:r>
              <a:rPr lang="fr-FR" baseline="-25000" dirty="0"/>
              <a:t>0</a:t>
            </a:r>
            <a:r>
              <a:rPr lang="fr-FR" dirty="0"/>
              <a:t> et P</a:t>
            </a:r>
            <a:r>
              <a:rPr lang="fr-FR" baseline="-25000" dirty="0"/>
              <a:t>1</a:t>
            </a:r>
            <a:r>
              <a:rPr lang="fr-FR" dirty="0"/>
              <a:t>, il faut donc passer P</a:t>
            </a:r>
            <a:r>
              <a:rPr lang="fr-FR" baseline="-25000" dirty="0"/>
              <a:t>0</a:t>
            </a:r>
            <a:r>
              <a:rPr lang="fr-FR" dirty="0"/>
              <a:t> de l’autre côté de l’égalité, ce qui donne :</a:t>
            </a:r>
          </a:p>
          <a:p>
            <a:pPr algn="ctr"/>
            <a:r>
              <a:rPr lang="fr-FR" b="1" dirty="0"/>
              <a:t>u = P</a:t>
            </a:r>
            <a:r>
              <a:rPr lang="fr-FR" b="1" baseline="-25000" dirty="0"/>
              <a:t>1 </a:t>
            </a:r>
            <a:r>
              <a:rPr lang="fr-FR" b="1" dirty="0"/>
              <a:t>– P</a:t>
            </a:r>
            <a:r>
              <a:rPr lang="fr-FR" b="1" baseline="-25000" dirty="0"/>
              <a:t>0</a:t>
            </a:r>
          </a:p>
          <a:p>
            <a:r>
              <a:rPr lang="fr-FR" dirty="0"/>
              <a:t>Une façon plus littérale de s’en souvenir, le déplacement est caractérisé par le point d’arrivée moins le point de départ.</a:t>
            </a:r>
          </a:p>
        </p:txBody>
      </p:sp>
      <p:sp>
        <p:nvSpPr>
          <p:cNvPr id="8" name="Title 1">
            <a:extLst>
              <a:ext uri="{FF2B5EF4-FFF2-40B4-BE49-F238E27FC236}">
                <a16:creationId xmlns:a16="http://schemas.microsoft.com/office/drawing/2014/main" id="{4D4D49D6-2F17-4100-97CF-A0CB9A8DB315}"/>
              </a:ext>
            </a:extLst>
          </p:cNvPr>
          <p:cNvSpPr txBox="1">
            <a:spLocks/>
          </p:cNvSpPr>
          <p:nvPr/>
        </p:nvSpPr>
        <p:spPr>
          <a:xfrm>
            <a:off x="561975" y="279400"/>
            <a:ext cx="3759859"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Déplacement</a:t>
            </a:r>
            <a:endParaRPr lang="fr-FR" b="1"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Déplacement d’un point vers un autre</a:t>
            </a:r>
          </a:p>
        </p:txBody>
      </p:sp>
      <p:pic>
        <p:nvPicPr>
          <p:cNvPr id="9" name="Graphic 2">
            <a:extLst>
              <a:ext uri="{FF2B5EF4-FFF2-40B4-BE49-F238E27FC236}">
                <a16:creationId xmlns:a16="http://schemas.microsoft.com/office/drawing/2014/main" id="{11282A8A-C821-4472-B52E-2EAC8A299E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23659" y="4823992"/>
            <a:ext cx="3692582" cy="1403179"/>
          </a:xfrm>
          <a:prstGeom prst="rect">
            <a:avLst/>
          </a:prstGeom>
        </p:spPr>
      </p:pic>
    </p:spTree>
    <p:extLst>
      <p:ext uri="{BB962C8B-B14F-4D97-AF65-F5344CB8AC3E}">
        <p14:creationId xmlns:p14="http://schemas.microsoft.com/office/powerpoint/2010/main" val="98186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4208433" cy="743706"/>
          </a:xfrm>
          <a:solidFill>
            <a:schemeClr val="accent2">
              <a:lumMod val="60000"/>
              <a:lumOff val="40000"/>
            </a:schemeClr>
          </a:solidFill>
        </p:spPr>
        <p:txBody>
          <a:bodyPr>
            <a:normAutofit fontScale="90000"/>
          </a:body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387191"/>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 partir d’un vecteur u et d’un vecteur v, comment calculer l’angle entre les deux vecteurs?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4" name="Graphic 3">
            <a:extLst>
              <a:ext uri="{FF2B5EF4-FFF2-40B4-BE49-F238E27FC236}">
                <a16:creationId xmlns:a16="http://schemas.microsoft.com/office/drawing/2014/main" id="{737B33D1-4D68-498D-B1E0-680BE68AA2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0408" y="3630774"/>
            <a:ext cx="3248324" cy="2535850"/>
          </a:xfrm>
          <a:prstGeom prst="rect">
            <a:avLst/>
          </a:prstGeom>
        </p:spPr>
      </p:pic>
    </p:spTree>
    <p:extLst>
      <p:ext uri="{BB962C8B-B14F-4D97-AF65-F5344CB8AC3E}">
        <p14:creationId xmlns:p14="http://schemas.microsoft.com/office/powerpoint/2010/main" val="108768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67B780C-CB2F-496B-88C3-8110887A6869}"/>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Calcul d’Angle</a:t>
            </a:r>
            <a:endParaRPr lang="fr-FR"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Comme ce sont deux vecteurs, ils n’ont pas de position précise dans l’espace, on peut donc les faire partir d’un même point sans changer leur nature, ce qui facilitera nous, humain, la lecture. </a:t>
            </a:r>
          </a:p>
          <a:p>
            <a:pPr algn="just"/>
            <a:r>
              <a:rPr lang="fr-FR" dirty="0"/>
              <a:t>On voit maintenant un peu mieux l’angle à trouver. On va appeler cet angle </a:t>
            </a:r>
            <a:r>
              <a:rPr lang="fr-FR" dirty="0">
                <a:latin typeface="Times New Roman" panose="02020603050405020304" pitchFamily="18" charset="0"/>
                <a:cs typeface="Times New Roman" panose="02020603050405020304" pitchFamily="18" charset="0"/>
              </a:rPr>
              <a:t>α.</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5" name="Graphic 4">
            <a:extLst>
              <a:ext uri="{FF2B5EF4-FFF2-40B4-BE49-F238E27FC236}">
                <a16:creationId xmlns:a16="http://schemas.microsoft.com/office/drawing/2014/main" id="{7CBDA144-3568-427C-8C34-2F1318E2D9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8488" y="4408452"/>
            <a:ext cx="3032564" cy="1865857"/>
          </a:xfrm>
          <a:prstGeom prst="rect">
            <a:avLst/>
          </a:prstGeom>
        </p:spPr>
      </p:pic>
    </p:spTree>
    <p:extLst>
      <p:ext uri="{BB962C8B-B14F-4D97-AF65-F5344CB8AC3E}">
        <p14:creationId xmlns:p14="http://schemas.microsoft.com/office/powerpoint/2010/main" val="50718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E128317-2B72-4770-9C4F-DC259A6879FB}"/>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a:t>Calcul d’Angle</a:t>
            </a:r>
            <a:endParaRPr lang="fr-FR"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peut remarquer que quelque soit la longueur du vecteur u ou du vecteur v, l’angle entre les deux vecteurs ne change jamais. On peut donc simplifier le problème dès maintenant en étudiant u et v avec la même longueur.</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10" name="Picture 9" descr="A picture containing object, lamp, clock&#10;&#10;Description automatically generated">
            <a:extLst>
              <a:ext uri="{FF2B5EF4-FFF2-40B4-BE49-F238E27FC236}">
                <a16:creationId xmlns:a16="http://schemas.microsoft.com/office/drawing/2014/main" id="{D5EF80F2-A653-4746-809C-3F6914DEF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484" y="4204912"/>
            <a:ext cx="7850687" cy="2033328"/>
          </a:xfrm>
          <a:prstGeom prst="rect">
            <a:avLst/>
          </a:prstGeom>
        </p:spPr>
      </p:pic>
    </p:spTree>
    <p:extLst>
      <p:ext uri="{BB962C8B-B14F-4D97-AF65-F5344CB8AC3E}">
        <p14:creationId xmlns:p14="http://schemas.microsoft.com/office/powerpoint/2010/main" val="368617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C47888-A88A-4962-A799-94F13BB162ED}"/>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74452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Petit détour ici, puisqu’l faut savoir comment calculer la longueur d’un vecteur. </a:t>
            </a:r>
          </a:p>
          <a:p>
            <a:pPr algn="just"/>
            <a:r>
              <a:rPr lang="fr-FR" dirty="0"/>
              <a:t>La longueur d’un vecteur u s’écrit de la manière suivante ||u||.</a:t>
            </a:r>
          </a:p>
          <a:p>
            <a:pPr algn="just"/>
            <a:r>
              <a:rPr lang="fr-FR" dirty="0"/>
              <a:t>La formule pour calculer cette longueur est la suivante: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Longueur d’un vecteur</a:t>
            </a:r>
          </a:p>
        </p:txBody>
      </p:sp>
      <p:pic>
        <p:nvPicPr>
          <p:cNvPr id="9" name="Picture 8">
            <a:extLst>
              <a:ext uri="{FF2B5EF4-FFF2-40B4-BE49-F238E27FC236}">
                <a16:creationId xmlns:a16="http://schemas.microsoft.com/office/drawing/2014/main" id="{C22D9D9E-FED9-4838-B8FF-A8DECDC9F03A}"/>
              </a:ext>
            </a:extLst>
          </p:cNvPr>
          <p:cNvPicPr>
            <a:picLocks noChangeAspect="1"/>
          </p:cNvPicPr>
          <p:nvPr/>
        </p:nvPicPr>
        <p:blipFill>
          <a:blip r:embed="rId2"/>
          <a:stretch>
            <a:fillRect/>
          </a:stretch>
        </p:blipFill>
        <p:spPr>
          <a:xfrm>
            <a:off x="4660900" y="4414559"/>
            <a:ext cx="2870200" cy="956733"/>
          </a:xfrm>
          <a:prstGeom prst="rect">
            <a:avLst/>
          </a:prstGeom>
        </p:spPr>
      </p:pic>
    </p:spTree>
    <p:extLst>
      <p:ext uri="{BB962C8B-B14F-4D97-AF65-F5344CB8AC3E}">
        <p14:creationId xmlns:p14="http://schemas.microsoft.com/office/powerpoint/2010/main" val="251364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766DB1-0BED-45B7-832E-1DBB1485F26D}"/>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31167"/>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produit scalaire s’applique entre deux vecteurs et donne comme résultat un scalaire (un nombre). Le produit scalaire entre le vecteur u et v s’écrit </a:t>
            </a:r>
            <a:r>
              <a:rPr lang="fr-FR" b="1" dirty="0" err="1"/>
              <a:t>u.v</a:t>
            </a:r>
            <a:endParaRPr lang="fr-FR" b="1" dirty="0"/>
          </a:p>
          <a:p>
            <a:pPr algn="just"/>
            <a:r>
              <a:rPr lang="fr-FR" dirty="0"/>
              <a:t>Le produit scalaire est défini de la façon suivante (basé sur la loi des sinus et cosinus):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8" name="Picture 7">
            <a:extLst>
              <a:ext uri="{FF2B5EF4-FFF2-40B4-BE49-F238E27FC236}">
                <a16:creationId xmlns:a16="http://schemas.microsoft.com/office/drawing/2014/main" id="{246FEE3B-BD8A-472E-9C3B-79130CA92E7F}"/>
              </a:ext>
            </a:extLst>
          </p:cNvPr>
          <p:cNvPicPr>
            <a:picLocks noChangeAspect="1"/>
          </p:cNvPicPr>
          <p:nvPr/>
        </p:nvPicPr>
        <p:blipFill>
          <a:blip r:embed="rId2"/>
          <a:stretch>
            <a:fillRect/>
          </a:stretch>
        </p:blipFill>
        <p:spPr>
          <a:xfrm>
            <a:off x="3220720" y="4061762"/>
            <a:ext cx="5750560" cy="1170432"/>
          </a:xfrm>
          <a:prstGeom prst="rect">
            <a:avLst/>
          </a:prstGeom>
        </p:spPr>
      </p:pic>
      <p:sp>
        <p:nvSpPr>
          <p:cNvPr id="10" name="TextBox 9">
            <a:extLst>
              <a:ext uri="{FF2B5EF4-FFF2-40B4-BE49-F238E27FC236}">
                <a16:creationId xmlns:a16="http://schemas.microsoft.com/office/drawing/2014/main" id="{6E96A4A9-CC2D-42C6-A27F-409FB65A689F}"/>
              </a:ext>
            </a:extLst>
          </p:cNvPr>
          <p:cNvSpPr txBox="1"/>
          <p:nvPr/>
        </p:nvSpPr>
        <p:spPr>
          <a:xfrm>
            <a:off x="2906926" y="5750180"/>
            <a:ext cx="6596743" cy="369332"/>
          </a:xfrm>
          <a:prstGeom prst="rect">
            <a:avLst/>
          </a:prstGeom>
          <a:solidFill>
            <a:srgbClr val="478CBF"/>
          </a:solidFill>
        </p:spPr>
        <p:txBody>
          <a:bodyPr wrap="square" rtlCol="0">
            <a:spAutoFit/>
          </a:bodyPr>
          <a:lstStyle/>
          <a:p>
            <a:r>
              <a:rPr lang="fr-FR" dirty="0">
                <a:solidFill>
                  <a:schemeClr val="bg1"/>
                </a:solidFill>
              </a:rPr>
              <a:t>On peut faire la démonstration si tu veux, elle est très intéressante</a:t>
            </a:r>
          </a:p>
        </p:txBody>
      </p:sp>
    </p:spTree>
    <p:extLst>
      <p:ext uri="{BB962C8B-B14F-4D97-AF65-F5344CB8AC3E}">
        <p14:creationId xmlns:p14="http://schemas.microsoft.com/office/powerpoint/2010/main" val="41170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04E625-07EA-4031-A63C-CC1CD84C84D9}"/>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8" name="Picture 7">
            <a:extLst>
              <a:ext uri="{FF2B5EF4-FFF2-40B4-BE49-F238E27FC236}">
                <a16:creationId xmlns:a16="http://schemas.microsoft.com/office/drawing/2014/main" id="{246FEE3B-BD8A-472E-9C3B-79130CA92E7F}"/>
              </a:ext>
            </a:extLst>
          </p:cNvPr>
          <p:cNvPicPr>
            <a:picLocks noChangeAspect="1"/>
          </p:cNvPicPr>
          <p:nvPr/>
        </p:nvPicPr>
        <p:blipFill>
          <a:blip r:embed="rId2"/>
          <a:stretch>
            <a:fillRect/>
          </a:stretch>
        </p:blipFill>
        <p:spPr>
          <a:xfrm>
            <a:off x="3220720" y="3106001"/>
            <a:ext cx="5750560" cy="1170432"/>
          </a:xfrm>
          <a:prstGeom prst="rect">
            <a:avLst/>
          </a:prstGeom>
        </p:spPr>
      </p:pic>
      <p:sp>
        <p:nvSpPr>
          <p:cNvPr id="10" name="TextBox 9">
            <a:extLst>
              <a:ext uri="{FF2B5EF4-FFF2-40B4-BE49-F238E27FC236}">
                <a16:creationId xmlns:a16="http://schemas.microsoft.com/office/drawing/2014/main" id="{60E0C964-0CFA-4A6F-9198-206A5D153F4E}"/>
              </a:ext>
            </a:extLst>
          </p:cNvPr>
          <p:cNvSpPr txBox="1"/>
          <p:nvPr/>
        </p:nvSpPr>
        <p:spPr>
          <a:xfrm>
            <a:off x="2906926" y="4702361"/>
            <a:ext cx="6596743" cy="646331"/>
          </a:xfrm>
          <a:prstGeom prst="rect">
            <a:avLst/>
          </a:prstGeom>
          <a:solidFill>
            <a:srgbClr val="478CBF"/>
          </a:solidFill>
        </p:spPr>
        <p:txBody>
          <a:bodyPr wrap="square" rtlCol="0">
            <a:spAutoFit/>
          </a:bodyPr>
          <a:lstStyle/>
          <a:p>
            <a:r>
              <a:rPr lang="fr-FR" dirty="0">
                <a:solidFill>
                  <a:schemeClr val="bg1"/>
                </a:solidFill>
              </a:rPr>
              <a:t>Exercice: Essayes à partir des deux formules au dessus d’arriver à la formule ci-dessous avec u = (</a:t>
            </a:r>
            <a:r>
              <a:rPr lang="fr-FR" dirty="0" err="1">
                <a:solidFill>
                  <a:schemeClr val="bg1"/>
                </a:solidFill>
              </a:rPr>
              <a:t>x,y</a:t>
            </a:r>
            <a:r>
              <a:rPr lang="fr-FR" dirty="0">
                <a:solidFill>
                  <a:schemeClr val="bg1"/>
                </a:solidFill>
              </a:rPr>
              <a:t>) et v = (</a:t>
            </a:r>
            <a:r>
              <a:rPr lang="fr-FR" dirty="0" err="1">
                <a:solidFill>
                  <a:schemeClr val="bg1"/>
                </a:solidFill>
              </a:rPr>
              <a:t>x’,y</a:t>
            </a:r>
            <a:r>
              <a:rPr lang="fr-FR" dirty="0">
                <a:solidFill>
                  <a:schemeClr val="bg1"/>
                </a:solidFill>
              </a:rPr>
              <a:t>’)</a:t>
            </a:r>
          </a:p>
        </p:txBody>
      </p:sp>
      <p:pic>
        <p:nvPicPr>
          <p:cNvPr id="3" name="Picture 2">
            <a:extLst>
              <a:ext uri="{FF2B5EF4-FFF2-40B4-BE49-F238E27FC236}">
                <a16:creationId xmlns:a16="http://schemas.microsoft.com/office/drawing/2014/main" id="{35BEB1F5-024D-4E8B-9135-B30986B20B2B}"/>
              </a:ext>
            </a:extLst>
          </p:cNvPr>
          <p:cNvPicPr>
            <a:picLocks noChangeAspect="1"/>
          </p:cNvPicPr>
          <p:nvPr/>
        </p:nvPicPr>
        <p:blipFill>
          <a:blip r:embed="rId3"/>
          <a:stretch>
            <a:fillRect/>
          </a:stretch>
        </p:blipFill>
        <p:spPr>
          <a:xfrm>
            <a:off x="4684395" y="5902754"/>
            <a:ext cx="3351530" cy="553756"/>
          </a:xfrm>
          <a:prstGeom prst="rect">
            <a:avLst/>
          </a:prstGeom>
        </p:spPr>
      </p:pic>
      <p:pic>
        <p:nvPicPr>
          <p:cNvPr id="9" name="Picture 8">
            <a:extLst>
              <a:ext uri="{FF2B5EF4-FFF2-40B4-BE49-F238E27FC236}">
                <a16:creationId xmlns:a16="http://schemas.microsoft.com/office/drawing/2014/main" id="{AE143A38-BEF2-4281-9004-2CFBB154A03A}"/>
              </a:ext>
            </a:extLst>
          </p:cNvPr>
          <p:cNvPicPr>
            <a:picLocks noChangeAspect="1"/>
          </p:cNvPicPr>
          <p:nvPr/>
        </p:nvPicPr>
        <p:blipFill>
          <a:blip r:embed="rId4"/>
          <a:stretch>
            <a:fillRect/>
          </a:stretch>
        </p:blipFill>
        <p:spPr>
          <a:xfrm>
            <a:off x="4660900" y="1733161"/>
            <a:ext cx="2870200" cy="956733"/>
          </a:xfrm>
          <a:prstGeom prst="rect">
            <a:avLst/>
          </a:prstGeom>
        </p:spPr>
      </p:pic>
    </p:spTree>
    <p:extLst>
      <p:ext uri="{BB962C8B-B14F-4D97-AF65-F5344CB8AC3E}">
        <p14:creationId xmlns:p14="http://schemas.microsoft.com/office/powerpoint/2010/main" val="90560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59850AA-1B34-4C7A-90BC-DB68847CA993}"/>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278950" cy="523220"/>
          </a:xfrm>
          <a:prstGeom prst="rect">
            <a:avLst/>
          </a:prstGeom>
          <a:solidFill>
            <a:schemeClr val="accent4">
              <a:lumMod val="60000"/>
              <a:lumOff val="40000"/>
            </a:schemeClr>
          </a:solidFill>
        </p:spPr>
        <p:txBody>
          <a:bodyPr wrap="square" rtlCol="0">
            <a:spAutoFit/>
          </a:bodyPr>
          <a:lstStyle/>
          <a:p>
            <a:pPr algn="ctr"/>
            <a:r>
              <a:rPr lang="fr-FR" sz="2800" b="1" dirty="0"/>
              <a:t>Produit scalaire</a:t>
            </a:r>
          </a:p>
        </p:txBody>
      </p:sp>
      <p:pic>
        <p:nvPicPr>
          <p:cNvPr id="3" name="Picture 2">
            <a:extLst>
              <a:ext uri="{FF2B5EF4-FFF2-40B4-BE49-F238E27FC236}">
                <a16:creationId xmlns:a16="http://schemas.microsoft.com/office/drawing/2014/main" id="{35BEB1F5-024D-4E8B-9135-B30986B20B2B}"/>
              </a:ext>
            </a:extLst>
          </p:cNvPr>
          <p:cNvPicPr>
            <a:picLocks noChangeAspect="1"/>
          </p:cNvPicPr>
          <p:nvPr/>
        </p:nvPicPr>
        <p:blipFill>
          <a:blip r:embed="rId2"/>
          <a:stretch>
            <a:fillRect/>
          </a:stretch>
        </p:blipFill>
        <p:spPr>
          <a:xfrm>
            <a:off x="4684395" y="1738850"/>
            <a:ext cx="3351530" cy="553756"/>
          </a:xfrm>
          <a:prstGeom prst="rect">
            <a:avLst/>
          </a:prstGeom>
        </p:spPr>
      </p:pic>
      <p:sp>
        <p:nvSpPr>
          <p:cNvPr id="11" name="TextBox 10">
            <a:extLst>
              <a:ext uri="{FF2B5EF4-FFF2-40B4-BE49-F238E27FC236}">
                <a16:creationId xmlns:a16="http://schemas.microsoft.com/office/drawing/2014/main" id="{CB04A220-3268-46BC-9088-726F903EE725}"/>
              </a:ext>
            </a:extLst>
          </p:cNvPr>
          <p:cNvSpPr txBox="1"/>
          <p:nvPr/>
        </p:nvSpPr>
        <p:spPr>
          <a:xfrm>
            <a:off x="1032850" y="2654590"/>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produit scalaire peut aussi s’exprimer de la manière ci-dessous. Les deux formules sur cette diapositive nous permettent d’enfin trouver l’angle entre deux vecteurs u et v.</a:t>
            </a:r>
          </a:p>
        </p:txBody>
      </p:sp>
      <p:pic>
        <p:nvPicPr>
          <p:cNvPr id="4" name="Picture 3">
            <a:extLst>
              <a:ext uri="{FF2B5EF4-FFF2-40B4-BE49-F238E27FC236}">
                <a16:creationId xmlns:a16="http://schemas.microsoft.com/office/drawing/2014/main" id="{DCDA18A0-8E39-4C3B-845E-59E59E870BBD}"/>
              </a:ext>
            </a:extLst>
          </p:cNvPr>
          <p:cNvPicPr>
            <a:picLocks noChangeAspect="1"/>
          </p:cNvPicPr>
          <p:nvPr/>
        </p:nvPicPr>
        <p:blipFill>
          <a:blip r:embed="rId3"/>
          <a:stretch>
            <a:fillRect/>
          </a:stretch>
        </p:blipFill>
        <p:spPr>
          <a:xfrm>
            <a:off x="4684395" y="3627486"/>
            <a:ext cx="3710940" cy="639817"/>
          </a:xfrm>
          <a:prstGeom prst="rect">
            <a:avLst/>
          </a:prstGeom>
        </p:spPr>
      </p:pic>
      <p:sp>
        <p:nvSpPr>
          <p:cNvPr id="12" name="TextBox 11">
            <a:extLst>
              <a:ext uri="{FF2B5EF4-FFF2-40B4-BE49-F238E27FC236}">
                <a16:creationId xmlns:a16="http://schemas.microsoft.com/office/drawing/2014/main" id="{DA07ABBB-787A-45E9-BD86-69D789F8566A}"/>
              </a:ext>
            </a:extLst>
          </p:cNvPr>
          <p:cNvSpPr txBox="1"/>
          <p:nvPr/>
        </p:nvSpPr>
        <p:spPr>
          <a:xfrm>
            <a:off x="2906926" y="4702361"/>
            <a:ext cx="6596743" cy="369332"/>
          </a:xfrm>
          <a:prstGeom prst="rect">
            <a:avLst/>
          </a:prstGeom>
          <a:solidFill>
            <a:srgbClr val="478CBF"/>
          </a:solidFill>
        </p:spPr>
        <p:txBody>
          <a:bodyPr wrap="square" rtlCol="0">
            <a:spAutoFit/>
          </a:bodyPr>
          <a:lstStyle/>
          <a:p>
            <a:pPr algn="ctr"/>
            <a:r>
              <a:rPr lang="fr-FR" dirty="0">
                <a:solidFill>
                  <a:schemeClr val="bg1"/>
                </a:solidFill>
              </a:rPr>
              <a:t>Démonstration la prochaine fois!</a:t>
            </a:r>
          </a:p>
        </p:txBody>
      </p:sp>
      <p:pic>
        <p:nvPicPr>
          <p:cNvPr id="13" name="Picture 12">
            <a:extLst>
              <a:ext uri="{FF2B5EF4-FFF2-40B4-BE49-F238E27FC236}">
                <a16:creationId xmlns:a16="http://schemas.microsoft.com/office/drawing/2014/main" id="{8313ECBA-CB25-4CCA-8B09-CCAEDB0D0809}"/>
              </a:ext>
            </a:extLst>
          </p:cNvPr>
          <p:cNvPicPr>
            <a:picLocks noChangeAspect="1"/>
          </p:cNvPicPr>
          <p:nvPr/>
        </p:nvPicPr>
        <p:blipFill rotWithShape="1">
          <a:blip r:embed="rId2"/>
          <a:srcRect r="58109"/>
          <a:stretch/>
        </p:blipFill>
        <p:spPr>
          <a:xfrm>
            <a:off x="3188335" y="3694159"/>
            <a:ext cx="1403985" cy="553756"/>
          </a:xfrm>
          <a:prstGeom prst="rect">
            <a:avLst/>
          </a:prstGeom>
        </p:spPr>
      </p:pic>
    </p:spTree>
    <p:extLst>
      <p:ext uri="{BB962C8B-B14F-4D97-AF65-F5344CB8AC3E}">
        <p14:creationId xmlns:p14="http://schemas.microsoft.com/office/powerpoint/2010/main" val="404626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Sujet</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but de ces travaux pratiques est de se familiariser avec les outils mathématiques liés à la transformation des vecteurs et points comme la translation, la rotation, la mise à l’échelle, …</a:t>
            </a:r>
          </a:p>
          <a:p>
            <a:pPr algn="just"/>
            <a:r>
              <a:rPr lang="fr-FR" dirty="0"/>
              <a:t>On a vu qu’avec Godot on pouvait faire appel simplement à des fonctions ou des opérations qui faisaient tout à notre place, comme par exemple:</a:t>
            </a:r>
          </a:p>
        </p:txBody>
      </p:sp>
      <p:sp>
        <p:nvSpPr>
          <p:cNvPr id="4" name="TextBox 3">
            <a:extLst>
              <a:ext uri="{FF2B5EF4-FFF2-40B4-BE49-F238E27FC236}">
                <a16:creationId xmlns:a16="http://schemas.microsoft.com/office/drawing/2014/main" id="{41AFBAE2-FB56-4D2F-A836-9934BB2E5B96}"/>
              </a:ext>
            </a:extLst>
          </p:cNvPr>
          <p:cNvSpPr txBox="1"/>
          <p:nvPr/>
        </p:nvSpPr>
        <p:spPr>
          <a:xfrm>
            <a:off x="2286000" y="4796287"/>
            <a:ext cx="7755148" cy="923330"/>
          </a:xfrm>
          <a:prstGeom prst="rect">
            <a:avLst/>
          </a:prstGeom>
          <a:solidFill>
            <a:schemeClr val="tx1">
              <a:lumMod val="65000"/>
              <a:lumOff val="35000"/>
            </a:schemeClr>
          </a:solidFill>
        </p:spPr>
        <p:txBody>
          <a:bodyPr wrap="square" rtlCol="0">
            <a:spAutoFit/>
          </a:bodyPr>
          <a:lstStyle/>
          <a:p>
            <a:pPr algn="just"/>
            <a:r>
              <a:rPr lang="fr-FR" dirty="0">
                <a:solidFill>
                  <a:schemeClr val="bg1"/>
                </a:solidFill>
              </a:rPr>
              <a:t>vecteur1 = vecteur1 + vecteur2</a:t>
            </a:r>
          </a:p>
          <a:p>
            <a:pPr algn="just"/>
            <a:r>
              <a:rPr lang="fr-FR" dirty="0">
                <a:solidFill>
                  <a:schemeClr val="bg1"/>
                </a:solidFill>
              </a:rPr>
              <a:t>vecteur1.angle_to(vecteur2)</a:t>
            </a:r>
          </a:p>
          <a:p>
            <a:pPr algn="just"/>
            <a:r>
              <a:rPr lang="fr-FR" dirty="0">
                <a:solidFill>
                  <a:schemeClr val="bg1"/>
                </a:solidFill>
              </a:rPr>
              <a:t>vecteur1.rotate(angle)</a:t>
            </a:r>
          </a:p>
        </p:txBody>
      </p:sp>
    </p:spTree>
    <p:extLst>
      <p:ext uri="{BB962C8B-B14F-4D97-AF65-F5344CB8AC3E}">
        <p14:creationId xmlns:p14="http://schemas.microsoft.com/office/powerpoint/2010/main" val="94925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77E4FA3-6D25-4B7F-8942-DE0745DCE157}"/>
              </a:ext>
            </a:extLst>
          </p:cNvPr>
          <p:cNvSpPr txBox="1">
            <a:spLocks/>
          </p:cNvSpPr>
          <p:nvPr/>
        </p:nvSpPr>
        <p:spPr>
          <a:xfrm>
            <a:off x="561975" y="279400"/>
            <a:ext cx="4208433" cy="743706"/>
          </a:xfrm>
          <a:prstGeom prst="rect">
            <a:avLst/>
          </a:prstGeom>
          <a:solidFill>
            <a:schemeClr val="accent2">
              <a:lumMod val="60000"/>
              <a:lumOff val="40000"/>
            </a:schemeClr>
          </a:solidFill>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fr-FR" b="1" dirty="0"/>
              <a:t>Calcul d’Angle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497008"/>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Il faut maintenant résoudre l’équation ci-dessous en isolant le cosinus (cos) d’un côté. Tu te sens d’attaque pour résoudre l’équation? (On le fera ensemble sinon)</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Calcul d’un angle entre deux vecteurs</a:t>
            </a:r>
          </a:p>
        </p:txBody>
      </p:sp>
      <p:pic>
        <p:nvPicPr>
          <p:cNvPr id="3" name="Graphic 2">
            <a:extLst>
              <a:ext uri="{FF2B5EF4-FFF2-40B4-BE49-F238E27FC236}">
                <a16:creationId xmlns:a16="http://schemas.microsoft.com/office/drawing/2014/main" id="{75D3CDE9-3EEE-49E1-8B9E-04339458C7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852" y="4648495"/>
            <a:ext cx="2067255" cy="1638300"/>
          </a:xfrm>
          <a:prstGeom prst="rect">
            <a:avLst/>
          </a:prstGeom>
        </p:spPr>
      </p:pic>
      <p:pic>
        <p:nvPicPr>
          <p:cNvPr id="8" name="Picture 7">
            <a:extLst>
              <a:ext uri="{FF2B5EF4-FFF2-40B4-BE49-F238E27FC236}">
                <a16:creationId xmlns:a16="http://schemas.microsoft.com/office/drawing/2014/main" id="{EB00CA37-E6CD-49E6-9775-C745E0B44BE8}"/>
              </a:ext>
            </a:extLst>
          </p:cNvPr>
          <p:cNvPicPr>
            <a:picLocks noChangeAspect="1"/>
          </p:cNvPicPr>
          <p:nvPr/>
        </p:nvPicPr>
        <p:blipFill>
          <a:blip r:embed="rId3"/>
          <a:stretch>
            <a:fillRect/>
          </a:stretch>
        </p:blipFill>
        <p:spPr>
          <a:xfrm>
            <a:off x="2906395" y="3470355"/>
            <a:ext cx="3710940" cy="639817"/>
          </a:xfrm>
          <a:prstGeom prst="rect">
            <a:avLst/>
          </a:prstGeom>
        </p:spPr>
      </p:pic>
      <p:pic>
        <p:nvPicPr>
          <p:cNvPr id="9" name="Picture 8">
            <a:extLst>
              <a:ext uri="{FF2B5EF4-FFF2-40B4-BE49-F238E27FC236}">
                <a16:creationId xmlns:a16="http://schemas.microsoft.com/office/drawing/2014/main" id="{603650AC-4B68-4906-9125-0D8C118F55E6}"/>
              </a:ext>
            </a:extLst>
          </p:cNvPr>
          <p:cNvPicPr>
            <a:picLocks noChangeAspect="1"/>
          </p:cNvPicPr>
          <p:nvPr/>
        </p:nvPicPr>
        <p:blipFill rotWithShape="1">
          <a:blip r:embed="rId4"/>
          <a:srcRect l="30295"/>
          <a:stretch/>
        </p:blipFill>
        <p:spPr>
          <a:xfrm>
            <a:off x="6617335" y="3556416"/>
            <a:ext cx="2336165" cy="553756"/>
          </a:xfrm>
          <a:prstGeom prst="rect">
            <a:avLst/>
          </a:prstGeom>
        </p:spPr>
      </p:pic>
    </p:spTree>
    <p:extLst>
      <p:ext uri="{BB962C8B-B14F-4D97-AF65-F5344CB8AC3E}">
        <p14:creationId xmlns:p14="http://schemas.microsoft.com/office/powerpoint/2010/main" val="21116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940131"/>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reprend l’exemple précédent et on souhaite maintenant savoir comment appliquer la rotation au vecteur u pour qu’il devienne le vecteur v. </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8" name="Graphic 2">
            <a:extLst>
              <a:ext uri="{FF2B5EF4-FFF2-40B4-BE49-F238E27FC236}">
                <a16:creationId xmlns:a16="http://schemas.microsoft.com/office/drawing/2014/main" id="{FBC7DFA1-6D68-4AE1-A09B-85E6305998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852" y="4648495"/>
            <a:ext cx="2067255" cy="1638300"/>
          </a:xfrm>
          <a:prstGeom prst="rect">
            <a:avLst/>
          </a:prstGeom>
        </p:spPr>
      </p:pic>
    </p:spTree>
    <p:extLst>
      <p:ext uri="{BB962C8B-B14F-4D97-AF65-F5344CB8AC3E}">
        <p14:creationId xmlns:p14="http://schemas.microsoft.com/office/powerpoint/2010/main" val="282716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va tout d’abord placer ces deux vecteur dans un cercle pour mieux comprendre et comme on peut le voir ces deux vecteurs rentrent parfaitement dans le cercle, c’était notamment pour cette raison que l’on a défini les deux vecteurs de même longueur dans les première slides.</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9" name="Graphic 2">
            <a:extLst>
              <a:ext uri="{FF2B5EF4-FFF2-40B4-BE49-F238E27FC236}">
                <a16:creationId xmlns:a16="http://schemas.microsoft.com/office/drawing/2014/main" id="{7859120F-2BCA-45CF-A6F9-9806E56227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Tree>
    <p:extLst>
      <p:ext uri="{BB962C8B-B14F-4D97-AF65-F5344CB8AC3E}">
        <p14:creationId xmlns:p14="http://schemas.microsoft.com/office/powerpoint/2010/main" val="2872615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Alors ce cercle est ce qu’on appelle un cercle trigonométrique puisqu’il est construit à partir de deux fonctions appelées cosinus (cos) et sinus (sin). Les valeur du cosinus sont appliquées sur l’axe x et les valeurs du sinus sont appliquées sur l’axe y. On appelle l’inconnu </a:t>
            </a:r>
            <a:r>
              <a:rPr lang="fr-FR" dirty="0">
                <a:latin typeface="Times New Roman" panose="02020603050405020304" pitchFamily="18" charset="0"/>
                <a:cs typeface="Times New Roman" panose="02020603050405020304" pitchFamily="18" charset="0"/>
              </a:rPr>
              <a:t>α </a:t>
            </a:r>
            <a:r>
              <a:rPr lang="fr-FR" dirty="0">
                <a:cs typeface="Times New Roman" panose="02020603050405020304" pitchFamily="18" charset="0"/>
              </a:rPr>
              <a:t>qui représente un angle. </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sp>
        <p:nvSpPr>
          <p:cNvPr id="9" name="TextBox 8">
            <a:extLst>
              <a:ext uri="{FF2B5EF4-FFF2-40B4-BE49-F238E27FC236}">
                <a16:creationId xmlns:a16="http://schemas.microsoft.com/office/drawing/2014/main" id="{E15BCA37-B137-4F95-A334-282D985459A8}"/>
              </a:ext>
            </a:extLst>
          </p:cNvPr>
          <p:cNvSpPr txBox="1"/>
          <p:nvPr/>
        </p:nvSpPr>
        <p:spPr>
          <a:xfrm>
            <a:off x="8531525" y="4391810"/>
            <a:ext cx="3023829" cy="923330"/>
          </a:xfrm>
          <a:prstGeom prst="rect">
            <a:avLst/>
          </a:prstGeom>
          <a:solidFill>
            <a:srgbClr val="478CBF"/>
          </a:solidFill>
        </p:spPr>
        <p:txBody>
          <a:bodyPr wrap="square" rtlCol="0">
            <a:spAutoFit/>
          </a:bodyPr>
          <a:lstStyle/>
          <a:p>
            <a:pPr algn="ctr"/>
            <a:r>
              <a:rPr lang="fr-FR" dirty="0">
                <a:solidFill>
                  <a:schemeClr val="bg1"/>
                </a:solidFill>
              </a:rPr>
              <a:t>On montre comment est construit ce cercle la prochaine fois!</a:t>
            </a:r>
          </a:p>
        </p:txBody>
      </p:sp>
      <p:pic>
        <p:nvPicPr>
          <p:cNvPr id="10" name="Graphic 2">
            <a:extLst>
              <a:ext uri="{FF2B5EF4-FFF2-40B4-BE49-F238E27FC236}">
                <a16:creationId xmlns:a16="http://schemas.microsoft.com/office/drawing/2014/main" id="{1A42ECF5-B910-4398-A8D2-C0E14CC6B3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
        <p:nvSpPr>
          <p:cNvPr id="11" name="TextBox 10">
            <a:extLst>
              <a:ext uri="{FF2B5EF4-FFF2-40B4-BE49-F238E27FC236}">
                <a16:creationId xmlns:a16="http://schemas.microsoft.com/office/drawing/2014/main" id="{36790D2B-52F5-4564-B78F-C67ACF4FD8BF}"/>
              </a:ext>
            </a:extLst>
          </p:cNvPr>
          <p:cNvSpPr txBox="1"/>
          <p:nvPr/>
        </p:nvSpPr>
        <p:spPr>
          <a:xfrm>
            <a:off x="1042112" y="3788813"/>
            <a:ext cx="3023829" cy="646331"/>
          </a:xfrm>
          <a:prstGeom prst="rect">
            <a:avLst/>
          </a:prstGeom>
          <a:solidFill>
            <a:srgbClr val="478CBF"/>
          </a:solidFill>
        </p:spPr>
        <p:txBody>
          <a:bodyPr wrap="square" rtlCol="0">
            <a:spAutoFit/>
          </a:bodyPr>
          <a:lstStyle/>
          <a:p>
            <a:pPr algn="ctr"/>
            <a:r>
              <a:rPr lang="fr-FR" dirty="0">
                <a:solidFill>
                  <a:schemeClr val="bg1"/>
                </a:solidFill>
              </a:rPr>
              <a:t>On remarque la présence du point O qui est l’origine (0,0)</a:t>
            </a:r>
          </a:p>
        </p:txBody>
      </p:sp>
    </p:spTree>
    <p:extLst>
      <p:ext uri="{BB962C8B-B14F-4D97-AF65-F5344CB8AC3E}">
        <p14:creationId xmlns:p14="http://schemas.microsoft.com/office/powerpoint/2010/main" val="174443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Si on fait glisser un point sur ce contour de ce cercle, il va avoir des coordonnées correspondant à l’abscisse et l’ordonnée, c’est-à-dire en fonction de cos et sin. Prenons par exemple le point en vert. On voit que le coordonnées de ce point sont (0,1), c’est-à-dire ( cos(</a:t>
            </a:r>
            <a:r>
              <a:rPr lang="fr-FR" dirty="0">
                <a:latin typeface="Times New Roman" panose="02020603050405020304" pitchFamily="18" charset="0"/>
                <a:cs typeface="Times New Roman" panose="02020603050405020304" pitchFamily="18" charset="0"/>
              </a:rPr>
              <a:t>a)=0 , sin(a)=1 ).</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2" cy="3343906"/>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5934075" y="3705225"/>
            <a:ext cx="161925" cy="161925"/>
          </a:xfrm>
          <a:prstGeom prst="ellipse">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8464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s’intéresse ici à trouver la rotation entre u et v. Pour la </a:t>
            </a:r>
            <a:r>
              <a:rPr lang="fr-FR" dirty="0" err="1"/>
              <a:t>démontration</a:t>
            </a:r>
            <a:r>
              <a:rPr lang="fr-FR" dirty="0"/>
              <a:t>, on comment d’abord par diviser l’angle </a:t>
            </a:r>
            <a:r>
              <a:rPr lang="fr-FR" dirty="0">
                <a:latin typeface="Times New Roman" panose="02020603050405020304" pitchFamily="18" charset="0"/>
                <a:cs typeface="Times New Roman" panose="02020603050405020304" pitchFamily="18" charset="0"/>
              </a:rPr>
              <a:t>α</a:t>
            </a:r>
            <a:r>
              <a:rPr lang="fr-FR" dirty="0"/>
              <a:t> en deux qu’on appeler </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 et </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2. On a alors: </a:t>
            </a:r>
          </a:p>
          <a:p>
            <a:pPr algn="ct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fr-FR" dirty="0">
                <a:latin typeface="Times New Roman" panose="02020603050405020304" pitchFamily="18" charset="0"/>
                <a:cs typeface="Times New Roman" panose="02020603050405020304" pitchFamily="18" charset="0"/>
              </a:rPr>
              <a:t>2= α</a:t>
            </a:r>
            <a:endParaRPr lang="fr-FR" dirty="0"/>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276717"/>
            <a:ext cx="3695701" cy="3343906"/>
          </a:xfrm>
          <a:prstGeom prst="rect">
            <a:avLst/>
          </a:prstGeom>
        </p:spPr>
      </p:pic>
    </p:spTree>
    <p:extLst>
      <p:ext uri="{BB962C8B-B14F-4D97-AF65-F5344CB8AC3E}">
        <p14:creationId xmlns:p14="http://schemas.microsoft.com/office/powerpoint/2010/main" val="387261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Appelons le point bleu M</a:t>
            </a:r>
            <a:r>
              <a:rPr lang="fr-FR" baseline="-25000" dirty="0"/>
              <a:t>v</a:t>
            </a:r>
            <a:r>
              <a:rPr lang="fr-FR" dirty="0"/>
              <a:t> qui a les coordonnées du vecteur v et M</a:t>
            </a:r>
            <a:r>
              <a:rPr lang="fr-FR" baseline="-25000" dirty="0"/>
              <a:t>u</a:t>
            </a:r>
            <a:r>
              <a:rPr lang="fr-FR" dirty="0"/>
              <a:t> avec les coordonnées du vecteur u. Pourquoi me diras-tu? Parce que l’on fait partir le vecteur v du point O(0,0) et on a vu qu’en additionnant un vecteur avec un point on pouvait obtenir :</a:t>
            </a:r>
          </a:p>
          <a:p>
            <a:pPr algn="ctr"/>
            <a:r>
              <a:rPr lang="fr-FR" dirty="0" err="1"/>
              <a:t>O+v</a:t>
            </a:r>
            <a:r>
              <a:rPr lang="fr-FR" dirty="0"/>
              <a:t>=Mv </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498419"/>
            <a:ext cx="3695701" cy="3343905"/>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6943410" y="4521985"/>
            <a:ext cx="161925" cy="1619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0F9A47E4-8DEF-4AA8-84BE-F154FF8D6D30}"/>
              </a:ext>
            </a:extLst>
          </p:cNvPr>
          <p:cNvSpPr/>
          <p:nvPr/>
        </p:nvSpPr>
        <p:spPr>
          <a:xfrm>
            <a:off x="7062472" y="5369207"/>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790CDF5C-B909-4D53-8FA3-6DD742322759}"/>
              </a:ext>
            </a:extLst>
          </p:cNvPr>
          <p:cNvSpPr txBox="1"/>
          <p:nvPr/>
        </p:nvSpPr>
        <p:spPr>
          <a:xfrm>
            <a:off x="1119567" y="4391810"/>
            <a:ext cx="3023829" cy="369332"/>
          </a:xfrm>
          <a:prstGeom prst="rect">
            <a:avLst/>
          </a:prstGeom>
          <a:solidFill>
            <a:srgbClr val="478CBF"/>
          </a:solidFill>
        </p:spPr>
        <p:txBody>
          <a:bodyPr wrap="square" rtlCol="0">
            <a:spAutoFit/>
          </a:bodyPr>
          <a:lstStyle/>
          <a:p>
            <a:pPr algn="ctr"/>
            <a:r>
              <a:rPr lang="el-GR" b="1" dirty="0">
                <a:solidFill>
                  <a:schemeClr val="bg1"/>
                </a:solidFill>
                <a:latin typeface="Times New Roman" panose="02020603050405020304" pitchFamily="18" charset="0"/>
                <a:cs typeface="Times New Roman" panose="02020603050405020304" pitchFamily="18" charset="0"/>
              </a:rPr>
              <a:t>β</a:t>
            </a:r>
            <a:r>
              <a:rPr lang="fr-FR" b="1" dirty="0">
                <a:solidFill>
                  <a:schemeClr val="bg1"/>
                </a:solidFill>
                <a:latin typeface="Times New Roman" panose="02020603050405020304" pitchFamily="18" charset="0"/>
                <a:cs typeface="Times New Roman" panose="02020603050405020304" pitchFamily="18" charset="0"/>
              </a:rPr>
              <a:t>1+</a:t>
            </a:r>
            <a:r>
              <a:rPr lang="el-GR" b="1" dirty="0">
                <a:solidFill>
                  <a:schemeClr val="bg1"/>
                </a:solidFill>
                <a:latin typeface="Times New Roman" panose="02020603050405020304" pitchFamily="18" charset="0"/>
                <a:cs typeface="Times New Roman" panose="02020603050405020304" pitchFamily="18" charset="0"/>
              </a:rPr>
              <a:t> β</a:t>
            </a:r>
            <a:r>
              <a:rPr lang="fr-FR" b="1" dirty="0">
                <a:solidFill>
                  <a:schemeClr val="bg1"/>
                </a:solidFill>
                <a:latin typeface="Times New Roman" panose="02020603050405020304" pitchFamily="18" charset="0"/>
                <a:cs typeface="Times New Roman" panose="02020603050405020304" pitchFamily="18" charset="0"/>
              </a:rPr>
              <a:t>2= α</a:t>
            </a:r>
            <a:endParaRPr lang="fr-FR" b="1" dirty="0">
              <a:solidFill>
                <a:schemeClr val="bg1"/>
              </a:solidFill>
            </a:endParaRPr>
          </a:p>
        </p:txBody>
      </p:sp>
      <p:sp>
        <p:nvSpPr>
          <p:cNvPr id="3" name="TextBox 2">
            <a:extLst>
              <a:ext uri="{FF2B5EF4-FFF2-40B4-BE49-F238E27FC236}">
                <a16:creationId xmlns:a16="http://schemas.microsoft.com/office/drawing/2014/main" id="{89B14D2A-B51F-43A4-9967-90FEB335E34F}"/>
              </a:ext>
            </a:extLst>
          </p:cNvPr>
          <p:cNvSpPr txBox="1"/>
          <p:nvPr/>
        </p:nvSpPr>
        <p:spPr>
          <a:xfrm>
            <a:off x="7062471" y="4220210"/>
            <a:ext cx="1410969" cy="369332"/>
          </a:xfrm>
          <a:prstGeom prst="rect">
            <a:avLst/>
          </a:prstGeom>
          <a:noFill/>
        </p:spPr>
        <p:txBody>
          <a:bodyPr wrap="square" rtlCol="0">
            <a:spAutoFit/>
          </a:bodyPr>
          <a:lstStyle/>
          <a:p>
            <a:r>
              <a:rPr lang="fr-FR" dirty="0"/>
              <a:t>M</a:t>
            </a:r>
            <a:r>
              <a:rPr lang="fr-FR" baseline="-25000" dirty="0"/>
              <a:t>v</a:t>
            </a:r>
            <a:r>
              <a:rPr lang="fr-FR" dirty="0"/>
              <a:t>(x</a:t>
            </a:r>
            <a:r>
              <a:rPr lang="fr-FR" baseline="-25000" dirty="0"/>
              <a:t>v </a:t>
            </a:r>
            <a:r>
              <a:rPr lang="fr-FR" dirty="0"/>
              <a:t>, </a:t>
            </a:r>
            <a:r>
              <a:rPr lang="fr-FR" dirty="0" err="1"/>
              <a:t>y</a:t>
            </a:r>
            <a:r>
              <a:rPr lang="fr-FR" baseline="-25000" dirty="0" err="1"/>
              <a:t>v</a:t>
            </a:r>
            <a:r>
              <a:rPr lang="fr-FR" dirty="0"/>
              <a:t>)</a:t>
            </a:r>
          </a:p>
        </p:txBody>
      </p:sp>
      <p:sp>
        <p:nvSpPr>
          <p:cNvPr id="11" name="TextBox 10">
            <a:extLst>
              <a:ext uri="{FF2B5EF4-FFF2-40B4-BE49-F238E27FC236}">
                <a16:creationId xmlns:a16="http://schemas.microsoft.com/office/drawing/2014/main" id="{179FBFF3-FAAE-4B17-9D52-11629C702F44}"/>
              </a:ext>
            </a:extLst>
          </p:cNvPr>
          <p:cNvSpPr txBox="1"/>
          <p:nvPr/>
        </p:nvSpPr>
        <p:spPr>
          <a:xfrm>
            <a:off x="7224397" y="5265503"/>
            <a:ext cx="1410969" cy="369332"/>
          </a:xfrm>
          <a:prstGeom prst="rect">
            <a:avLst/>
          </a:prstGeom>
          <a:noFill/>
        </p:spPr>
        <p:txBody>
          <a:bodyPr wrap="square" rtlCol="0">
            <a:spAutoFit/>
          </a:bodyPr>
          <a:lstStyle/>
          <a:p>
            <a:r>
              <a:rPr lang="fr-FR" dirty="0"/>
              <a:t>M</a:t>
            </a:r>
            <a:r>
              <a:rPr lang="fr-FR" baseline="-25000" dirty="0"/>
              <a:t>u</a:t>
            </a:r>
            <a:r>
              <a:rPr lang="fr-FR" dirty="0"/>
              <a:t>(</a:t>
            </a:r>
            <a:r>
              <a:rPr lang="fr-FR" dirty="0" err="1"/>
              <a:t>x</a:t>
            </a:r>
            <a:r>
              <a:rPr lang="fr-FR" baseline="-25000" dirty="0" err="1"/>
              <a:t>u</a:t>
            </a:r>
            <a:r>
              <a:rPr lang="fr-FR" baseline="-25000" dirty="0"/>
              <a:t> </a:t>
            </a:r>
            <a:r>
              <a:rPr lang="fr-FR" dirty="0"/>
              <a:t>, </a:t>
            </a:r>
            <a:r>
              <a:rPr lang="fr-FR" dirty="0" err="1"/>
              <a:t>y</a:t>
            </a:r>
            <a:r>
              <a:rPr lang="fr-FR" baseline="-25000" dirty="0" err="1"/>
              <a:t>u</a:t>
            </a:r>
            <a:r>
              <a:rPr lang="fr-FR" dirty="0"/>
              <a:t>)</a:t>
            </a:r>
          </a:p>
        </p:txBody>
      </p:sp>
    </p:spTree>
    <p:extLst>
      <p:ext uri="{BB962C8B-B14F-4D97-AF65-F5344CB8AC3E}">
        <p14:creationId xmlns:p14="http://schemas.microsoft.com/office/powerpoint/2010/main" val="170142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Rotation</a:t>
            </a:r>
          </a:p>
        </p:txBody>
      </p:sp>
      <p:sp>
        <p:nvSpPr>
          <p:cNvPr id="6" name="TextBox 5">
            <a:extLst>
              <a:ext uri="{FF2B5EF4-FFF2-40B4-BE49-F238E27FC236}">
                <a16:creationId xmlns:a16="http://schemas.microsoft.com/office/drawing/2014/main" id="{976B88F9-78D2-40A9-9A4D-D0B5F1921927}"/>
              </a:ext>
            </a:extLst>
          </p:cNvPr>
          <p:cNvSpPr txBox="1"/>
          <p:nvPr/>
        </p:nvSpPr>
        <p:spPr>
          <a:xfrm>
            <a:off x="1042112" y="2101210"/>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peut également exprimer Mv de la façon suivante : </a:t>
            </a:r>
          </a:p>
          <a:p>
            <a:pPr algn="ctr"/>
            <a:r>
              <a:rPr lang="fr-FR" dirty="0">
                <a:latin typeface="Times New Roman" panose="02020603050405020304" pitchFamily="18" charset="0"/>
                <a:cs typeface="Times New Roman" panose="02020603050405020304" pitchFamily="18" charset="0"/>
              </a:rPr>
              <a:t>x</a:t>
            </a:r>
            <a:r>
              <a:rPr lang="fr-FR" baseline="-25000" dirty="0">
                <a:latin typeface="Times New Roman" panose="02020603050405020304" pitchFamily="18" charset="0"/>
                <a:cs typeface="Times New Roman" panose="02020603050405020304" pitchFamily="18" charset="0"/>
              </a:rPr>
              <a:t>v</a:t>
            </a:r>
            <a:r>
              <a:rPr lang="fr-FR" dirty="0">
                <a:latin typeface="Times New Roman" panose="02020603050405020304" pitchFamily="18" charset="0"/>
                <a:cs typeface="Times New Roman" panose="02020603050405020304" pitchFamily="18" charset="0"/>
              </a:rPr>
              <a:t> * cos(</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p>
          <a:p>
            <a:pPr algn="ctr"/>
            <a:r>
              <a:rPr lang="fr-FR" dirty="0" err="1">
                <a:latin typeface="Times New Roman" panose="02020603050405020304" pitchFamily="18" charset="0"/>
                <a:cs typeface="Times New Roman" panose="02020603050405020304" pitchFamily="18" charset="0"/>
              </a:rPr>
              <a:t>y</a:t>
            </a:r>
            <a:r>
              <a:rPr lang="fr-FR" baseline="-25000" dirty="0" err="1">
                <a:latin typeface="Times New Roman" panose="02020603050405020304" pitchFamily="18" charset="0"/>
                <a:cs typeface="Times New Roman" panose="02020603050405020304" pitchFamily="18" charset="0"/>
              </a:rPr>
              <a:t>v</a:t>
            </a:r>
            <a:r>
              <a:rPr lang="fr-FR" dirty="0">
                <a:latin typeface="Times New Roman" panose="02020603050405020304" pitchFamily="18" charset="0"/>
                <a:cs typeface="Times New Roman" panose="02020603050405020304" pitchFamily="18" charset="0"/>
              </a:rPr>
              <a:t> * sin(</a:t>
            </a:r>
            <a:r>
              <a:rPr lang="el-GR" dirty="0">
                <a:latin typeface="Times New Roman" panose="02020603050405020304" pitchFamily="18" charset="0"/>
                <a:cs typeface="Times New Roman" panose="02020603050405020304" pitchFamily="18" charset="0"/>
              </a:rPr>
              <a:t>β</a:t>
            </a:r>
            <a:r>
              <a:rPr lang="fr-FR" dirty="0">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6087360B-751C-4964-8175-CADB7B43B2DD}"/>
              </a:ext>
            </a:extLst>
          </p:cNvPr>
          <p:cNvSpPr txBox="1"/>
          <p:nvPr/>
        </p:nvSpPr>
        <p:spPr>
          <a:xfrm>
            <a:off x="2081210" y="955246"/>
            <a:ext cx="4802669" cy="954107"/>
          </a:xfrm>
          <a:prstGeom prst="rect">
            <a:avLst/>
          </a:prstGeom>
          <a:solidFill>
            <a:schemeClr val="accent4">
              <a:lumMod val="60000"/>
              <a:lumOff val="40000"/>
            </a:schemeClr>
          </a:solidFill>
        </p:spPr>
        <p:txBody>
          <a:bodyPr wrap="square" rtlCol="0">
            <a:spAutoFit/>
          </a:bodyPr>
          <a:lstStyle/>
          <a:p>
            <a:pPr algn="ctr"/>
            <a:r>
              <a:rPr lang="fr-FR" sz="2800" b="1" dirty="0"/>
              <a:t>Application d’une rotation sur un vecteur</a:t>
            </a:r>
          </a:p>
        </p:txBody>
      </p:sp>
      <p:pic>
        <p:nvPicPr>
          <p:cNvPr id="10" name="Graphic 2">
            <a:extLst>
              <a:ext uri="{FF2B5EF4-FFF2-40B4-BE49-F238E27FC236}">
                <a16:creationId xmlns:a16="http://schemas.microsoft.com/office/drawing/2014/main" id="{4659D1C3-BAA6-48A1-8CFF-BC421644ED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149" y="3498419"/>
            <a:ext cx="3695701" cy="3343905"/>
          </a:xfrm>
          <a:prstGeom prst="rect">
            <a:avLst/>
          </a:prstGeom>
        </p:spPr>
      </p:pic>
      <p:sp>
        <p:nvSpPr>
          <p:cNvPr id="4" name="Oval 3">
            <a:extLst>
              <a:ext uri="{FF2B5EF4-FFF2-40B4-BE49-F238E27FC236}">
                <a16:creationId xmlns:a16="http://schemas.microsoft.com/office/drawing/2014/main" id="{8804DC1C-6310-42C2-A360-826C6575BF34}"/>
              </a:ext>
            </a:extLst>
          </p:cNvPr>
          <p:cNvSpPr/>
          <p:nvPr/>
        </p:nvSpPr>
        <p:spPr>
          <a:xfrm>
            <a:off x="6943410" y="4521985"/>
            <a:ext cx="161925" cy="1619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0F9A47E4-8DEF-4AA8-84BE-F154FF8D6D30}"/>
              </a:ext>
            </a:extLst>
          </p:cNvPr>
          <p:cNvSpPr/>
          <p:nvPr/>
        </p:nvSpPr>
        <p:spPr>
          <a:xfrm>
            <a:off x="7062472" y="5369207"/>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790CDF5C-B909-4D53-8FA3-6DD742322759}"/>
              </a:ext>
            </a:extLst>
          </p:cNvPr>
          <p:cNvSpPr txBox="1"/>
          <p:nvPr/>
        </p:nvSpPr>
        <p:spPr>
          <a:xfrm>
            <a:off x="1119567" y="4391810"/>
            <a:ext cx="3023829" cy="369332"/>
          </a:xfrm>
          <a:prstGeom prst="rect">
            <a:avLst/>
          </a:prstGeom>
          <a:solidFill>
            <a:srgbClr val="478CBF"/>
          </a:solidFill>
        </p:spPr>
        <p:txBody>
          <a:bodyPr wrap="square" rtlCol="0">
            <a:spAutoFit/>
          </a:bodyPr>
          <a:lstStyle/>
          <a:p>
            <a:pPr algn="ctr"/>
            <a:r>
              <a:rPr lang="el-GR" b="1" dirty="0">
                <a:solidFill>
                  <a:schemeClr val="bg1"/>
                </a:solidFill>
                <a:latin typeface="Times New Roman" panose="02020603050405020304" pitchFamily="18" charset="0"/>
                <a:cs typeface="Times New Roman" panose="02020603050405020304" pitchFamily="18" charset="0"/>
              </a:rPr>
              <a:t>β</a:t>
            </a:r>
            <a:r>
              <a:rPr lang="fr-FR" b="1" dirty="0">
                <a:solidFill>
                  <a:schemeClr val="bg1"/>
                </a:solidFill>
                <a:latin typeface="Times New Roman" panose="02020603050405020304" pitchFamily="18" charset="0"/>
                <a:cs typeface="Times New Roman" panose="02020603050405020304" pitchFamily="18" charset="0"/>
              </a:rPr>
              <a:t>1+</a:t>
            </a:r>
            <a:r>
              <a:rPr lang="el-GR" b="1" dirty="0">
                <a:solidFill>
                  <a:schemeClr val="bg1"/>
                </a:solidFill>
                <a:latin typeface="Times New Roman" panose="02020603050405020304" pitchFamily="18" charset="0"/>
                <a:cs typeface="Times New Roman" panose="02020603050405020304" pitchFamily="18" charset="0"/>
              </a:rPr>
              <a:t> β</a:t>
            </a:r>
            <a:r>
              <a:rPr lang="fr-FR" b="1" dirty="0">
                <a:solidFill>
                  <a:schemeClr val="bg1"/>
                </a:solidFill>
                <a:latin typeface="Times New Roman" panose="02020603050405020304" pitchFamily="18" charset="0"/>
                <a:cs typeface="Times New Roman" panose="02020603050405020304" pitchFamily="18" charset="0"/>
              </a:rPr>
              <a:t>2= α</a:t>
            </a:r>
            <a:endParaRPr lang="fr-FR" b="1" dirty="0">
              <a:solidFill>
                <a:schemeClr val="bg1"/>
              </a:solidFill>
            </a:endParaRPr>
          </a:p>
        </p:txBody>
      </p:sp>
      <p:sp>
        <p:nvSpPr>
          <p:cNvPr id="3" name="TextBox 2">
            <a:extLst>
              <a:ext uri="{FF2B5EF4-FFF2-40B4-BE49-F238E27FC236}">
                <a16:creationId xmlns:a16="http://schemas.microsoft.com/office/drawing/2014/main" id="{89B14D2A-B51F-43A4-9967-90FEB335E34F}"/>
              </a:ext>
            </a:extLst>
          </p:cNvPr>
          <p:cNvSpPr txBox="1"/>
          <p:nvPr/>
        </p:nvSpPr>
        <p:spPr>
          <a:xfrm>
            <a:off x="7062471" y="4220210"/>
            <a:ext cx="1410969" cy="369332"/>
          </a:xfrm>
          <a:prstGeom prst="rect">
            <a:avLst/>
          </a:prstGeom>
          <a:noFill/>
        </p:spPr>
        <p:txBody>
          <a:bodyPr wrap="square" rtlCol="0">
            <a:spAutoFit/>
          </a:bodyPr>
          <a:lstStyle/>
          <a:p>
            <a:r>
              <a:rPr lang="fr-FR" dirty="0"/>
              <a:t>M</a:t>
            </a:r>
            <a:r>
              <a:rPr lang="fr-FR" baseline="-25000" dirty="0"/>
              <a:t>v</a:t>
            </a:r>
            <a:r>
              <a:rPr lang="fr-FR" dirty="0"/>
              <a:t>(x</a:t>
            </a:r>
            <a:r>
              <a:rPr lang="fr-FR" baseline="-25000" dirty="0"/>
              <a:t>v </a:t>
            </a:r>
            <a:r>
              <a:rPr lang="fr-FR" dirty="0"/>
              <a:t>, </a:t>
            </a:r>
            <a:r>
              <a:rPr lang="fr-FR" dirty="0" err="1"/>
              <a:t>y</a:t>
            </a:r>
            <a:r>
              <a:rPr lang="fr-FR" baseline="-25000" dirty="0" err="1"/>
              <a:t>v</a:t>
            </a:r>
            <a:r>
              <a:rPr lang="fr-FR" dirty="0"/>
              <a:t>)</a:t>
            </a:r>
          </a:p>
        </p:txBody>
      </p:sp>
      <p:sp>
        <p:nvSpPr>
          <p:cNvPr id="11" name="TextBox 10">
            <a:extLst>
              <a:ext uri="{FF2B5EF4-FFF2-40B4-BE49-F238E27FC236}">
                <a16:creationId xmlns:a16="http://schemas.microsoft.com/office/drawing/2014/main" id="{179FBFF3-FAAE-4B17-9D52-11629C702F44}"/>
              </a:ext>
            </a:extLst>
          </p:cNvPr>
          <p:cNvSpPr txBox="1"/>
          <p:nvPr/>
        </p:nvSpPr>
        <p:spPr>
          <a:xfrm>
            <a:off x="7224397" y="5265503"/>
            <a:ext cx="1410969" cy="369332"/>
          </a:xfrm>
          <a:prstGeom prst="rect">
            <a:avLst/>
          </a:prstGeom>
          <a:noFill/>
        </p:spPr>
        <p:txBody>
          <a:bodyPr wrap="square" rtlCol="0">
            <a:spAutoFit/>
          </a:bodyPr>
          <a:lstStyle/>
          <a:p>
            <a:r>
              <a:rPr lang="fr-FR" dirty="0"/>
              <a:t>M</a:t>
            </a:r>
            <a:r>
              <a:rPr lang="fr-FR" baseline="-25000" dirty="0"/>
              <a:t>u</a:t>
            </a:r>
            <a:r>
              <a:rPr lang="fr-FR" dirty="0"/>
              <a:t>(</a:t>
            </a:r>
            <a:r>
              <a:rPr lang="fr-FR" dirty="0" err="1"/>
              <a:t>x</a:t>
            </a:r>
            <a:r>
              <a:rPr lang="fr-FR" baseline="-25000" dirty="0" err="1"/>
              <a:t>u</a:t>
            </a:r>
            <a:r>
              <a:rPr lang="fr-FR" baseline="-25000" dirty="0"/>
              <a:t> </a:t>
            </a:r>
            <a:r>
              <a:rPr lang="fr-FR" dirty="0"/>
              <a:t>, </a:t>
            </a:r>
            <a:r>
              <a:rPr lang="fr-FR" dirty="0" err="1"/>
              <a:t>y</a:t>
            </a:r>
            <a:r>
              <a:rPr lang="fr-FR" baseline="-25000" dirty="0" err="1"/>
              <a:t>u</a:t>
            </a:r>
            <a:r>
              <a:rPr lang="fr-FR" dirty="0"/>
              <a:t>)</a:t>
            </a:r>
          </a:p>
        </p:txBody>
      </p:sp>
    </p:spTree>
    <p:extLst>
      <p:ext uri="{BB962C8B-B14F-4D97-AF65-F5344CB8AC3E}">
        <p14:creationId xmlns:p14="http://schemas.microsoft.com/office/powerpoint/2010/main" val="14127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759859" cy="743706"/>
          </a:xfrm>
          <a:solidFill>
            <a:schemeClr val="accent2">
              <a:lumMod val="60000"/>
              <a:lumOff val="40000"/>
            </a:schemeClr>
          </a:solidFill>
        </p:spPr>
        <p:txBody>
          <a:bodyPr>
            <a:normAutofit fontScale="90000"/>
          </a:bodyPr>
          <a:lstStyle/>
          <a:p>
            <a:pPr algn="ctr"/>
            <a:r>
              <a:rPr lang="fr-FR" b="1" dirty="0"/>
              <a:t>Sujet</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241994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va donc recoder l’ensemble de ces fonctions pour comprendre toutes les étapes que l’on ne voit pas. Le TP se décompose de la manière suivante:</a:t>
            </a:r>
          </a:p>
          <a:p>
            <a:pPr marL="285750" indent="-285750" algn="just">
              <a:buFont typeface="Arial" panose="020B0604020202020204" pitchFamily="34" charset="0"/>
              <a:buChar char="•"/>
            </a:pPr>
            <a:r>
              <a:rPr lang="fr-FR" dirty="0"/>
              <a:t>Addition, soustraction, multiplication et division entre deux vecteurs/points</a:t>
            </a:r>
          </a:p>
          <a:p>
            <a:pPr marL="285750" indent="-285750" algn="just">
              <a:buFont typeface="Arial" panose="020B0604020202020204" pitchFamily="34" charset="0"/>
              <a:buChar char="•"/>
            </a:pPr>
            <a:r>
              <a:rPr lang="fr-FR" dirty="0"/>
              <a:t>Translation d’un point par un vecteur</a:t>
            </a:r>
          </a:p>
          <a:p>
            <a:pPr marL="285750" indent="-285750" algn="just">
              <a:buFont typeface="Arial" panose="020B0604020202020204" pitchFamily="34" charset="0"/>
              <a:buChar char="•"/>
            </a:pPr>
            <a:r>
              <a:rPr lang="fr-FR" dirty="0"/>
              <a:t>Calcul d’un vecteur représentant le déplacement entre deux points</a:t>
            </a:r>
          </a:p>
          <a:p>
            <a:pPr marL="285750" indent="-285750" algn="just">
              <a:buFont typeface="Arial" panose="020B0604020202020204" pitchFamily="34" charset="0"/>
              <a:buChar char="•"/>
            </a:pPr>
            <a:r>
              <a:rPr lang="fr-FR" dirty="0"/>
              <a:t>Normalisation d’un vecteur (longueur 1)</a:t>
            </a:r>
          </a:p>
          <a:p>
            <a:pPr marL="285750" indent="-285750" algn="just">
              <a:buFont typeface="Arial" panose="020B0604020202020204" pitchFamily="34" charset="0"/>
              <a:buChar char="•"/>
            </a:pPr>
            <a:r>
              <a:rPr lang="fr-FR" dirty="0"/>
              <a:t>Calcul de l’angle entre deux vecteurs</a:t>
            </a:r>
          </a:p>
          <a:p>
            <a:pPr marL="285750" indent="-285750" algn="just">
              <a:buFont typeface="Arial" panose="020B0604020202020204" pitchFamily="34" charset="0"/>
              <a:buChar char="•"/>
            </a:pPr>
            <a:r>
              <a:rPr lang="fr-FR" dirty="0"/>
              <a:t>Rotation d’un vecteur</a:t>
            </a:r>
          </a:p>
        </p:txBody>
      </p:sp>
    </p:spTree>
    <p:extLst>
      <p:ext uri="{BB962C8B-B14F-4D97-AF65-F5344CB8AC3E}">
        <p14:creationId xmlns:p14="http://schemas.microsoft.com/office/powerpoint/2010/main" val="262489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 nouveau projet Godot que l’on va appeler </a:t>
            </a:r>
            <a:r>
              <a:rPr lang="fr-FR" dirty="0" err="1"/>
              <a:t>FunkyRotation</a:t>
            </a:r>
            <a:r>
              <a:rPr lang="fr-FR" dirty="0"/>
              <a:t>.</a:t>
            </a:r>
          </a:p>
          <a:p>
            <a:pPr marL="285750" indent="-285750" algn="just">
              <a:buFont typeface="Arial" panose="020B0604020202020204" pitchFamily="34" charset="0"/>
              <a:buChar char="•"/>
            </a:pPr>
            <a:r>
              <a:rPr lang="fr-FR" dirty="0"/>
              <a:t>Organiser les ressources du projet de telle façon qu’il y ait 3 dossiers:</a:t>
            </a:r>
          </a:p>
          <a:p>
            <a:pPr marL="742950" lvl="1" indent="-285750" algn="just">
              <a:buFont typeface="Arial" panose="020B0604020202020204" pitchFamily="34" charset="0"/>
              <a:buChar char="•"/>
            </a:pPr>
            <a:r>
              <a:rPr lang="fr-FR" dirty="0" err="1"/>
              <a:t>Resources</a:t>
            </a:r>
            <a:endParaRPr lang="fr-FR" dirty="0"/>
          </a:p>
          <a:p>
            <a:pPr marL="742950" lvl="1" indent="-285750" algn="just">
              <a:buFont typeface="Arial" panose="020B0604020202020204" pitchFamily="34" charset="0"/>
              <a:buChar char="•"/>
            </a:pPr>
            <a:r>
              <a:rPr lang="fr-FR" dirty="0" err="1"/>
              <a:t>Scenes</a:t>
            </a:r>
            <a:endParaRPr lang="fr-FR" dirty="0"/>
          </a:p>
          <a:p>
            <a:pPr marL="742950" lvl="1" indent="-285750" algn="just">
              <a:buFont typeface="Arial" panose="020B0604020202020204" pitchFamily="34" charset="0"/>
              <a:buChar char="•"/>
            </a:pPr>
            <a:r>
              <a:rPr lang="fr-FR" dirty="0"/>
              <a:t>Scripts</a:t>
            </a:r>
          </a:p>
          <a:p>
            <a:pPr marL="285750" indent="-285750" algn="just">
              <a:buFont typeface="Arial" panose="020B0604020202020204" pitchFamily="34" charset="0"/>
              <a:buChar char="•"/>
            </a:pPr>
            <a:r>
              <a:rPr lang="fr-FR" dirty="0"/>
              <a:t>Importer les </a:t>
            </a:r>
            <a:r>
              <a:rPr lang="fr-FR" dirty="0" err="1"/>
              <a:t>resources</a:t>
            </a:r>
            <a:r>
              <a:rPr lang="fr-FR" dirty="0"/>
              <a:t> qui se trouvent dans le repo à l’adresse : Projets/</a:t>
            </a:r>
            <a:r>
              <a:rPr lang="fr-FR" dirty="0" err="1"/>
              <a:t>FunkyRotation</a:t>
            </a:r>
            <a:r>
              <a:rPr lang="fr-FR" dirty="0"/>
              <a:t>/resources.zip</a:t>
            </a:r>
          </a:p>
          <a:p>
            <a:pPr marL="285750" indent="-285750" algn="just">
              <a:buFont typeface="Arial" panose="020B0604020202020204" pitchFamily="34" charset="0"/>
              <a:buChar char="•"/>
            </a:pPr>
            <a:r>
              <a:rPr lang="fr-FR" dirty="0"/>
              <a:t>Créer une nouvelle scène appelée Main et comme nœud racine un nœud de type Node2D</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954107"/>
          </a:xfrm>
          <a:prstGeom prst="rect">
            <a:avLst/>
          </a:prstGeom>
          <a:solidFill>
            <a:schemeClr val="accent4">
              <a:lumMod val="60000"/>
              <a:lumOff val="40000"/>
            </a:schemeClr>
          </a:solidFill>
        </p:spPr>
        <p:txBody>
          <a:bodyPr wrap="square" rtlCol="0">
            <a:spAutoFit/>
          </a:bodyPr>
          <a:lstStyle/>
          <a:p>
            <a:pPr algn="ctr"/>
            <a:r>
              <a:rPr lang="fr-FR" sz="2800" b="1" dirty="0"/>
              <a:t>Création d’un nouveau projet</a:t>
            </a:r>
          </a:p>
        </p:txBody>
      </p:sp>
    </p:spTree>
    <p:extLst>
      <p:ext uri="{BB962C8B-B14F-4D97-AF65-F5344CB8AC3E}">
        <p14:creationId xmlns:p14="http://schemas.microsoft.com/office/powerpoint/2010/main" val="334112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3581519"/>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une nouvelle scène qui va s’appeler Arrow avec comme nœud racine un nœud de type Node2D et appelé également Arrow</a:t>
            </a:r>
          </a:p>
          <a:p>
            <a:pPr marL="285750" indent="-285750" algn="just">
              <a:buFont typeface="Arial" panose="020B0604020202020204" pitchFamily="34" charset="0"/>
              <a:buChar char="•"/>
            </a:pPr>
            <a:r>
              <a:rPr lang="fr-FR" dirty="0"/>
              <a:t>Ajouter un deux nœuds enfants de type Position2D au nœud racine</a:t>
            </a:r>
          </a:p>
          <a:p>
            <a:pPr marL="742950" lvl="1" indent="-285750" algn="just">
              <a:buFont typeface="Arial" panose="020B0604020202020204" pitchFamily="34" charset="0"/>
              <a:buChar char="•"/>
            </a:pPr>
            <a:r>
              <a:rPr lang="fr-FR" dirty="0"/>
              <a:t>Le premier va s’appeler « Start »</a:t>
            </a:r>
          </a:p>
          <a:p>
            <a:pPr marL="742950" lvl="1" indent="-285750" algn="just">
              <a:buFont typeface="Arial" panose="020B0604020202020204" pitchFamily="34" charset="0"/>
              <a:buChar char="•"/>
            </a:pPr>
            <a:r>
              <a:rPr lang="fr-FR" dirty="0"/>
              <a:t>Le second va s’appeler « End »</a:t>
            </a:r>
          </a:p>
          <a:p>
            <a:pPr marL="285750" indent="-285750" algn="just">
              <a:buFont typeface="Arial" panose="020B0604020202020204" pitchFamily="34" charset="0"/>
              <a:buChar char="•"/>
            </a:pPr>
            <a:r>
              <a:rPr lang="fr-FR" dirty="0"/>
              <a:t>Ajouter un nœud enfant de type Line2D au nœud racine appelé Body</a:t>
            </a:r>
          </a:p>
          <a:p>
            <a:pPr marL="742950" lvl="1" indent="-285750" algn="just">
              <a:buFont typeface="Arial" panose="020B0604020202020204" pitchFamily="34" charset="0"/>
              <a:buChar char="•"/>
            </a:pPr>
            <a:r>
              <a:rPr lang="fr-FR" dirty="0"/>
              <a:t>N’ajouter que deux points à cette ligne (n’importe où)</a:t>
            </a:r>
          </a:p>
          <a:p>
            <a:pPr marL="742950" lvl="1" indent="-285750" algn="just">
              <a:buFont typeface="Arial" panose="020B0604020202020204" pitchFamily="34" charset="0"/>
              <a:buChar char="•"/>
            </a:pPr>
            <a:r>
              <a:rPr lang="fr-FR" dirty="0"/>
              <a:t>Activer l’anti-aliasing (Propriétés =&gt; Border/</a:t>
            </a:r>
            <a:r>
              <a:rPr lang="fr-FR" dirty="0" err="1"/>
              <a:t>Antialiased</a:t>
            </a:r>
            <a:r>
              <a:rPr lang="fr-FR" dirty="0"/>
              <a:t>)</a:t>
            </a:r>
          </a:p>
          <a:p>
            <a:pPr marL="742950" lvl="1" indent="-285750" algn="just">
              <a:buFont typeface="Arial" panose="020B0604020202020204" pitchFamily="34" charset="0"/>
              <a:buChar char="•"/>
            </a:pPr>
            <a:r>
              <a:rPr lang="fr-FR" dirty="0"/>
              <a:t>Définir la largeur de la ligne à 5 (Propriétés </a:t>
            </a:r>
            <a:r>
              <a:rPr lang="fr-FR" dirty="0">
                <a:sym typeface="Wingdings" panose="05000000000000000000" pitchFamily="2" charset="2"/>
              </a:rPr>
              <a:t>=&gt; </a:t>
            </a:r>
            <a:r>
              <a:rPr lang="fr-FR" dirty="0" err="1">
                <a:sym typeface="Wingdings" panose="05000000000000000000" pitchFamily="2" charset="2"/>
              </a:rPr>
              <a:t>Width</a:t>
            </a:r>
            <a:r>
              <a:rPr lang="fr-FR" dirty="0">
                <a:sym typeface="Wingdings" panose="05000000000000000000" pitchFamily="2" charset="2"/>
              </a:rPr>
              <a:t>)</a:t>
            </a:r>
          </a:p>
          <a:p>
            <a:pPr marL="285750" indent="-285750" algn="just">
              <a:buFont typeface="Arial" panose="020B0604020202020204" pitchFamily="34" charset="0"/>
              <a:buChar char="•"/>
            </a:pPr>
            <a:r>
              <a:rPr lang="fr-FR" dirty="0">
                <a:sym typeface="Wingdings" panose="05000000000000000000" pitchFamily="2" charset="2"/>
              </a:rPr>
              <a:t>Ajouter un nœud enfant de type Sprite2D au nœud racine appelée Head</a:t>
            </a:r>
          </a:p>
          <a:p>
            <a:pPr marL="742950" lvl="1" indent="-285750" algn="just">
              <a:buFont typeface="Arial" panose="020B0604020202020204" pitchFamily="34" charset="0"/>
              <a:buChar char="•"/>
            </a:pPr>
            <a:r>
              <a:rPr lang="fr-FR" dirty="0">
                <a:sym typeface="Wingdings" panose="05000000000000000000" pitchFamily="2" charset="2"/>
              </a:rPr>
              <a:t>Glisser dans le champs texture l’image appelée ArrowHead.png</a:t>
            </a:r>
          </a:p>
          <a:p>
            <a:pPr marL="742950" lvl="1" indent="-285750" algn="just">
              <a:buFont typeface="Arial" panose="020B0604020202020204" pitchFamily="34" charset="0"/>
              <a:buChar char="•"/>
            </a:pPr>
            <a:r>
              <a:rPr lang="fr-FR" dirty="0">
                <a:sym typeface="Wingdings" panose="05000000000000000000" pitchFamily="2" charset="2"/>
              </a:rPr>
              <a:t>Définir l’offset sur x de la texture à -30 (Propriétés =&gt; Offset)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523220"/>
          </a:xfrm>
          <a:prstGeom prst="rect">
            <a:avLst/>
          </a:prstGeom>
          <a:solidFill>
            <a:schemeClr val="accent4">
              <a:lumMod val="60000"/>
              <a:lumOff val="40000"/>
            </a:schemeClr>
          </a:solidFill>
        </p:spPr>
        <p:txBody>
          <a:bodyPr wrap="square" rtlCol="0">
            <a:spAutoFit/>
          </a:bodyPr>
          <a:lstStyle/>
          <a:p>
            <a:pPr algn="ctr"/>
            <a:r>
              <a:rPr lang="fr-FR" sz="2800" b="1" dirty="0"/>
              <a:t>Création d’un vecteur</a:t>
            </a:r>
          </a:p>
        </p:txBody>
      </p:sp>
    </p:spTree>
    <p:extLst>
      <p:ext uri="{BB962C8B-B14F-4D97-AF65-F5344CB8AC3E}">
        <p14:creationId xmlns:p14="http://schemas.microsoft.com/office/powerpoint/2010/main" val="394436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5347119" cy="743706"/>
          </a:xfrm>
          <a:solidFill>
            <a:schemeClr val="accent2">
              <a:lumMod val="60000"/>
              <a:lumOff val="40000"/>
            </a:schemeClr>
          </a:solidFill>
        </p:spPr>
        <p:txBody>
          <a:bodyPr>
            <a:normAutofit fontScale="90000"/>
          </a:bodyPr>
          <a:lstStyle/>
          <a:p>
            <a:pPr algn="ctr"/>
            <a:r>
              <a:rPr lang="fr-FR" b="1" dirty="0"/>
              <a:t>Etape préliminaire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fr-FR" dirty="0"/>
              <a:t>Créer un nouveau script sur le nœud Arrow (</a:t>
            </a:r>
            <a:r>
              <a:rPr lang="fr-FR" dirty="0" err="1"/>
              <a:t>embedded</a:t>
            </a:r>
            <a:r>
              <a:rPr lang="fr-FR" dirty="0"/>
              <a:t>)</a:t>
            </a:r>
          </a:p>
          <a:p>
            <a:pPr marL="285750" indent="-285750" algn="just">
              <a:buFont typeface="Arial" panose="020B0604020202020204" pitchFamily="34" charset="0"/>
              <a:buChar char="•"/>
            </a:pPr>
            <a:r>
              <a:rPr lang="fr-FR" dirty="0"/>
              <a:t>Dans la fonction _process(delta):</a:t>
            </a:r>
          </a:p>
          <a:p>
            <a:pPr marL="742950" lvl="1" indent="-285750" algn="just">
              <a:buFont typeface="Arial" panose="020B0604020202020204" pitchFamily="34" charset="0"/>
              <a:buChar char="•"/>
            </a:pPr>
            <a:r>
              <a:rPr lang="fr-FR" dirty="0">
                <a:sym typeface="Wingdings" panose="05000000000000000000" pitchFamily="2" charset="2"/>
              </a:rPr>
              <a:t>Faire en sorte que le premier point de Body (Line2D) ait la même position que Start</a:t>
            </a:r>
          </a:p>
          <a:p>
            <a:pPr marL="742950" lvl="1" indent="-285750" algn="just">
              <a:buFont typeface="Arial" panose="020B0604020202020204" pitchFamily="34" charset="0"/>
              <a:buChar char="•"/>
            </a:pPr>
            <a:r>
              <a:rPr lang="fr-FR" dirty="0">
                <a:sym typeface="Wingdings" panose="05000000000000000000" pitchFamily="2" charset="2"/>
              </a:rPr>
              <a:t>Faire en sorte que le second point de Body (Line2D) ait la même position que End</a:t>
            </a:r>
          </a:p>
          <a:p>
            <a:pPr marL="742950" lvl="1" indent="-285750" algn="just">
              <a:buFont typeface="Arial" panose="020B0604020202020204" pitchFamily="34" charset="0"/>
              <a:buChar char="•"/>
            </a:pPr>
            <a:r>
              <a:rPr lang="fr-FR" dirty="0">
                <a:sym typeface="Wingdings" panose="05000000000000000000" pitchFamily="2" charset="2"/>
              </a:rPr>
              <a:t>Faire en sorte que la position de Head ait la même position que End</a:t>
            </a:r>
          </a:p>
          <a:p>
            <a:pPr marL="742950" lvl="1" indent="-285750" algn="just">
              <a:buFont typeface="Arial" panose="020B0604020202020204" pitchFamily="34" charset="0"/>
              <a:buChar char="•"/>
            </a:pPr>
            <a:r>
              <a:rPr lang="fr-FR" dirty="0">
                <a:sym typeface="Wingdings" panose="05000000000000000000" pitchFamily="2" charset="2"/>
              </a:rPr>
              <a:t>Faire en sorte que la tête de la flèche (Head) soit toujours aligné avec la ligne (Body)</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905521" cy="523220"/>
          </a:xfrm>
          <a:prstGeom prst="rect">
            <a:avLst/>
          </a:prstGeom>
          <a:solidFill>
            <a:schemeClr val="accent4">
              <a:lumMod val="60000"/>
              <a:lumOff val="40000"/>
            </a:schemeClr>
          </a:solidFill>
        </p:spPr>
        <p:txBody>
          <a:bodyPr wrap="square" rtlCol="0">
            <a:spAutoFit/>
          </a:bodyPr>
          <a:lstStyle/>
          <a:p>
            <a:pPr algn="ctr"/>
            <a:r>
              <a:rPr lang="fr-FR" sz="2800" b="1" dirty="0"/>
              <a:t>Création d’un vecteur</a:t>
            </a:r>
          </a:p>
        </p:txBody>
      </p:sp>
    </p:spTree>
    <p:extLst>
      <p:ext uri="{BB962C8B-B14F-4D97-AF65-F5344CB8AC3E}">
        <p14:creationId xmlns:p14="http://schemas.microsoft.com/office/powerpoint/2010/main" val="17667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On sait:</a:t>
            </a:r>
          </a:p>
          <a:p>
            <a:pPr marL="285750" indent="-285750" algn="just">
              <a:buFont typeface="Arial" panose="020B0604020202020204" pitchFamily="34" charset="0"/>
              <a:buChar char="•"/>
            </a:pPr>
            <a:r>
              <a:rPr lang="fr-FR" dirty="0">
                <a:sym typeface="Wingdings" panose="05000000000000000000" pitchFamily="2" charset="2"/>
              </a:rPr>
              <a:t>qu’un vecteur additionné à un autre vecteur donne un vecteur</a:t>
            </a:r>
          </a:p>
          <a:p>
            <a:pPr marL="285750" indent="-285750" algn="just">
              <a:buFont typeface="Arial" panose="020B0604020202020204" pitchFamily="34" charset="0"/>
              <a:buChar char="•"/>
            </a:pPr>
            <a:r>
              <a:rPr lang="fr-FR" dirty="0">
                <a:sym typeface="Wingdings" panose="05000000000000000000" pitchFamily="2" charset="2"/>
              </a:rPr>
              <a:t>qu’un vecteur additionné à un point donne un point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Addition de vecteurs/points</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754326"/>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l’additionne avec et fournit en sortie le résultat de l’addition (cette fonction fonctionne à la fois pour l’addition vecteur-vecteur et vecteur-point)</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L’addition de Vector2(5,9) et </a:t>
            </a:r>
            <a:r>
              <a:rPr lang="fr-FR" dirty="0" err="1">
                <a:solidFill>
                  <a:schemeClr val="bg1"/>
                </a:solidFill>
              </a:rPr>
              <a:t>Vector</a:t>
            </a:r>
            <a:r>
              <a:rPr lang="fr-FR" dirty="0">
                <a:solidFill>
                  <a:schemeClr val="bg1"/>
                </a:solidFill>
              </a:rPr>
              <a:t>(3,10). Le résultat devrait être Vector2(8,19)</a:t>
            </a:r>
          </a:p>
        </p:txBody>
      </p:sp>
    </p:spTree>
    <p:extLst>
      <p:ext uri="{BB962C8B-B14F-4D97-AF65-F5344CB8AC3E}">
        <p14:creationId xmlns:p14="http://schemas.microsoft.com/office/powerpoint/2010/main" val="419208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On sait:</a:t>
            </a:r>
          </a:p>
          <a:p>
            <a:pPr marL="285750" indent="-285750" algn="just">
              <a:buFont typeface="Arial" panose="020B0604020202020204" pitchFamily="34" charset="0"/>
              <a:buChar char="•"/>
            </a:pPr>
            <a:r>
              <a:rPr lang="fr-FR" dirty="0">
                <a:sym typeface="Wingdings" panose="05000000000000000000" pitchFamily="2" charset="2"/>
              </a:rPr>
              <a:t>qu’un vecteur soustrait à un autre vecteur donne un vecteur</a:t>
            </a:r>
          </a:p>
          <a:p>
            <a:pPr marL="285750" indent="-285750" algn="just">
              <a:buFont typeface="Arial" panose="020B0604020202020204" pitchFamily="34" charset="0"/>
              <a:buChar char="•"/>
            </a:pPr>
            <a:r>
              <a:rPr lang="fr-FR" dirty="0">
                <a:sym typeface="Wingdings" panose="05000000000000000000" pitchFamily="2" charset="2"/>
              </a:rPr>
              <a:t>qu’un vecteur soustrait à un point donne un point</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Soustraction de vecteurs/points</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754326"/>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deux Vector2, les soustrait et fournit en sortie le résultat de la soustraction (cette fonction fonctionne à la fois pour la soustraction vecteur-vecteur et vecteur-point)</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soustraction de Vector2(5,9) et </a:t>
            </a:r>
            <a:r>
              <a:rPr lang="fr-FR" dirty="0" err="1">
                <a:solidFill>
                  <a:schemeClr val="bg1"/>
                </a:solidFill>
              </a:rPr>
              <a:t>Vector</a:t>
            </a:r>
            <a:r>
              <a:rPr lang="fr-FR" dirty="0">
                <a:solidFill>
                  <a:schemeClr val="bg1"/>
                </a:solidFill>
              </a:rPr>
              <a:t>(3,10). Le résultat devrait être Vector2(2, -1)</a:t>
            </a:r>
          </a:p>
        </p:txBody>
      </p:sp>
    </p:spTree>
    <p:extLst>
      <p:ext uri="{BB962C8B-B14F-4D97-AF65-F5344CB8AC3E}">
        <p14:creationId xmlns:p14="http://schemas.microsoft.com/office/powerpoint/2010/main" val="43149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6" y="279400"/>
            <a:ext cx="2457270" cy="743706"/>
          </a:xfrm>
          <a:solidFill>
            <a:schemeClr val="accent2">
              <a:lumMod val="60000"/>
              <a:lumOff val="40000"/>
            </a:schemeClr>
          </a:solidFill>
        </p:spPr>
        <p:txBody>
          <a:bodyPr>
            <a:normAutofit fontScale="90000"/>
          </a:bodyPr>
          <a:lstStyle/>
          <a:p>
            <a:pPr algn="ctr"/>
            <a:r>
              <a:rPr lang="fr-FR" b="1" dirty="0"/>
              <a:t>Etape 1</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2585199"/>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ym typeface="Wingdings" panose="05000000000000000000" pitchFamily="2" charset="2"/>
              </a:rPr>
              <a:t>Lorsqu’un vecteur est multiplié par un nombre, on obtient un vecteur de même direction et de même sens mais avec une longueur différente.</a:t>
            </a:r>
          </a:p>
          <a:p>
            <a:pPr algn="just"/>
            <a:r>
              <a:rPr lang="fr-FR" dirty="0">
                <a:sym typeface="Wingdings" panose="05000000000000000000" pitchFamily="2" charset="2"/>
              </a:rPr>
              <a:t>La multiplication d’un vecteur par un scalaire(nombre) consiste alors à multiplier chaque composante du Vector2 avec le scalaire.</a:t>
            </a:r>
          </a:p>
        </p:txBody>
      </p:sp>
      <p:sp>
        <p:nvSpPr>
          <p:cNvPr id="4" name="TextBox 3">
            <a:extLst>
              <a:ext uri="{FF2B5EF4-FFF2-40B4-BE49-F238E27FC236}">
                <a16:creationId xmlns:a16="http://schemas.microsoft.com/office/drawing/2014/main" id="{D6545976-202A-4986-9DA3-2F0DBD0497FC}"/>
              </a:ext>
            </a:extLst>
          </p:cNvPr>
          <p:cNvSpPr txBox="1"/>
          <p:nvPr/>
        </p:nvSpPr>
        <p:spPr>
          <a:xfrm>
            <a:off x="2081210" y="955246"/>
            <a:ext cx="3681235" cy="954107"/>
          </a:xfrm>
          <a:prstGeom prst="rect">
            <a:avLst/>
          </a:prstGeom>
          <a:solidFill>
            <a:schemeClr val="accent4">
              <a:lumMod val="60000"/>
              <a:lumOff val="40000"/>
            </a:schemeClr>
          </a:solidFill>
        </p:spPr>
        <p:txBody>
          <a:bodyPr wrap="square" rtlCol="0">
            <a:spAutoFit/>
          </a:bodyPr>
          <a:lstStyle/>
          <a:p>
            <a:pPr algn="ctr"/>
            <a:r>
              <a:rPr lang="fr-FR" sz="2800" b="1" dirty="0"/>
              <a:t>Multiplication vecteurs/scalaire</a:t>
            </a:r>
          </a:p>
        </p:txBody>
      </p:sp>
      <p:sp>
        <p:nvSpPr>
          <p:cNvPr id="5" name="TextBox 4">
            <a:extLst>
              <a:ext uri="{FF2B5EF4-FFF2-40B4-BE49-F238E27FC236}">
                <a16:creationId xmlns:a16="http://schemas.microsoft.com/office/drawing/2014/main" id="{FB94787D-7F71-4BB2-92C1-CB2F0DECCE2A}"/>
              </a:ext>
            </a:extLst>
          </p:cNvPr>
          <p:cNvSpPr txBox="1"/>
          <p:nvPr/>
        </p:nvSpPr>
        <p:spPr>
          <a:xfrm>
            <a:off x="1906438" y="4229023"/>
            <a:ext cx="9299275" cy="1477328"/>
          </a:xfrm>
          <a:prstGeom prst="rect">
            <a:avLst/>
          </a:prstGeom>
          <a:solidFill>
            <a:srgbClr val="478CBF"/>
          </a:solidFill>
        </p:spPr>
        <p:txBody>
          <a:bodyPr wrap="square" rtlCol="0">
            <a:spAutoFit/>
          </a:bodyPr>
          <a:lstStyle/>
          <a:p>
            <a:r>
              <a:rPr lang="fr-FR" dirty="0">
                <a:solidFill>
                  <a:schemeClr val="bg1"/>
                </a:solidFill>
              </a:rPr>
              <a:t>Exercices:</a:t>
            </a:r>
          </a:p>
          <a:p>
            <a:pPr marL="285750" indent="-285750">
              <a:buFont typeface="Arial" panose="020B0604020202020204" pitchFamily="34" charset="0"/>
              <a:buChar char="•"/>
            </a:pPr>
            <a:r>
              <a:rPr lang="fr-FR" dirty="0">
                <a:solidFill>
                  <a:schemeClr val="bg1"/>
                </a:solidFill>
              </a:rPr>
              <a:t>Ecrire une fonction dans le script de Arrow qui prend en entrée un Vector2 et un scalaire, les multiplie et fournit en sortie le résultat de la multiplication.</a:t>
            </a:r>
          </a:p>
          <a:p>
            <a:pPr marL="285750" indent="-285750">
              <a:buFont typeface="Arial" panose="020B0604020202020204" pitchFamily="34" charset="0"/>
              <a:buChar char="•"/>
            </a:pPr>
            <a:r>
              <a:rPr lang="fr-FR" dirty="0">
                <a:solidFill>
                  <a:schemeClr val="bg1"/>
                </a:solidFill>
              </a:rPr>
              <a:t>Tester la fonction dans _</a:t>
            </a:r>
            <a:r>
              <a:rPr lang="fr-FR" dirty="0" err="1">
                <a:solidFill>
                  <a:schemeClr val="bg1"/>
                </a:solidFill>
              </a:rPr>
              <a:t>ready</a:t>
            </a:r>
            <a:r>
              <a:rPr lang="fr-FR" dirty="0">
                <a:solidFill>
                  <a:schemeClr val="bg1"/>
                </a:solidFill>
              </a:rPr>
              <a:t>() avec :</a:t>
            </a:r>
          </a:p>
          <a:p>
            <a:pPr marL="742950" lvl="1" indent="-285750">
              <a:buFont typeface="Arial" panose="020B0604020202020204" pitchFamily="34" charset="0"/>
              <a:buChar char="•"/>
            </a:pPr>
            <a:r>
              <a:rPr lang="fr-FR" dirty="0">
                <a:solidFill>
                  <a:schemeClr val="bg1"/>
                </a:solidFill>
              </a:rPr>
              <a:t>La multiplication de Vector2(5,9) et  du scalaire 4. Le résultat devrait être Vector2(20, 36)</a:t>
            </a:r>
          </a:p>
        </p:txBody>
      </p:sp>
    </p:spTree>
    <p:extLst>
      <p:ext uri="{BB962C8B-B14F-4D97-AF65-F5344CB8AC3E}">
        <p14:creationId xmlns:p14="http://schemas.microsoft.com/office/powerpoint/2010/main" val="7414920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7392</TotalTime>
  <Words>1767</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Gill Sans MT</vt:lpstr>
      <vt:lpstr>Impact</vt:lpstr>
      <vt:lpstr>Times New Roman</vt:lpstr>
      <vt:lpstr>Badge</vt:lpstr>
      <vt:lpstr>TP Rotation</vt:lpstr>
      <vt:lpstr>Sujet</vt:lpstr>
      <vt:lpstr>Sujet</vt:lpstr>
      <vt:lpstr>Etape préliminaire</vt:lpstr>
      <vt:lpstr>Etape préliminaire</vt:lpstr>
      <vt:lpstr>Etape préliminaire</vt:lpstr>
      <vt:lpstr>Etape 1</vt:lpstr>
      <vt:lpstr>Etape 1</vt:lpstr>
      <vt:lpstr>Etape 1</vt:lpstr>
      <vt:lpstr>Déplacement</vt:lpstr>
      <vt:lpstr>PowerPoint Presentation</vt:lpstr>
      <vt:lpstr>PowerPoint Presentation</vt:lpstr>
      <vt:lpstr>Calcul d’Angle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Rotation</vt:lpstr>
      <vt:lpstr>Rotation</vt:lpstr>
      <vt:lpstr>Rotation</vt:lpstr>
      <vt:lpstr>Rotation</vt:lpstr>
      <vt:lpstr>Rotation</vt:lpstr>
      <vt:lpstr>Rotation</vt:lpstr>
      <vt:lpstr>Rotation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216</cp:revision>
  <dcterms:created xsi:type="dcterms:W3CDTF">2020-04-29T20:32:13Z</dcterms:created>
  <dcterms:modified xsi:type="dcterms:W3CDTF">2020-07-02T17:42:13Z</dcterms:modified>
</cp:coreProperties>
</file>