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7" r:id="rId14"/>
    <p:sldId id="276" r:id="rId15"/>
    <p:sldId id="280" r:id="rId16"/>
    <p:sldId id="278"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iffet" initials="JR" lastIdx="1" clrIdx="0">
    <p:extLst>
      <p:ext uri="{19B8F6BF-5375-455C-9EA6-DF929625EA0E}">
        <p15:presenceInfo xmlns:p15="http://schemas.microsoft.com/office/powerpoint/2012/main" userId="S::jeremy.riffet@ansys.com::2a4bdffa-086a-44ae-8966-95687f494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B323"/>
    <a:srgbClr val="F3F3F2"/>
    <a:srgbClr val="BACCB2"/>
    <a:srgbClr val="2A1A00"/>
    <a:srgbClr val="A4A998"/>
    <a:srgbClr val="478CBF"/>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5T10:29:14.894"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02/06/2020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02/06/2020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02/06/2020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02/06/2020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02/06/2020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02/06/2020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02/06/2020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02/06/2020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02/06/2020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02/06/2020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Console</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324225" cy="523220"/>
          </a:xfrm>
          <a:prstGeom prst="rect">
            <a:avLst/>
          </a:prstGeom>
          <a:solidFill>
            <a:schemeClr val="accent4">
              <a:lumMod val="60000"/>
              <a:lumOff val="40000"/>
            </a:schemeClr>
          </a:solidFill>
        </p:spPr>
        <p:txBody>
          <a:bodyPr wrap="square" rtlCol="0">
            <a:spAutoFit/>
          </a:bodyPr>
          <a:lstStyle/>
          <a:p>
            <a:pPr algn="ctr"/>
            <a:r>
              <a:rPr lang="fr-FR" sz="2800" b="1" dirty="0"/>
              <a:t>~</a:t>
            </a:r>
          </a:p>
        </p:txBody>
      </p:sp>
      <p:sp>
        <p:nvSpPr>
          <p:cNvPr id="7" name="TextBox 6">
            <a:extLst>
              <a:ext uri="{FF2B5EF4-FFF2-40B4-BE49-F238E27FC236}">
                <a16:creationId xmlns:a16="http://schemas.microsoft.com/office/drawing/2014/main" id="{84650318-47B6-4E4D-829E-55B807837AFD}"/>
              </a:ext>
            </a:extLst>
          </p:cNvPr>
          <p:cNvSpPr txBox="1"/>
          <p:nvPr/>
        </p:nvSpPr>
        <p:spPr>
          <a:xfrm>
            <a:off x="1126156" y="1580083"/>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Il est possible d’accéder directement au dossier utilisateur à partir du simple caractère </a:t>
            </a:r>
            <a:r>
              <a:rPr lang="fr-FR" b="1" dirty="0"/>
              <a:t>~</a:t>
            </a:r>
            <a:r>
              <a:rPr lang="fr-FR" dirty="0"/>
              <a:t>.</a:t>
            </a:r>
          </a:p>
          <a:p>
            <a:r>
              <a:rPr lang="fr-FR" dirty="0"/>
              <a:t>Dans l’exemple ci-dessous on peut se connecter à l’ordinateur sous un nom spécifique comme pour Bob ou Alice dans l’exemple ci-dessous, un dossier utilisateur est donné pour chacune des personnes ayant sa propre session avec son nom. </a:t>
            </a:r>
          </a:p>
          <a:p>
            <a:r>
              <a:rPr lang="fr-FR" dirty="0"/>
              <a:t>Par exemple, si Bob se connecte à sa session, le chemin vers </a:t>
            </a:r>
            <a:r>
              <a:rPr lang="fr-FR" b="1" dirty="0"/>
              <a:t>track1.mp3 </a:t>
            </a:r>
            <a:r>
              <a:rPr lang="fr-FR" dirty="0"/>
              <a:t>serait :</a:t>
            </a:r>
          </a:p>
          <a:p>
            <a:pPr algn="ctr"/>
            <a:r>
              <a:rPr lang="fr-FR" b="1" i="1" dirty="0"/>
              <a:t>~/music/rock/track1.mp3</a:t>
            </a:r>
          </a:p>
          <a:p>
            <a:r>
              <a:rPr lang="fr-FR" dirty="0"/>
              <a:t>Avec ~ correspondant au dossier utilisateur de Bob. On a alors ~ =&gt; </a:t>
            </a:r>
            <a:r>
              <a:rPr lang="fr-FR" i="1" dirty="0"/>
              <a:t>/home/[</a:t>
            </a:r>
            <a:r>
              <a:rPr lang="fr-FR" i="1" dirty="0" err="1"/>
              <a:t>nom_utilisateur</a:t>
            </a:r>
            <a:r>
              <a:rPr lang="fr-FR" i="1" dirty="0"/>
              <a:t>]</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
        <p:nvSpPr>
          <p:cNvPr id="10" name="TextBox 9">
            <a:extLst>
              <a:ext uri="{FF2B5EF4-FFF2-40B4-BE49-F238E27FC236}">
                <a16:creationId xmlns:a16="http://schemas.microsoft.com/office/drawing/2014/main" id="{CF2C8DCF-ADA2-4948-95CA-CEB349488519}"/>
              </a:ext>
            </a:extLst>
          </p:cNvPr>
          <p:cNvSpPr txBox="1"/>
          <p:nvPr/>
        </p:nvSpPr>
        <p:spPr>
          <a:xfrm>
            <a:off x="8439325" y="4539253"/>
            <a:ext cx="3313651" cy="1477328"/>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Tu peux remarquer dans ta barre de titre de ta console, le chemin du dossier dans lequel tu es, est affiché. Tu dois surement voir un chemin contenant le </a:t>
            </a:r>
            <a:r>
              <a:rPr lang="fr-FR" b="1" dirty="0">
                <a:solidFill>
                  <a:schemeClr val="bg1"/>
                </a:solidFill>
              </a:rPr>
              <a:t>~</a:t>
            </a:r>
          </a:p>
        </p:txBody>
      </p:sp>
    </p:spTree>
    <p:extLst>
      <p:ext uri="{BB962C8B-B14F-4D97-AF65-F5344CB8AC3E}">
        <p14:creationId xmlns:p14="http://schemas.microsoft.com/office/powerpoint/2010/main" val="163442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a:t>Console</a:t>
            </a:r>
            <a:endParaRPr lang="fr-FR" b="1" dirty="0"/>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757527" cy="523220"/>
          </a:xfrm>
          <a:prstGeom prst="rect">
            <a:avLst/>
          </a:prstGeom>
          <a:solidFill>
            <a:schemeClr val="accent4">
              <a:lumMod val="60000"/>
              <a:lumOff val="40000"/>
            </a:schemeClr>
          </a:solidFill>
        </p:spPr>
        <p:txBody>
          <a:bodyPr wrap="square" rtlCol="0">
            <a:spAutoFit/>
          </a:bodyPr>
          <a:lstStyle/>
          <a:p>
            <a:pPr algn="ctr"/>
            <a:r>
              <a:rPr lang="fr-FR" sz="2800" b="1"/>
              <a:t>Parenthèse Windows</a:t>
            </a:r>
            <a:endParaRPr lang="fr-FR" sz="2800" b="1" dirty="0"/>
          </a:p>
        </p:txBody>
      </p:sp>
      <p:sp>
        <p:nvSpPr>
          <p:cNvPr id="7" name="TextBox 6">
            <a:extLst>
              <a:ext uri="{FF2B5EF4-FFF2-40B4-BE49-F238E27FC236}">
                <a16:creationId xmlns:a16="http://schemas.microsoft.com/office/drawing/2014/main" id="{84650318-47B6-4E4D-829E-55B807837AFD}"/>
              </a:ext>
            </a:extLst>
          </p:cNvPr>
          <p:cNvSpPr txBox="1"/>
          <p:nvPr/>
        </p:nvSpPr>
        <p:spPr>
          <a:xfrm>
            <a:off x="1126156" y="2126189"/>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Windows fonctionne pratiquement pareil. </a:t>
            </a:r>
          </a:p>
          <a:p>
            <a:r>
              <a:rPr lang="fr-FR" dirty="0"/>
              <a:t>Il utilise également le </a:t>
            </a:r>
            <a:r>
              <a:rPr lang="fr-FR" b="1" dirty="0"/>
              <a:t>~</a:t>
            </a:r>
            <a:r>
              <a:rPr lang="fr-FR" dirty="0"/>
              <a:t> pour désigner le dossier utilisateur. </a:t>
            </a:r>
          </a:p>
          <a:p>
            <a:r>
              <a:rPr lang="fr-FR" dirty="0"/>
              <a:t>Par contre il affiche différemment les chemins absolus. Par exemple la commande </a:t>
            </a:r>
            <a:r>
              <a:rPr lang="fr-FR" dirty="0" err="1"/>
              <a:t>pwd</a:t>
            </a:r>
            <a:r>
              <a:rPr lang="fr-FR" dirty="0"/>
              <a:t> affichera surement quelque chose du genre:</a:t>
            </a:r>
          </a:p>
          <a:p>
            <a:r>
              <a:rPr lang="fr-FR" b="1" i="1" dirty="0"/>
              <a:t>C:\Users\[nom_utilisateur]</a:t>
            </a:r>
          </a:p>
          <a:p>
            <a:r>
              <a:rPr lang="fr-FR" dirty="0"/>
              <a:t>En effet Windows affiche explicitement le nom du disque dur dans lequel on est, alors que dans Linux et MacOs, le nom du disque dur n’est pas montré.</a:t>
            </a:r>
          </a:p>
        </p:txBody>
      </p:sp>
      <p:pic>
        <p:nvPicPr>
          <p:cNvPr id="4" name="Picture 3" descr="A picture containing drawing&#10;&#10;Description automatically generated">
            <a:extLst>
              <a:ext uri="{FF2B5EF4-FFF2-40B4-BE49-F238E27FC236}">
                <a16:creationId xmlns:a16="http://schemas.microsoft.com/office/drawing/2014/main" id="{E61E504E-4449-48F9-85A1-43FC2800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626" y="456680"/>
            <a:ext cx="2312325" cy="1300683"/>
          </a:xfrm>
          <a:prstGeom prst="rect">
            <a:avLst/>
          </a:prstGeom>
        </p:spPr>
      </p:pic>
      <p:pic>
        <p:nvPicPr>
          <p:cNvPr id="6" name="Picture 5">
            <a:extLst>
              <a:ext uri="{FF2B5EF4-FFF2-40B4-BE49-F238E27FC236}">
                <a16:creationId xmlns:a16="http://schemas.microsoft.com/office/drawing/2014/main" id="{D46D1AA7-4A16-4F45-B8C7-1392D097B2EE}"/>
              </a:ext>
            </a:extLst>
          </p:cNvPr>
          <p:cNvPicPr>
            <a:picLocks noChangeAspect="1"/>
          </p:cNvPicPr>
          <p:nvPr/>
        </p:nvPicPr>
        <p:blipFill>
          <a:blip r:embed="rId3"/>
          <a:stretch>
            <a:fillRect/>
          </a:stretch>
        </p:blipFill>
        <p:spPr>
          <a:xfrm>
            <a:off x="4014787" y="4624567"/>
            <a:ext cx="4162425" cy="1676400"/>
          </a:xfrm>
          <a:prstGeom prst="rect">
            <a:avLst/>
          </a:prstGeom>
        </p:spPr>
      </p:pic>
      <p:sp>
        <p:nvSpPr>
          <p:cNvPr id="26" name="TextBox 25">
            <a:extLst>
              <a:ext uri="{FF2B5EF4-FFF2-40B4-BE49-F238E27FC236}">
                <a16:creationId xmlns:a16="http://schemas.microsoft.com/office/drawing/2014/main" id="{61621F3F-E375-4338-ADA9-48809259D349}"/>
              </a:ext>
            </a:extLst>
          </p:cNvPr>
          <p:cNvSpPr txBox="1"/>
          <p:nvPr/>
        </p:nvSpPr>
        <p:spPr>
          <a:xfrm>
            <a:off x="8439325" y="4724103"/>
            <a:ext cx="3313651" cy="1477328"/>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On remarquera aussi que pour séparer les dossiers dans le chemin, Windows utilise « \ », pendant que </a:t>
            </a:r>
            <a:r>
              <a:rPr lang="fr-FR" dirty="0" err="1">
                <a:solidFill>
                  <a:schemeClr val="bg1"/>
                </a:solidFill>
              </a:rPr>
              <a:t>MacOS</a:t>
            </a:r>
            <a:r>
              <a:rPr lang="fr-FR" dirty="0">
                <a:solidFill>
                  <a:schemeClr val="bg1"/>
                </a:solidFill>
              </a:rPr>
              <a:t> et Linux utilise « / »</a:t>
            </a:r>
            <a:endParaRPr lang="fr-FR" b="1" dirty="0">
              <a:solidFill>
                <a:schemeClr val="bg1"/>
              </a:solidFill>
            </a:endParaRPr>
          </a:p>
        </p:txBody>
      </p:sp>
    </p:spTree>
    <p:extLst>
      <p:ext uri="{BB962C8B-B14F-4D97-AF65-F5344CB8AC3E}">
        <p14:creationId xmlns:p14="http://schemas.microsoft.com/office/powerpoint/2010/main" val="336461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6123222" cy="523220"/>
          </a:xfrm>
          <a:prstGeom prst="rect">
            <a:avLst/>
          </a:prstGeom>
          <a:solidFill>
            <a:schemeClr val="accent4">
              <a:lumMod val="60000"/>
              <a:lumOff val="40000"/>
            </a:schemeClr>
          </a:solidFill>
        </p:spPr>
        <p:txBody>
          <a:bodyPr wrap="square" rtlCol="0">
            <a:spAutoFit/>
          </a:bodyPr>
          <a:lstStyle/>
          <a:p>
            <a:pPr algn="ctr"/>
            <a:r>
              <a:rPr lang="fr-FR" sz="2800" b="1" dirty="0"/>
              <a:t>Dossier courant et chemin relatif</a:t>
            </a:r>
          </a:p>
        </p:txBody>
      </p:sp>
      <p:sp>
        <p:nvSpPr>
          <p:cNvPr id="7" name="TextBox 6">
            <a:extLst>
              <a:ext uri="{FF2B5EF4-FFF2-40B4-BE49-F238E27FC236}">
                <a16:creationId xmlns:a16="http://schemas.microsoft.com/office/drawing/2014/main" id="{84650318-47B6-4E4D-829E-55B807837AFD}"/>
              </a:ext>
            </a:extLst>
          </p:cNvPr>
          <p:cNvSpPr txBox="1"/>
          <p:nvPr/>
        </p:nvSpPr>
        <p:spPr>
          <a:xfrm>
            <a:off x="1040236" y="1537002"/>
            <a:ext cx="10712740"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Le dossier courant est le dossier dans lequel on se trouve actuellement dans le terminal. Pour savoir dans quel dossier on est, il suffit de taper la commande </a:t>
            </a:r>
            <a:r>
              <a:rPr lang="fr-FR" i="1" dirty="0" err="1"/>
              <a:t>pwd</a:t>
            </a:r>
            <a:r>
              <a:rPr lang="fr-FR" dirty="0"/>
              <a:t>.</a:t>
            </a:r>
            <a:endParaRPr lang="fr-FR" i="1" dirty="0"/>
          </a:p>
          <a:p>
            <a:r>
              <a:rPr lang="fr-FR" dirty="0"/>
              <a:t>Depuis le dossier courant, on peut définir un chemin relatif à un autre dossier. Le dossier contenant le dossier courant est appelé le dossier parent et le chemin relatif pour y accéder depuis le dossier courant est :</a:t>
            </a:r>
          </a:p>
          <a:p>
            <a:pPr algn="ctr"/>
            <a:r>
              <a:rPr lang="fr-FR" b="1" dirty="0"/>
              <a:t>..</a:t>
            </a:r>
          </a:p>
          <a:p>
            <a:r>
              <a:rPr lang="fr-FR" dirty="0"/>
              <a:t>Pourquoi ..? Parce qu’on a choisi de définir le chemin relatif au dossier courant comme :</a:t>
            </a:r>
          </a:p>
          <a:p>
            <a:pPr algn="ctr"/>
            <a:r>
              <a:rPr lang="fr-FR" b="1" dirty="0"/>
              <a:t> . </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
        <p:nvSpPr>
          <p:cNvPr id="10" name="TextBox 9">
            <a:extLst>
              <a:ext uri="{FF2B5EF4-FFF2-40B4-BE49-F238E27FC236}">
                <a16:creationId xmlns:a16="http://schemas.microsoft.com/office/drawing/2014/main" id="{CF2C8DCF-ADA2-4948-95CA-CEB349488519}"/>
              </a:ext>
            </a:extLst>
          </p:cNvPr>
          <p:cNvSpPr txBox="1"/>
          <p:nvPr/>
        </p:nvSpPr>
        <p:spPr>
          <a:xfrm>
            <a:off x="8439325" y="4539253"/>
            <a:ext cx="3313651" cy="1477328"/>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Tu peux remarquer dans ta barre de titre de ta console, le chemin du dossier dans lequel tu es, est affiché. Tu dois surement voir un chemin contenant le </a:t>
            </a:r>
            <a:r>
              <a:rPr lang="fr-FR" b="1" dirty="0">
                <a:solidFill>
                  <a:schemeClr val="bg1"/>
                </a:solidFill>
              </a:rPr>
              <a:t>~</a:t>
            </a:r>
          </a:p>
        </p:txBody>
      </p:sp>
    </p:spTree>
    <p:extLst>
      <p:ext uri="{BB962C8B-B14F-4D97-AF65-F5344CB8AC3E}">
        <p14:creationId xmlns:p14="http://schemas.microsoft.com/office/powerpoint/2010/main" val="140923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6123222" cy="523220"/>
          </a:xfrm>
          <a:prstGeom prst="rect">
            <a:avLst/>
          </a:prstGeom>
          <a:solidFill>
            <a:schemeClr val="accent4">
              <a:lumMod val="60000"/>
              <a:lumOff val="40000"/>
            </a:schemeClr>
          </a:solidFill>
        </p:spPr>
        <p:txBody>
          <a:bodyPr wrap="square" rtlCol="0">
            <a:spAutoFit/>
          </a:bodyPr>
          <a:lstStyle/>
          <a:p>
            <a:pPr algn="ctr"/>
            <a:r>
              <a:rPr lang="fr-FR" sz="2800" b="1" dirty="0"/>
              <a:t>Dossier parent et chemin relatif</a:t>
            </a:r>
          </a:p>
        </p:txBody>
      </p:sp>
      <p:sp>
        <p:nvSpPr>
          <p:cNvPr id="7" name="TextBox 6">
            <a:extLst>
              <a:ext uri="{FF2B5EF4-FFF2-40B4-BE49-F238E27FC236}">
                <a16:creationId xmlns:a16="http://schemas.microsoft.com/office/drawing/2014/main" id="{84650318-47B6-4E4D-829E-55B807837AFD}"/>
              </a:ext>
            </a:extLst>
          </p:cNvPr>
          <p:cNvSpPr txBox="1"/>
          <p:nvPr/>
        </p:nvSpPr>
        <p:spPr>
          <a:xfrm>
            <a:off x="1040236" y="2131072"/>
            <a:ext cx="10712740"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Par exemple le dossier Bob est le dossier parent du dossier </a:t>
            </a:r>
            <a:r>
              <a:rPr lang="fr-FR" dirty="0" err="1"/>
              <a:t>tmp</a:t>
            </a:r>
            <a:r>
              <a:rPr lang="fr-FR" dirty="0"/>
              <a:t> qui lui-même est le dossier parent du dossier tests. Donc le chemin jusqu’au dossier bob depuis le dossier tests est alors :</a:t>
            </a:r>
          </a:p>
          <a:p>
            <a:pPr algn="ctr"/>
            <a:r>
              <a:rPr lang="fr-FR" b="1" dirty="0"/>
              <a:t>../..</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69099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6123222" cy="523220"/>
          </a:xfrm>
          <a:prstGeom prst="rect">
            <a:avLst/>
          </a:prstGeom>
          <a:solidFill>
            <a:schemeClr val="accent4">
              <a:lumMod val="60000"/>
              <a:lumOff val="40000"/>
            </a:schemeClr>
          </a:solidFill>
        </p:spPr>
        <p:txBody>
          <a:bodyPr wrap="square" rtlCol="0">
            <a:spAutoFit/>
          </a:bodyPr>
          <a:lstStyle/>
          <a:p>
            <a:pPr algn="ctr"/>
            <a:r>
              <a:rPr lang="fr-FR" sz="2800" b="1" dirty="0"/>
              <a:t>Dossier enfant et chemin relatif</a:t>
            </a:r>
          </a:p>
        </p:txBody>
      </p:sp>
      <p:sp>
        <p:nvSpPr>
          <p:cNvPr id="7" name="TextBox 6">
            <a:extLst>
              <a:ext uri="{FF2B5EF4-FFF2-40B4-BE49-F238E27FC236}">
                <a16:creationId xmlns:a16="http://schemas.microsoft.com/office/drawing/2014/main" id="{84650318-47B6-4E4D-829E-55B807837AFD}"/>
              </a:ext>
            </a:extLst>
          </p:cNvPr>
          <p:cNvSpPr txBox="1"/>
          <p:nvPr/>
        </p:nvSpPr>
        <p:spPr>
          <a:xfrm>
            <a:off x="1040236" y="1537002"/>
            <a:ext cx="10712740"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A l’inverse le dossier contenu dans un dossier est alors sont dossier enfant. Le dossier Tests est le dossier enfant du dossier </a:t>
            </a:r>
            <a:r>
              <a:rPr lang="fr-FR" dirty="0" err="1"/>
              <a:t>tmp</a:t>
            </a:r>
            <a:r>
              <a:rPr lang="fr-FR" dirty="0"/>
              <a:t> qui lui-même est le dossier enfant de bob.</a:t>
            </a:r>
          </a:p>
          <a:p>
            <a:r>
              <a:rPr lang="fr-FR" dirty="0"/>
              <a:t>Le chemin depuis le dossier bob jusqu’au dossier tests est :</a:t>
            </a:r>
          </a:p>
          <a:p>
            <a:pPr algn="ctr"/>
            <a:r>
              <a:rPr lang="fr-FR" b="1" dirty="0"/>
              <a:t>./</a:t>
            </a:r>
            <a:r>
              <a:rPr lang="fr-FR" b="1" dirty="0" err="1"/>
              <a:t>tmp</a:t>
            </a:r>
            <a:r>
              <a:rPr lang="fr-FR" b="1" dirty="0"/>
              <a:t>/tests</a:t>
            </a:r>
          </a:p>
          <a:p>
            <a:r>
              <a:rPr lang="fr-FR" dirty="0"/>
              <a:t>On est pas obligé de mettre le . à chaque fois qu’on veut accéder à un dossier enfant, on peut écrire aussi :</a:t>
            </a:r>
          </a:p>
          <a:p>
            <a:pPr algn="ctr"/>
            <a:r>
              <a:rPr lang="fr-FR" b="1" dirty="0" err="1"/>
              <a:t>tmp</a:t>
            </a:r>
            <a:r>
              <a:rPr lang="fr-FR" b="1" dirty="0"/>
              <a:t>/tests</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191345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547802" cy="523220"/>
          </a:xfrm>
          <a:prstGeom prst="rect">
            <a:avLst/>
          </a:prstGeom>
          <a:solidFill>
            <a:schemeClr val="accent4">
              <a:lumMod val="60000"/>
              <a:lumOff val="40000"/>
            </a:schemeClr>
          </a:solidFill>
        </p:spPr>
        <p:txBody>
          <a:bodyPr wrap="square" rtlCol="0">
            <a:spAutoFit/>
          </a:bodyPr>
          <a:lstStyle/>
          <a:p>
            <a:pPr algn="ctr"/>
            <a:r>
              <a:rPr lang="fr-FR" sz="2800" b="1" dirty="0"/>
              <a:t>Résumé vocabulaire</a:t>
            </a:r>
          </a:p>
        </p:txBody>
      </p:sp>
      <p:sp>
        <p:nvSpPr>
          <p:cNvPr id="3" name="Rectangle: Rounded Corners 2">
            <a:extLst>
              <a:ext uri="{FF2B5EF4-FFF2-40B4-BE49-F238E27FC236}">
                <a16:creationId xmlns:a16="http://schemas.microsoft.com/office/drawing/2014/main" id="{C17C51D5-C8EB-47BF-8F95-B3ED4AA95EC8}"/>
              </a:ext>
            </a:extLst>
          </p:cNvPr>
          <p:cNvSpPr/>
          <p:nvPr/>
        </p:nvSpPr>
        <p:spPr>
          <a:xfrm>
            <a:off x="1090569" y="2240281"/>
            <a:ext cx="10528183" cy="3810000"/>
          </a:xfrm>
          <a:prstGeom prst="roundRect">
            <a:avLst/>
          </a:prstGeom>
          <a:solidFill>
            <a:srgbClr val="F3F3F2"/>
          </a:solidFill>
          <a:ln w="76200">
            <a:solidFill>
              <a:srgbClr val="BACCB2"/>
            </a:solidFill>
            <a:extLst>
              <a:ext uri="{C807C97D-BFC1-408E-A445-0C87EB9F89A2}">
                <ask:lineSketchStyleProps xmlns:ask="http://schemas.microsoft.com/office/drawing/2018/sketchyshapes" sd="1983269371">
                  <a:custGeom>
                    <a:avLst/>
                    <a:gdLst>
                      <a:gd name="connsiteX0" fmla="*/ 0 w 10528183"/>
                      <a:gd name="connsiteY0" fmla="*/ 794174 h 4764947"/>
                      <a:gd name="connsiteX1" fmla="*/ 794174 w 10528183"/>
                      <a:gd name="connsiteY1" fmla="*/ 0 h 4764947"/>
                      <a:gd name="connsiteX2" fmla="*/ 1211366 w 10528183"/>
                      <a:gd name="connsiteY2" fmla="*/ 0 h 4764947"/>
                      <a:gd name="connsiteX3" fmla="*/ 1896754 w 10528183"/>
                      <a:gd name="connsiteY3" fmla="*/ 0 h 4764947"/>
                      <a:gd name="connsiteX4" fmla="*/ 2403344 w 10528183"/>
                      <a:gd name="connsiteY4" fmla="*/ 0 h 4764947"/>
                      <a:gd name="connsiteX5" fmla="*/ 2909935 w 10528183"/>
                      <a:gd name="connsiteY5" fmla="*/ 0 h 4764947"/>
                      <a:gd name="connsiteX6" fmla="*/ 3505924 w 10528183"/>
                      <a:gd name="connsiteY6" fmla="*/ 0 h 4764947"/>
                      <a:gd name="connsiteX7" fmla="*/ 3833718 w 10528183"/>
                      <a:gd name="connsiteY7" fmla="*/ 0 h 4764947"/>
                      <a:gd name="connsiteX8" fmla="*/ 4161512 w 10528183"/>
                      <a:gd name="connsiteY8" fmla="*/ 0 h 4764947"/>
                      <a:gd name="connsiteX9" fmla="*/ 4757501 w 10528183"/>
                      <a:gd name="connsiteY9" fmla="*/ 0 h 4764947"/>
                      <a:gd name="connsiteX10" fmla="*/ 5532287 w 10528183"/>
                      <a:gd name="connsiteY10" fmla="*/ 0 h 4764947"/>
                      <a:gd name="connsiteX11" fmla="*/ 6128276 w 10528183"/>
                      <a:gd name="connsiteY11" fmla="*/ 0 h 4764947"/>
                      <a:gd name="connsiteX12" fmla="*/ 6545468 w 10528183"/>
                      <a:gd name="connsiteY12" fmla="*/ 0 h 4764947"/>
                      <a:gd name="connsiteX13" fmla="*/ 7320254 w 10528183"/>
                      <a:gd name="connsiteY13" fmla="*/ 0 h 4764947"/>
                      <a:gd name="connsiteX14" fmla="*/ 8005641 w 10528183"/>
                      <a:gd name="connsiteY14" fmla="*/ 0 h 4764947"/>
                      <a:gd name="connsiteX15" fmla="*/ 8780427 w 10528183"/>
                      <a:gd name="connsiteY15" fmla="*/ 0 h 4764947"/>
                      <a:gd name="connsiteX16" fmla="*/ 9734009 w 10528183"/>
                      <a:gd name="connsiteY16" fmla="*/ 0 h 4764947"/>
                      <a:gd name="connsiteX17" fmla="*/ 10528183 w 10528183"/>
                      <a:gd name="connsiteY17" fmla="*/ 794174 h 4764947"/>
                      <a:gd name="connsiteX18" fmla="*/ 10528183 w 10528183"/>
                      <a:gd name="connsiteY18" fmla="*/ 1291841 h 4764947"/>
                      <a:gd name="connsiteX19" fmla="*/ 10528183 w 10528183"/>
                      <a:gd name="connsiteY19" fmla="*/ 1853040 h 4764947"/>
                      <a:gd name="connsiteX20" fmla="*/ 10528183 w 10528183"/>
                      <a:gd name="connsiteY20" fmla="*/ 2318942 h 4764947"/>
                      <a:gd name="connsiteX21" fmla="*/ 10528183 w 10528183"/>
                      <a:gd name="connsiteY21" fmla="*/ 2911907 h 4764947"/>
                      <a:gd name="connsiteX22" fmla="*/ 10528183 w 10528183"/>
                      <a:gd name="connsiteY22" fmla="*/ 3441340 h 4764947"/>
                      <a:gd name="connsiteX23" fmla="*/ 10528183 w 10528183"/>
                      <a:gd name="connsiteY23" fmla="*/ 3970773 h 4764947"/>
                      <a:gd name="connsiteX24" fmla="*/ 9734009 w 10528183"/>
                      <a:gd name="connsiteY24" fmla="*/ 4764947 h 4764947"/>
                      <a:gd name="connsiteX25" fmla="*/ 8959223 w 10528183"/>
                      <a:gd name="connsiteY25" fmla="*/ 4764947 h 4764947"/>
                      <a:gd name="connsiteX26" fmla="*/ 8452633 w 10528183"/>
                      <a:gd name="connsiteY26" fmla="*/ 4764947 h 4764947"/>
                      <a:gd name="connsiteX27" fmla="*/ 7677847 w 10528183"/>
                      <a:gd name="connsiteY27" fmla="*/ 4764947 h 4764947"/>
                      <a:gd name="connsiteX28" fmla="*/ 7350053 w 10528183"/>
                      <a:gd name="connsiteY28" fmla="*/ 4764947 h 4764947"/>
                      <a:gd name="connsiteX29" fmla="*/ 6754064 w 10528183"/>
                      <a:gd name="connsiteY29" fmla="*/ 4764947 h 4764947"/>
                      <a:gd name="connsiteX30" fmla="*/ 5979278 w 10528183"/>
                      <a:gd name="connsiteY30" fmla="*/ 4764947 h 4764947"/>
                      <a:gd name="connsiteX31" fmla="*/ 5472688 w 10528183"/>
                      <a:gd name="connsiteY31" fmla="*/ 4764947 h 4764947"/>
                      <a:gd name="connsiteX32" fmla="*/ 4787300 w 10528183"/>
                      <a:gd name="connsiteY32" fmla="*/ 4764947 h 4764947"/>
                      <a:gd name="connsiteX33" fmla="*/ 4280710 w 10528183"/>
                      <a:gd name="connsiteY33" fmla="*/ 4764947 h 4764947"/>
                      <a:gd name="connsiteX34" fmla="*/ 3595322 w 10528183"/>
                      <a:gd name="connsiteY34" fmla="*/ 4764947 h 4764947"/>
                      <a:gd name="connsiteX35" fmla="*/ 3178130 w 10528183"/>
                      <a:gd name="connsiteY35" fmla="*/ 4764947 h 4764947"/>
                      <a:gd name="connsiteX36" fmla="*/ 2850336 w 10528183"/>
                      <a:gd name="connsiteY36" fmla="*/ 4764947 h 4764947"/>
                      <a:gd name="connsiteX37" fmla="*/ 2343745 w 10528183"/>
                      <a:gd name="connsiteY37" fmla="*/ 4764947 h 4764947"/>
                      <a:gd name="connsiteX38" fmla="*/ 1926553 w 10528183"/>
                      <a:gd name="connsiteY38" fmla="*/ 4764947 h 4764947"/>
                      <a:gd name="connsiteX39" fmla="*/ 1419962 w 10528183"/>
                      <a:gd name="connsiteY39" fmla="*/ 4764947 h 4764947"/>
                      <a:gd name="connsiteX40" fmla="*/ 794174 w 10528183"/>
                      <a:gd name="connsiteY40" fmla="*/ 4764947 h 4764947"/>
                      <a:gd name="connsiteX41" fmla="*/ 0 w 10528183"/>
                      <a:gd name="connsiteY41" fmla="*/ 3970773 h 4764947"/>
                      <a:gd name="connsiteX42" fmla="*/ 0 w 10528183"/>
                      <a:gd name="connsiteY42" fmla="*/ 3504872 h 4764947"/>
                      <a:gd name="connsiteX43" fmla="*/ 0 w 10528183"/>
                      <a:gd name="connsiteY43" fmla="*/ 3007205 h 4764947"/>
                      <a:gd name="connsiteX44" fmla="*/ 0 w 10528183"/>
                      <a:gd name="connsiteY44" fmla="*/ 2509537 h 4764947"/>
                      <a:gd name="connsiteX45" fmla="*/ 0 w 10528183"/>
                      <a:gd name="connsiteY45" fmla="*/ 1980104 h 4764947"/>
                      <a:gd name="connsiteX46" fmla="*/ 0 w 10528183"/>
                      <a:gd name="connsiteY46" fmla="*/ 1387139 h 4764947"/>
                      <a:gd name="connsiteX47" fmla="*/ 0 w 10528183"/>
                      <a:gd name="connsiteY47" fmla="*/ 794174 h 4764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528183" h="4764947" fill="none" extrusionOk="0">
                        <a:moveTo>
                          <a:pt x="0" y="794174"/>
                        </a:moveTo>
                        <a:cubicBezTo>
                          <a:pt x="101166" y="368473"/>
                          <a:pt x="427270" y="35654"/>
                          <a:pt x="794174" y="0"/>
                        </a:cubicBezTo>
                        <a:cubicBezTo>
                          <a:pt x="929361" y="-46470"/>
                          <a:pt x="1103501" y="26974"/>
                          <a:pt x="1211366" y="0"/>
                        </a:cubicBezTo>
                        <a:cubicBezTo>
                          <a:pt x="1319231" y="-26974"/>
                          <a:pt x="1682916" y="49423"/>
                          <a:pt x="1896754" y="0"/>
                        </a:cubicBezTo>
                        <a:cubicBezTo>
                          <a:pt x="2110592" y="-49423"/>
                          <a:pt x="2183234" y="49015"/>
                          <a:pt x="2403344" y="0"/>
                        </a:cubicBezTo>
                        <a:cubicBezTo>
                          <a:pt x="2623454" y="-49015"/>
                          <a:pt x="2754163" y="43642"/>
                          <a:pt x="2909935" y="0"/>
                        </a:cubicBezTo>
                        <a:cubicBezTo>
                          <a:pt x="3065707" y="-43642"/>
                          <a:pt x="3255203" y="4153"/>
                          <a:pt x="3505924" y="0"/>
                        </a:cubicBezTo>
                        <a:cubicBezTo>
                          <a:pt x="3756645" y="-4153"/>
                          <a:pt x="3694844" y="13352"/>
                          <a:pt x="3833718" y="0"/>
                        </a:cubicBezTo>
                        <a:cubicBezTo>
                          <a:pt x="3972592" y="-13352"/>
                          <a:pt x="4063660" y="18412"/>
                          <a:pt x="4161512" y="0"/>
                        </a:cubicBezTo>
                        <a:cubicBezTo>
                          <a:pt x="4259364" y="-18412"/>
                          <a:pt x="4471365" y="58008"/>
                          <a:pt x="4757501" y="0"/>
                        </a:cubicBezTo>
                        <a:cubicBezTo>
                          <a:pt x="5043637" y="-58008"/>
                          <a:pt x="5272880" y="66916"/>
                          <a:pt x="5532287" y="0"/>
                        </a:cubicBezTo>
                        <a:cubicBezTo>
                          <a:pt x="5791694" y="-66916"/>
                          <a:pt x="5841130" y="69760"/>
                          <a:pt x="6128276" y="0"/>
                        </a:cubicBezTo>
                        <a:cubicBezTo>
                          <a:pt x="6415422" y="-69760"/>
                          <a:pt x="6461762" y="34828"/>
                          <a:pt x="6545468" y="0"/>
                        </a:cubicBezTo>
                        <a:cubicBezTo>
                          <a:pt x="6629174" y="-34828"/>
                          <a:pt x="6997010" y="81105"/>
                          <a:pt x="7320254" y="0"/>
                        </a:cubicBezTo>
                        <a:cubicBezTo>
                          <a:pt x="7643498" y="-81105"/>
                          <a:pt x="7730271" y="48224"/>
                          <a:pt x="8005641" y="0"/>
                        </a:cubicBezTo>
                        <a:cubicBezTo>
                          <a:pt x="8281011" y="-48224"/>
                          <a:pt x="8565862" y="8880"/>
                          <a:pt x="8780427" y="0"/>
                        </a:cubicBezTo>
                        <a:cubicBezTo>
                          <a:pt x="8994992" y="-8880"/>
                          <a:pt x="9441400" y="79269"/>
                          <a:pt x="9734009" y="0"/>
                        </a:cubicBezTo>
                        <a:cubicBezTo>
                          <a:pt x="10148445" y="-15961"/>
                          <a:pt x="10595834" y="325442"/>
                          <a:pt x="10528183" y="794174"/>
                        </a:cubicBezTo>
                        <a:cubicBezTo>
                          <a:pt x="10545420" y="937517"/>
                          <a:pt x="10494823" y="1112587"/>
                          <a:pt x="10528183" y="1291841"/>
                        </a:cubicBezTo>
                        <a:cubicBezTo>
                          <a:pt x="10561543" y="1471095"/>
                          <a:pt x="10471203" y="1735221"/>
                          <a:pt x="10528183" y="1853040"/>
                        </a:cubicBezTo>
                        <a:cubicBezTo>
                          <a:pt x="10585163" y="1970859"/>
                          <a:pt x="10479087" y="2104713"/>
                          <a:pt x="10528183" y="2318942"/>
                        </a:cubicBezTo>
                        <a:cubicBezTo>
                          <a:pt x="10577279" y="2533171"/>
                          <a:pt x="10493241" y="2690134"/>
                          <a:pt x="10528183" y="2911907"/>
                        </a:cubicBezTo>
                        <a:cubicBezTo>
                          <a:pt x="10563125" y="3133680"/>
                          <a:pt x="10490732" y="3258079"/>
                          <a:pt x="10528183" y="3441340"/>
                        </a:cubicBezTo>
                        <a:cubicBezTo>
                          <a:pt x="10565634" y="3624601"/>
                          <a:pt x="10493690" y="3859367"/>
                          <a:pt x="10528183" y="3970773"/>
                        </a:cubicBezTo>
                        <a:cubicBezTo>
                          <a:pt x="10573394" y="4413772"/>
                          <a:pt x="10232314" y="4812631"/>
                          <a:pt x="9734009" y="4764947"/>
                        </a:cubicBezTo>
                        <a:cubicBezTo>
                          <a:pt x="9353532" y="4807339"/>
                          <a:pt x="9213250" y="4716818"/>
                          <a:pt x="8959223" y="4764947"/>
                        </a:cubicBezTo>
                        <a:cubicBezTo>
                          <a:pt x="8705196" y="4813076"/>
                          <a:pt x="8611786" y="4737676"/>
                          <a:pt x="8452633" y="4764947"/>
                        </a:cubicBezTo>
                        <a:cubicBezTo>
                          <a:pt x="8293480" y="4792218"/>
                          <a:pt x="8036376" y="4736241"/>
                          <a:pt x="7677847" y="4764947"/>
                        </a:cubicBezTo>
                        <a:cubicBezTo>
                          <a:pt x="7319318" y="4793653"/>
                          <a:pt x="7422934" y="4755582"/>
                          <a:pt x="7350053" y="4764947"/>
                        </a:cubicBezTo>
                        <a:cubicBezTo>
                          <a:pt x="7277172" y="4774312"/>
                          <a:pt x="7014867" y="4750328"/>
                          <a:pt x="6754064" y="4764947"/>
                        </a:cubicBezTo>
                        <a:cubicBezTo>
                          <a:pt x="6493261" y="4779566"/>
                          <a:pt x="6268308" y="4679175"/>
                          <a:pt x="5979278" y="4764947"/>
                        </a:cubicBezTo>
                        <a:cubicBezTo>
                          <a:pt x="5690248" y="4850719"/>
                          <a:pt x="5582040" y="4714290"/>
                          <a:pt x="5472688" y="4764947"/>
                        </a:cubicBezTo>
                        <a:cubicBezTo>
                          <a:pt x="5363336" y="4815604"/>
                          <a:pt x="5070792" y="4737285"/>
                          <a:pt x="4787300" y="4764947"/>
                        </a:cubicBezTo>
                        <a:cubicBezTo>
                          <a:pt x="4503808" y="4792609"/>
                          <a:pt x="4387452" y="4720962"/>
                          <a:pt x="4280710" y="4764947"/>
                        </a:cubicBezTo>
                        <a:cubicBezTo>
                          <a:pt x="4173968" y="4808932"/>
                          <a:pt x="3937699" y="4763257"/>
                          <a:pt x="3595322" y="4764947"/>
                        </a:cubicBezTo>
                        <a:cubicBezTo>
                          <a:pt x="3252945" y="4766637"/>
                          <a:pt x="3287493" y="4736627"/>
                          <a:pt x="3178130" y="4764947"/>
                        </a:cubicBezTo>
                        <a:cubicBezTo>
                          <a:pt x="3068767" y="4793267"/>
                          <a:pt x="2938405" y="4753869"/>
                          <a:pt x="2850336" y="4764947"/>
                        </a:cubicBezTo>
                        <a:cubicBezTo>
                          <a:pt x="2762267" y="4776025"/>
                          <a:pt x="2471369" y="4742892"/>
                          <a:pt x="2343745" y="4764947"/>
                        </a:cubicBezTo>
                        <a:cubicBezTo>
                          <a:pt x="2216121" y="4787002"/>
                          <a:pt x="2092526" y="4749007"/>
                          <a:pt x="1926553" y="4764947"/>
                        </a:cubicBezTo>
                        <a:cubicBezTo>
                          <a:pt x="1760580" y="4780887"/>
                          <a:pt x="1581536" y="4752499"/>
                          <a:pt x="1419962" y="4764947"/>
                        </a:cubicBezTo>
                        <a:cubicBezTo>
                          <a:pt x="1258388" y="4777395"/>
                          <a:pt x="1009728" y="4735909"/>
                          <a:pt x="794174" y="4764947"/>
                        </a:cubicBezTo>
                        <a:cubicBezTo>
                          <a:pt x="361089" y="4730155"/>
                          <a:pt x="10324" y="4411794"/>
                          <a:pt x="0" y="3970773"/>
                        </a:cubicBezTo>
                        <a:cubicBezTo>
                          <a:pt x="-164" y="3845508"/>
                          <a:pt x="15428" y="3687185"/>
                          <a:pt x="0" y="3504872"/>
                        </a:cubicBezTo>
                        <a:cubicBezTo>
                          <a:pt x="-15428" y="3322559"/>
                          <a:pt x="14199" y="3233465"/>
                          <a:pt x="0" y="3007205"/>
                        </a:cubicBezTo>
                        <a:cubicBezTo>
                          <a:pt x="-14199" y="2780945"/>
                          <a:pt x="5218" y="2750380"/>
                          <a:pt x="0" y="2509537"/>
                        </a:cubicBezTo>
                        <a:cubicBezTo>
                          <a:pt x="-5218" y="2268694"/>
                          <a:pt x="24738" y="2115318"/>
                          <a:pt x="0" y="1980104"/>
                        </a:cubicBezTo>
                        <a:cubicBezTo>
                          <a:pt x="-24738" y="1844890"/>
                          <a:pt x="31243" y="1580592"/>
                          <a:pt x="0" y="1387139"/>
                        </a:cubicBezTo>
                        <a:cubicBezTo>
                          <a:pt x="-31243" y="1193687"/>
                          <a:pt x="61025" y="1014258"/>
                          <a:pt x="0" y="794174"/>
                        </a:cubicBezTo>
                        <a:close/>
                      </a:path>
                      <a:path w="10528183" h="4764947" stroke="0" extrusionOk="0">
                        <a:moveTo>
                          <a:pt x="0" y="794174"/>
                        </a:moveTo>
                        <a:cubicBezTo>
                          <a:pt x="90484" y="420091"/>
                          <a:pt x="328399" y="-10848"/>
                          <a:pt x="794174" y="0"/>
                        </a:cubicBezTo>
                        <a:cubicBezTo>
                          <a:pt x="975516" y="-16303"/>
                          <a:pt x="1325488" y="69197"/>
                          <a:pt x="1479561" y="0"/>
                        </a:cubicBezTo>
                        <a:cubicBezTo>
                          <a:pt x="1633634" y="-69197"/>
                          <a:pt x="1953903" y="22626"/>
                          <a:pt x="2164949" y="0"/>
                        </a:cubicBezTo>
                        <a:cubicBezTo>
                          <a:pt x="2375995" y="-22626"/>
                          <a:pt x="2526693" y="2415"/>
                          <a:pt x="2671539" y="0"/>
                        </a:cubicBezTo>
                        <a:cubicBezTo>
                          <a:pt x="2816385" y="-2415"/>
                          <a:pt x="3010037" y="55141"/>
                          <a:pt x="3178130" y="0"/>
                        </a:cubicBezTo>
                        <a:cubicBezTo>
                          <a:pt x="3346223" y="-55141"/>
                          <a:pt x="3558656" y="48387"/>
                          <a:pt x="3684721" y="0"/>
                        </a:cubicBezTo>
                        <a:cubicBezTo>
                          <a:pt x="3810786" y="-48387"/>
                          <a:pt x="4203063" y="32523"/>
                          <a:pt x="4370108" y="0"/>
                        </a:cubicBezTo>
                        <a:cubicBezTo>
                          <a:pt x="4537153" y="-32523"/>
                          <a:pt x="4694776" y="51431"/>
                          <a:pt x="4966097" y="0"/>
                        </a:cubicBezTo>
                        <a:cubicBezTo>
                          <a:pt x="5237418" y="-51431"/>
                          <a:pt x="5521250" y="26422"/>
                          <a:pt x="5740883" y="0"/>
                        </a:cubicBezTo>
                        <a:cubicBezTo>
                          <a:pt x="5960516" y="-26422"/>
                          <a:pt x="6208975" y="66654"/>
                          <a:pt x="6426270" y="0"/>
                        </a:cubicBezTo>
                        <a:cubicBezTo>
                          <a:pt x="6643565" y="-66654"/>
                          <a:pt x="6952888" y="26208"/>
                          <a:pt x="7111657" y="0"/>
                        </a:cubicBezTo>
                        <a:cubicBezTo>
                          <a:pt x="7270426" y="-26208"/>
                          <a:pt x="7585073" y="9188"/>
                          <a:pt x="7886443" y="0"/>
                        </a:cubicBezTo>
                        <a:cubicBezTo>
                          <a:pt x="8187813" y="-9188"/>
                          <a:pt x="8375845" y="37907"/>
                          <a:pt x="8661229" y="0"/>
                        </a:cubicBezTo>
                        <a:cubicBezTo>
                          <a:pt x="8946613" y="-37907"/>
                          <a:pt x="9446536" y="37155"/>
                          <a:pt x="9734009" y="0"/>
                        </a:cubicBezTo>
                        <a:cubicBezTo>
                          <a:pt x="10178996" y="10272"/>
                          <a:pt x="10564718" y="405986"/>
                          <a:pt x="10528183" y="794174"/>
                        </a:cubicBezTo>
                        <a:cubicBezTo>
                          <a:pt x="10555306" y="1038684"/>
                          <a:pt x="10491453" y="1043506"/>
                          <a:pt x="10528183" y="1291841"/>
                        </a:cubicBezTo>
                        <a:cubicBezTo>
                          <a:pt x="10564913" y="1540176"/>
                          <a:pt x="10523754" y="1621262"/>
                          <a:pt x="10528183" y="1757742"/>
                        </a:cubicBezTo>
                        <a:cubicBezTo>
                          <a:pt x="10532612" y="1894222"/>
                          <a:pt x="10471873" y="2185048"/>
                          <a:pt x="10528183" y="2350708"/>
                        </a:cubicBezTo>
                        <a:cubicBezTo>
                          <a:pt x="10584493" y="2516368"/>
                          <a:pt x="10507792" y="2628081"/>
                          <a:pt x="10528183" y="2880141"/>
                        </a:cubicBezTo>
                        <a:cubicBezTo>
                          <a:pt x="10548574" y="3132201"/>
                          <a:pt x="10497849" y="3276305"/>
                          <a:pt x="10528183" y="3377808"/>
                        </a:cubicBezTo>
                        <a:cubicBezTo>
                          <a:pt x="10558517" y="3479311"/>
                          <a:pt x="10461514" y="3847257"/>
                          <a:pt x="10528183" y="3970773"/>
                        </a:cubicBezTo>
                        <a:cubicBezTo>
                          <a:pt x="10591883" y="4350058"/>
                          <a:pt x="10069937" y="4727419"/>
                          <a:pt x="9734009" y="4764947"/>
                        </a:cubicBezTo>
                        <a:cubicBezTo>
                          <a:pt x="9552493" y="4784008"/>
                          <a:pt x="9462805" y="4749384"/>
                          <a:pt x="9316817" y="4764947"/>
                        </a:cubicBezTo>
                        <a:cubicBezTo>
                          <a:pt x="9170829" y="4780510"/>
                          <a:pt x="8889345" y="4683378"/>
                          <a:pt x="8631429" y="4764947"/>
                        </a:cubicBezTo>
                        <a:cubicBezTo>
                          <a:pt x="8373513" y="4846516"/>
                          <a:pt x="8272058" y="4707141"/>
                          <a:pt x="8124839" y="4764947"/>
                        </a:cubicBezTo>
                        <a:cubicBezTo>
                          <a:pt x="7977620" y="4822753"/>
                          <a:pt x="7808024" y="4748302"/>
                          <a:pt x="7707646" y="4764947"/>
                        </a:cubicBezTo>
                        <a:cubicBezTo>
                          <a:pt x="7607268" y="4781592"/>
                          <a:pt x="7294538" y="4694287"/>
                          <a:pt x="7111657" y="4764947"/>
                        </a:cubicBezTo>
                        <a:cubicBezTo>
                          <a:pt x="6928776" y="4835607"/>
                          <a:pt x="6877498" y="4727027"/>
                          <a:pt x="6694465" y="4764947"/>
                        </a:cubicBezTo>
                        <a:cubicBezTo>
                          <a:pt x="6511432" y="4802867"/>
                          <a:pt x="6228446" y="4733416"/>
                          <a:pt x="6098476" y="4764947"/>
                        </a:cubicBezTo>
                        <a:cubicBezTo>
                          <a:pt x="5968506" y="4796478"/>
                          <a:pt x="5862827" y="4739438"/>
                          <a:pt x="5770682" y="4764947"/>
                        </a:cubicBezTo>
                        <a:cubicBezTo>
                          <a:pt x="5678537" y="4790456"/>
                          <a:pt x="5302658" y="4738499"/>
                          <a:pt x="4995896" y="4764947"/>
                        </a:cubicBezTo>
                        <a:cubicBezTo>
                          <a:pt x="4689134" y="4791395"/>
                          <a:pt x="4767929" y="4736058"/>
                          <a:pt x="4578704" y="4764947"/>
                        </a:cubicBezTo>
                        <a:cubicBezTo>
                          <a:pt x="4389479" y="4793836"/>
                          <a:pt x="4353797" y="4728170"/>
                          <a:pt x="4161512" y="4764947"/>
                        </a:cubicBezTo>
                        <a:cubicBezTo>
                          <a:pt x="3969227" y="4801724"/>
                          <a:pt x="3632161" y="4703431"/>
                          <a:pt x="3476125" y="4764947"/>
                        </a:cubicBezTo>
                        <a:cubicBezTo>
                          <a:pt x="3320089" y="4826463"/>
                          <a:pt x="3217928" y="4745385"/>
                          <a:pt x="3148331" y="4764947"/>
                        </a:cubicBezTo>
                        <a:cubicBezTo>
                          <a:pt x="3078734" y="4784509"/>
                          <a:pt x="2708600" y="4746153"/>
                          <a:pt x="2462943" y="4764947"/>
                        </a:cubicBezTo>
                        <a:cubicBezTo>
                          <a:pt x="2217286" y="4783741"/>
                          <a:pt x="2110505" y="4730836"/>
                          <a:pt x="1866954" y="4764947"/>
                        </a:cubicBezTo>
                        <a:cubicBezTo>
                          <a:pt x="1623403" y="4799058"/>
                          <a:pt x="1657420" y="4753857"/>
                          <a:pt x="1539160" y="4764947"/>
                        </a:cubicBezTo>
                        <a:cubicBezTo>
                          <a:pt x="1420900" y="4776037"/>
                          <a:pt x="1139204" y="4730593"/>
                          <a:pt x="794174" y="4764947"/>
                        </a:cubicBezTo>
                        <a:cubicBezTo>
                          <a:pt x="312445" y="4795376"/>
                          <a:pt x="22620" y="4339187"/>
                          <a:pt x="0" y="3970773"/>
                        </a:cubicBezTo>
                        <a:cubicBezTo>
                          <a:pt x="-8561" y="3792360"/>
                          <a:pt x="17904" y="3609131"/>
                          <a:pt x="0" y="3504872"/>
                        </a:cubicBezTo>
                        <a:cubicBezTo>
                          <a:pt x="-17904" y="3400613"/>
                          <a:pt x="33226" y="3212689"/>
                          <a:pt x="0" y="2943673"/>
                        </a:cubicBezTo>
                        <a:cubicBezTo>
                          <a:pt x="-33226" y="2674657"/>
                          <a:pt x="49104" y="2640831"/>
                          <a:pt x="0" y="2414239"/>
                        </a:cubicBezTo>
                        <a:cubicBezTo>
                          <a:pt x="-49104" y="2187647"/>
                          <a:pt x="17176" y="2084892"/>
                          <a:pt x="0" y="1916572"/>
                        </a:cubicBezTo>
                        <a:cubicBezTo>
                          <a:pt x="-17176" y="1748252"/>
                          <a:pt x="33883" y="1523528"/>
                          <a:pt x="0" y="1355373"/>
                        </a:cubicBezTo>
                        <a:cubicBezTo>
                          <a:pt x="-33883" y="1187218"/>
                          <a:pt x="21301" y="1021756"/>
                          <a:pt x="0" y="7941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rgbClr val="F8B323"/>
                </a:solidFill>
              </a:rPr>
              <a:t>Arborescence de fichiers : </a:t>
            </a:r>
            <a:r>
              <a:rPr lang="fr-FR" dirty="0">
                <a:solidFill>
                  <a:schemeClr val="tx1"/>
                </a:solidFill>
              </a:rPr>
              <a:t>Structure comme un arbre, où les fichiers sont des feuilles, les dossiers sont les jointures de branches et le chemin pour accéder à un fichier/dossier est le parcours de ces branches.</a:t>
            </a:r>
          </a:p>
          <a:p>
            <a:r>
              <a:rPr lang="fr-FR" dirty="0">
                <a:solidFill>
                  <a:schemeClr val="tx1"/>
                </a:solidFill>
              </a:rPr>
              <a:t>Racine : C’est le point où part n’importe quel chemin pour arriver à un dossier/fichier. Sous MacOs/Linux, on nomme la racine /</a:t>
            </a:r>
          </a:p>
          <a:p>
            <a:r>
              <a:rPr lang="fr-FR" b="1" dirty="0">
                <a:solidFill>
                  <a:srgbClr val="F8B323"/>
                </a:solidFill>
              </a:rPr>
              <a:t>Chemin absolu : </a:t>
            </a:r>
            <a:r>
              <a:rPr lang="fr-FR" dirty="0">
                <a:solidFill>
                  <a:schemeClr val="tx1"/>
                </a:solidFill>
              </a:rPr>
              <a:t>Chemin partant de la racine</a:t>
            </a:r>
          </a:p>
          <a:p>
            <a:r>
              <a:rPr lang="fr-FR" b="1" dirty="0">
                <a:solidFill>
                  <a:srgbClr val="F8B323"/>
                </a:solidFill>
              </a:rPr>
              <a:t>Chemin relatif : </a:t>
            </a:r>
            <a:r>
              <a:rPr lang="fr-FR" dirty="0">
                <a:solidFill>
                  <a:schemeClr val="tx1"/>
                </a:solidFill>
              </a:rPr>
              <a:t>Chemin partant d’un dossier qui n’est pas la racine. On peut donc remonter (vers la racine) ou descendre (vers les feuilles) dans l’arborescence de fichiers.</a:t>
            </a:r>
          </a:p>
          <a:p>
            <a:r>
              <a:rPr lang="fr-FR" b="1" dirty="0">
                <a:solidFill>
                  <a:srgbClr val="F8B323"/>
                </a:solidFill>
              </a:rPr>
              <a:t>Dossier courant </a:t>
            </a:r>
            <a:r>
              <a:rPr lang="fr-FR" dirty="0">
                <a:solidFill>
                  <a:schemeClr val="tx1"/>
                </a:solidFill>
              </a:rPr>
              <a:t>: C’est le dossier dans lequel le terminal se trouve actuellement. Son chemin relatif est « . »</a:t>
            </a:r>
          </a:p>
          <a:p>
            <a:r>
              <a:rPr lang="fr-FR" b="1" dirty="0">
                <a:solidFill>
                  <a:srgbClr val="F8B323"/>
                </a:solidFill>
              </a:rPr>
              <a:t>La commande </a:t>
            </a:r>
            <a:r>
              <a:rPr lang="fr-FR" b="1" dirty="0" err="1">
                <a:solidFill>
                  <a:srgbClr val="F8B323"/>
                </a:solidFill>
              </a:rPr>
              <a:t>pwd</a:t>
            </a:r>
            <a:r>
              <a:rPr lang="fr-FR" b="1" dirty="0">
                <a:solidFill>
                  <a:srgbClr val="F8B323"/>
                </a:solidFill>
              </a:rPr>
              <a:t> : </a:t>
            </a:r>
            <a:r>
              <a:rPr lang="fr-FR" dirty="0">
                <a:solidFill>
                  <a:schemeClr val="tx1"/>
                </a:solidFill>
              </a:rPr>
              <a:t>Signifie </a:t>
            </a:r>
            <a:r>
              <a:rPr lang="fr-FR" dirty="0" err="1">
                <a:solidFill>
                  <a:schemeClr val="tx1"/>
                </a:solidFill>
              </a:rPr>
              <a:t>Print</a:t>
            </a:r>
            <a:r>
              <a:rPr lang="fr-FR" dirty="0">
                <a:solidFill>
                  <a:schemeClr val="tx1"/>
                </a:solidFill>
              </a:rPr>
              <a:t> </a:t>
            </a:r>
            <a:r>
              <a:rPr lang="fr-FR" dirty="0" err="1">
                <a:solidFill>
                  <a:schemeClr val="tx1"/>
                </a:solidFill>
              </a:rPr>
              <a:t>Working</a:t>
            </a:r>
            <a:r>
              <a:rPr lang="fr-FR" dirty="0">
                <a:solidFill>
                  <a:schemeClr val="tx1"/>
                </a:solidFill>
              </a:rPr>
              <a:t> Directory et permet de connaitre le dossier courant.</a:t>
            </a:r>
          </a:p>
          <a:p>
            <a:r>
              <a:rPr lang="fr-FR" b="1" dirty="0">
                <a:solidFill>
                  <a:srgbClr val="F8B323"/>
                </a:solidFill>
              </a:rPr>
              <a:t>Dossier parent : </a:t>
            </a:r>
            <a:r>
              <a:rPr lang="fr-FR" dirty="0">
                <a:solidFill>
                  <a:schemeClr val="tx1"/>
                </a:solidFill>
              </a:rPr>
              <a:t>C’est </a:t>
            </a:r>
            <a:r>
              <a:rPr lang="fr-FR" b="1" dirty="0">
                <a:solidFill>
                  <a:schemeClr val="tx1"/>
                </a:solidFill>
              </a:rPr>
              <a:t>le</a:t>
            </a:r>
            <a:r>
              <a:rPr lang="fr-FR" dirty="0">
                <a:solidFill>
                  <a:schemeClr val="tx1"/>
                </a:solidFill>
              </a:rPr>
              <a:t> dossier qui contient le dossier courant. Le chemin relatif pour y aller est « .. »</a:t>
            </a:r>
          </a:p>
          <a:p>
            <a:r>
              <a:rPr lang="fr-FR" b="1" dirty="0">
                <a:solidFill>
                  <a:srgbClr val="F8B323"/>
                </a:solidFill>
              </a:rPr>
              <a:t>Dossier enfant : </a:t>
            </a:r>
            <a:r>
              <a:rPr lang="fr-FR" dirty="0">
                <a:solidFill>
                  <a:schemeClr val="tx1"/>
                </a:solidFill>
              </a:rPr>
              <a:t>C’est </a:t>
            </a:r>
            <a:r>
              <a:rPr lang="fr-FR" b="1" dirty="0">
                <a:solidFill>
                  <a:schemeClr val="tx1"/>
                </a:solidFill>
              </a:rPr>
              <a:t>un des</a:t>
            </a:r>
            <a:r>
              <a:rPr lang="fr-FR" dirty="0">
                <a:solidFill>
                  <a:schemeClr val="tx1"/>
                </a:solidFill>
              </a:rPr>
              <a:t> dossiers contenus par le dossier courant. </a:t>
            </a:r>
            <a:endParaRPr lang="fr-FR" dirty="0">
              <a:solidFill>
                <a:srgbClr val="F8B323"/>
              </a:solidFill>
            </a:endParaRPr>
          </a:p>
        </p:txBody>
      </p:sp>
    </p:spTree>
    <p:extLst>
      <p:ext uri="{BB962C8B-B14F-4D97-AF65-F5344CB8AC3E}">
        <p14:creationId xmlns:p14="http://schemas.microsoft.com/office/powerpoint/2010/main" val="269042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10239" cy="523220"/>
          </a:xfrm>
          <a:prstGeom prst="rect">
            <a:avLst/>
          </a:prstGeom>
          <a:solidFill>
            <a:schemeClr val="accent4">
              <a:lumMod val="60000"/>
              <a:lumOff val="40000"/>
            </a:schemeClr>
          </a:solidFill>
        </p:spPr>
        <p:txBody>
          <a:bodyPr wrap="square" rtlCol="0">
            <a:spAutoFit/>
          </a:bodyPr>
          <a:lstStyle/>
          <a:p>
            <a:pPr algn="ctr"/>
            <a:r>
              <a:rPr lang="fr-FR" sz="2800" b="1" dirty="0"/>
              <a:t>Commande cd</a:t>
            </a:r>
          </a:p>
        </p:txBody>
      </p:sp>
      <p:sp>
        <p:nvSpPr>
          <p:cNvPr id="7" name="TextBox 6">
            <a:extLst>
              <a:ext uri="{FF2B5EF4-FFF2-40B4-BE49-F238E27FC236}">
                <a16:creationId xmlns:a16="http://schemas.microsoft.com/office/drawing/2014/main" id="{84650318-47B6-4E4D-829E-55B807837AFD}"/>
              </a:ext>
            </a:extLst>
          </p:cNvPr>
          <p:cNvSpPr txBox="1"/>
          <p:nvPr/>
        </p:nvSpPr>
        <p:spPr>
          <a:xfrm>
            <a:off x="1040236" y="1537002"/>
            <a:ext cx="10712740" cy="241994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La commande cd (« Change Directory ») permet de se déplacer vers un autre dossier en utilisant un chemin relatif ou absolu.</a:t>
            </a:r>
          </a:p>
          <a:p>
            <a:endParaRPr lang="fr-FR" b="1" dirty="0"/>
          </a:p>
          <a:p>
            <a:r>
              <a:rPr lang="fr-FR" b="1" dirty="0"/>
              <a:t>Exemple: </a:t>
            </a:r>
            <a:r>
              <a:rPr lang="fr-FR" dirty="0"/>
              <a:t>Je suis dans le fichier bob et je veux me déplacer dans le dossier pop.</a:t>
            </a:r>
          </a:p>
          <a:p>
            <a:r>
              <a:rPr lang="fr-FR" dirty="0"/>
              <a:t>Soit j’utilise le chemin relatif :</a:t>
            </a:r>
          </a:p>
          <a:p>
            <a:pPr algn="ctr"/>
            <a:r>
              <a:rPr lang="fr-FR" b="1" dirty="0"/>
              <a:t>cd ./music/pop</a:t>
            </a:r>
            <a:r>
              <a:rPr lang="fr-FR" dirty="0"/>
              <a:t>    </a:t>
            </a:r>
            <a:r>
              <a:rPr lang="fr-FR" i="1" dirty="0"/>
              <a:t>ou son équivalent    </a:t>
            </a:r>
            <a:r>
              <a:rPr lang="fr-FR" b="1" dirty="0"/>
              <a:t>cd music/pop</a:t>
            </a:r>
          </a:p>
          <a:p>
            <a:r>
              <a:rPr lang="fr-FR" dirty="0"/>
              <a:t>Soit j’utilise le chemin absolu :</a:t>
            </a:r>
          </a:p>
          <a:p>
            <a:pPr algn="ctr"/>
            <a:r>
              <a:rPr lang="fr-FR" b="1" dirty="0"/>
              <a:t>cd /home/bob/music/pop</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300500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10239" cy="523220"/>
          </a:xfrm>
          <a:prstGeom prst="rect">
            <a:avLst/>
          </a:prstGeom>
          <a:solidFill>
            <a:schemeClr val="accent4">
              <a:lumMod val="60000"/>
              <a:lumOff val="40000"/>
            </a:schemeClr>
          </a:solidFill>
        </p:spPr>
        <p:txBody>
          <a:bodyPr wrap="square" rtlCol="0">
            <a:spAutoFit/>
          </a:bodyPr>
          <a:lstStyle/>
          <a:p>
            <a:pPr algn="ctr"/>
            <a:r>
              <a:rPr lang="fr-FR" sz="2800" b="1" dirty="0"/>
              <a:t>Commande ls</a:t>
            </a:r>
          </a:p>
        </p:txBody>
      </p:sp>
      <p:sp>
        <p:nvSpPr>
          <p:cNvPr id="7" name="TextBox 6">
            <a:extLst>
              <a:ext uri="{FF2B5EF4-FFF2-40B4-BE49-F238E27FC236}">
                <a16:creationId xmlns:a16="http://schemas.microsoft.com/office/drawing/2014/main" id="{84650318-47B6-4E4D-829E-55B807837AFD}"/>
              </a:ext>
            </a:extLst>
          </p:cNvPr>
          <p:cNvSpPr txBox="1"/>
          <p:nvPr/>
        </p:nvSpPr>
        <p:spPr>
          <a:xfrm>
            <a:off x="1040236" y="1537002"/>
            <a:ext cx="10712740"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La commande ls (« List ») permet d’afficher la liste de dossiers et de fichiers dans le dossier courant.</a:t>
            </a:r>
          </a:p>
          <a:p>
            <a:endParaRPr lang="fr-FR" b="1" dirty="0"/>
          </a:p>
          <a:p>
            <a:r>
              <a:rPr lang="fr-FR" b="1" dirty="0"/>
              <a:t>Exemple: </a:t>
            </a:r>
            <a:r>
              <a:rPr lang="fr-FR" dirty="0"/>
              <a:t>Je suis dans le fichier bob, la commande ls m’affiche:</a:t>
            </a:r>
          </a:p>
          <a:p>
            <a:pPr marL="285750" indent="-285750">
              <a:buFont typeface="Arial" panose="020B0604020202020204" pitchFamily="34" charset="0"/>
              <a:buChar char="•"/>
            </a:pPr>
            <a:r>
              <a:rPr lang="fr-FR" dirty="0"/>
              <a:t>music</a:t>
            </a:r>
          </a:p>
          <a:p>
            <a:pPr marL="285750" indent="-285750">
              <a:buFont typeface="Arial" panose="020B0604020202020204" pitchFamily="34" charset="0"/>
              <a:buChar char="•"/>
            </a:pPr>
            <a:r>
              <a:rPr lang="fr-FR" dirty="0"/>
              <a:t>images</a:t>
            </a:r>
          </a:p>
          <a:p>
            <a:pPr marL="285750" indent="-285750">
              <a:buFont typeface="Arial" panose="020B0604020202020204" pitchFamily="34" charset="0"/>
              <a:buChar char="•"/>
            </a:pPr>
            <a:r>
              <a:rPr lang="fr-FR" dirty="0"/>
              <a:t>docs</a:t>
            </a:r>
          </a:p>
          <a:p>
            <a:pPr marL="285750" indent="-285750">
              <a:buFont typeface="Arial" panose="020B0604020202020204" pitchFamily="34" charset="0"/>
              <a:buChar char="•"/>
            </a:pPr>
            <a:r>
              <a:rPr lang="fr-FR" dirty="0" err="1"/>
              <a:t>tmp</a:t>
            </a:r>
            <a:endParaRPr lang="fr-FR" dirty="0"/>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50919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3429000"/>
            <a:ext cx="10543957" cy="300073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Une console (aussi appelée Terminal en tant qu’application) est un outil très puissant propre à chaque système d’exploitation comme Windows, Linux ou </a:t>
            </a:r>
            <a:r>
              <a:rPr lang="fr-FR" dirty="0" err="1"/>
              <a:t>MacOS</a:t>
            </a:r>
            <a:r>
              <a:rPr lang="fr-FR" dirty="0"/>
              <a:t> par exemple. </a:t>
            </a:r>
          </a:p>
          <a:p>
            <a:pPr algn="just"/>
            <a:r>
              <a:rPr lang="fr-FR" dirty="0"/>
              <a:t>Dans une console, on peut parcourir des dossiers, en créer de nouveaux, naviguer sur internet, et bien d’autres choses. Mais alors pourquoi utiliser une console si on peut également faire ces mêmes choses avec l’interface graphique ? </a:t>
            </a:r>
          </a:p>
          <a:p>
            <a:pPr algn="just"/>
            <a:r>
              <a:rPr lang="fr-FR" dirty="0"/>
              <a:t>L’interface graphique est arrivée bien après la console pour justement permettre une interface plus </a:t>
            </a:r>
            <a:r>
              <a:rPr lang="fr-FR" i="1" dirty="0"/>
              <a:t>user-</a:t>
            </a:r>
            <a:r>
              <a:rPr lang="fr-FR" i="1" dirty="0" err="1"/>
              <a:t>friendly</a:t>
            </a:r>
            <a:r>
              <a:rPr lang="fr-FR" dirty="0"/>
              <a:t> et permettre à un plus grand public de se servir des machines que sont les ordinateurs par exemple.</a:t>
            </a:r>
          </a:p>
          <a:p>
            <a:pPr algn="just"/>
            <a:r>
              <a:rPr lang="fr-FR" dirty="0"/>
              <a:t>La console résiste au temps parce qu’elle permet de réaliser beaucoup de choses que l’interface graphique ne peut pas encore faire ou peut difficilement faire.</a:t>
            </a:r>
          </a:p>
        </p:txBody>
      </p:sp>
      <p:pic>
        <p:nvPicPr>
          <p:cNvPr id="5" name="Picture 4" descr="A screenshot of a computer&#10;&#10;Description automatically generated">
            <a:extLst>
              <a:ext uri="{FF2B5EF4-FFF2-40B4-BE49-F238E27FC236}">
                <a16:creationId xmlns:a16="http://schemas.microsoft.com/office/drawing/2014/main" id="{2CD55A35-EFB0-47F6-944F-C254E4C6CB8D}"/>
              </a:ext>
            </a:extLst>
          </p:cNvPr>
          <p:cNvPicPr>
            <a:picLocks noChangeAspect="1"/>
          </p:cNvPicPr>
          <p:nvPr/>
        </p:nvPicPr>
        <p:blipFill rotWithShape="1">
          <a:blip r:embed="rId2">
            <a:extLst>
              <a:ext uri="{28A0092B-C50C-407E-A947-70E740481C1C}">
                <a14:useLocalDpi xmlns:a14="http://schemas.microsoft.com/office/drawing/2010/main" val="0"/>
              </a:ext>
            </a:extLst>
          </a:blip>
          <a:srcRect l="5222" t="5714" r="5222" b="6615"/>
          <a:stretch/>
        </p:blipFill>
        <p:spPr>
          <a:xfrm>
            <a:off x="8953359" y="1047836"/>
            <a:ext cx="2744067" cy="1757956"/>
          </a:xfrm>
          <a:prstGeom prst="rect">
            <a:avLst/>
          </a:prstGeom>
        </p:spPr>
      </p:pic>
      <p:pic>
        <p:nvPicPr>
          <p:cNvPr id="7" name="Picture 6">
            <a:extLst>
              <a:ext uri="{FF2B5EF4-FFF2-40B4-BE49-F238E27FC236}">
                <a16:creationId xmlns:a16="http://schemas.microsoft.com/office/drawing/2014/main" id="{B9372A94-715C-4464-83DA-65E588AB83C8}"/>
              </a:ext>
            </a:extLst>
          </p:cNvPr>
          <p:cNvPicPr>
            <a:picLocks noChangeAspect="1"/>
          </p:cNvPicPr>
          <p:nvPr/>
        </p:nvPicPr>
        <p:blipFill>
          <a:blip r:embed="rId3"/>
          <a:stretch>
            <a:fillRect/>
          </a:stretch>
        </p:blipFill>
        <p:spPr>
          <a:xfrm>
            <a:off x="4695833" y="1047836"/>
            <a:ext cx="2800334" cy="1757956"/>
          </a:xfrm>
          <a:prstGeom prst="rect">
            <a:avLst/>
          </a:prstGeom>
        </p:spPr>
      </p:pic>
      <p:sp>
        <p:nvSpPr>
          <p:cNvPr id="8" name="TextBox 7">
            <a:extLst>
              <a:ext uri="{FF2B5EF4-FFF2-40B4-BE49-F238E27FC236}">
                <a16:creationId xmlns:a16="http://schemas.microsoft.com/office/drawing/2014/main" id="{C770E175-97FE-46F2-8CAB-A36EA9C66FF1}"/>
              </a:ext>
            </a:extLst>
          </p:cNvPr>
          <p:cNvSpPr txBox="1"/>
          <p:nvPr/>
        </p:nvSpPr>
        <p:spPr>
          <a:xfrm>
            <a:off x="7800392" y="1742148"/>
            <a:ext cx="1021120" cy="369332"/>
          </a:xfrm>
          <a:prstGeom prst="rect">
            <a:avLst/>
          </a:prstGeom>
          <a:noFill/>
        </p:spPr>
        <p:txBody>
          <a:bodyPr wrap="square" rtlCol="0">
            <a:spAutoFit/>
          </a:bodyPr>
          <a:lstStyle/>
          <a:p>
            <a:r>
              <a:rPr lang="fr-FR" dirty="0"/>
              <a:t>VS/Feat</a:t>
            </a:r>
          </a:p>
        </p:txBody>
      </p:sp>
    </p:spTree>
    <p:extLst>
      <p:ext uri="{BB962C8B-B14F-4D97-AF65-F5344CB8AC3E}">
        <p14:creationId xmlns:p14="http://schemas.microsoft.com/office/powerpoint/2010/main" val="9492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954107"/>
          </a:xfrm>
          <a:prstGeom prst="rect">
            <a:avLst/>
          </a:prstGeom>
          <a:solidFill>
            <a:schemeClr val="accent4">
              <a:lumMod val="60000"/>
              <a:lumOff val="40000"/>
            </a:schemeClr>
          </a:solidFill>
        </p:spPr>
        <p:txBody>
          <a:bodyPr wrap="square" rtlCol="0">
            <a:spAutoFit/>
          </a:bodyPr>
          <a:lstStyle/>
          <a:p>
            <a:pPr algn="ctr"/>
            <a:r>
              <a:rPr lang="fr-FR" sz="2800" b="1" dirty="0"/>
              <a:t>A quoi çà ressemble?</a:t>
            </a:r>
          </a:p>
        </p:txBody>
      </p:sp>
      <p:pic>
        <p:nvPicPr>
          <p:cNvPr id="4" name="Picture 3">
            <a:extLst>
              <a:ext uri="{FF2B5EF4-FFF2-40B4-BE49-F238E27FC236}">
                <a16:creationId xmlns:a16="http://schemas.microsoft.com/office/drawing/2014/main" id="{D987181F-F3C7-412C-B69F-208B55770165}"/>
              </a:ext>
            </a:extLst>
          </p:cNvPr>
          <p:cNvPicPr>
            <a:picLocks noChangeAspect="1"/>
          </p:cNvPicPr>
          <p:nvPr/>
        </p:nvPicPr>
        <p:blipFill>
          <a:blip r:embed="rId2"/>
          <a:stretch>
            <a:fillRect/>
          </a:stretch>
        </p:blipFill>
        <p:spPr>
          <a:xfrm>
            <a:off x="1181488" y="3375891"/>
            <a:ext cx="3737595" cy="3066248"/>
          </a:xfrm>
          <a:prstGeom prst="rect">
            <a:avLst/>
          </a:prstGeom>
        </p:spPr>
      </p:pic>
      <p:sp>
        <p:nvSpPr>
          <p:cNvPr id="9" name="TextBox 8">
            <a:extLst>
              <a:ext uri="{FF2B5EF4-FFF2-40B4-BE49-F238E27FC236}">
                <a16:creationId xmlns:a16="http://schemas.microsoft.com/office/drawing/2014/main" id="{97E61AD1-D741-4F43-B956-B7B75F23636E}"/>
              </a:ext>
            </a:extLst>
          </p:cNvPr>
          <p:cNvSpPr txBox="1"/>
          <p:nvPr/>
        </p:nvSpPr>
        <p:spPr>
          <a:xfrm>
            <a:off x="1624833" y="2842847"/>
            <a:ext cx="3737595" cy="369332"/>
          </a:xfrm>
          <a:prstGeom prst="rect">
            <a:avLst/>
          </a:prstGeom>
          <a:noFill/>
        </p:spPr>
        <p:txBody>
          <a:bodyPr wrap="square" rtlCol="0">
            <a:spAutoFit/>
          </a:bodyPr>
          <a:lstStyle/>
          <a:p>
            <a:r>
              <a:rPr lang="fr-FR" dirty="0"/>
              <a:t>Windows 10 : </a:t>
            </a:r>
            <a:r>
              <a:rPr lang="fr-FR" dirty="0" err="1"/>
              <a:t>Powershell</a:t>
            </a:r>
            <a:endParaRPr lang="fr-FR" dirty="0"/>
          </a:p>
        </p:txBody>
      </p:sp>
      <p:pic>
        <p:nvPicPr>
          <p:cNvPr id="10" name="Picture 9">
            <a:extLst>
              <a:ext uri="{FF2B5EF4-FFF2-40B4-BE49-F238E27FC236}">
                <a16:creationId xmlns:a16="http://schemas.microsoft.com/office/drawing/2014/main" id="{1995180F-1D39-4F4A-81D5-E1E7F5DA145B}"/>
              </a:ext>
            </a:extLst>
          </p:cNvPr>
          <p:cNvPicPr>
            <a:picLocks noChangeAspect="1"/>
          </p:cNvPicPr>
          <p:nvPr/>
        </p:nvPicPr>
        <p:blipFill>
          <a:blip r:embed="rId3"/>
          <a:stretch>
            <a:fillRect/>
          </a:stretch>
        </p:blipFill>
        <p:spPr>
          <a:xfrm>
            <a:off x="6096000" y="3947137"/>
            <a:ext cx="4627279" cy="2605926"/>
          </a:xfrm>
          <a:prstGeom prst="rect">
            <a:avLst/>
          </a:prstGeom>
        </p:spPr>
      </p:pic>
      <p:sp>
        <p:nvSpPr>
          <p:cNvPr id="13" name="TextBox 12">
            <a:extLst>
              <a:ext uri="{FF2B5EF4-FFF2-40B4-BE49-F238E27FC236}">
                <a16:creationId xmlns:a16="http://schemas.microsoft.com/office/drawing/2014/main" id="{CC0E5692-342C-4416-9551-BBD7125DF3D4}"/>
              </a:ext>
            </a:extLst>
          </p:cNvPr>
          <p:cNvSpPr txBox="1"/>
          <p:nvPr/>
        </p:nvSpPr>
        <p:spPr>
          <a:xfrm>
            <a:off x="7078906" y="3429000"/>
            <a:ext cx="3737595" cy="369332"/>
          </a:xfrm>
          <a:prstGeom prst="rect">
            <a:avLst/>
          </a:prstGeom>
          <a:noFill/>
        </p:spPr>
        <p:txBody>
          <a:bodyPr wrap="square" rtlCol="0">
            <a:spAutoFit/>
          </a:bodyPr>
          <a:lstStyle/>
          <a:p>
            <a:r>
              <a:rPr lang="fr-FR" dirty="0"/>
              <a:t>Linux Ubuntu : Terminal</a:t>
            </a:r>
          </a:p>
        </p:txBody>
      </p:sp>
      <p:pic>
        <p:nvPicPr>
          <p:cNvPr id="11" name="Picture 10">
            <a:extLst>
              <a:ext uri="{FF2B5EF4-FFF2-40B4-BE49-F238E27FC236}">
                <a16:creationId xmlns:a16="http://schemas.microsoft.com/office/drawing/2014/main" id="{C7BDA4B4-5D81-4EE0-A8FE-F2098EB00C0D}"/>
              </a:ext>
            </a:extLst>
          </p:cNvPr>
          <p:cNvPicPr>
            <a:picLocks noChangeAspect="1"/>
          </p:cNvPicPr>
          <p:nvPr/>
        </p:nvPicPr>
        <p:blipFill>
          <a:blip r:embed="rId4"/>
          <a:stretch>
            <a:fillRect/>
          </a:stretch>
        </p:blipFill>
        <p:spPr>
          <a:xfrm>
            <a:off x="6339289" y="665358"/>
            <a:ext cx="4248150" cy="2487990"/>
          </a:xfrm>
          <a:prstGeom prst="rect">
            <a:avLst/>
          </a:prstGeom>
        </p:spPr>
      </p:pic>
      <p:sp>
        <p:nvSpPr>
          <p:cNvPr id="14" name="TextBox 13">
            <a:extLst>
              <a:ext uri="{FF2B5EF4-FFF2-40B4-BE49-F238E27FC236}">
                <a16:creationId xmlns:a16="http://schemas.microsoft.com/office/drawing/2014/main" id="{9C373CD9-2293-4B70-A904-9B14F29AF4B3}"/>
              </a:ext>
            </a:extLst>
          </p:cNvPr>
          <p:cNvSpPr txBox="1"/>
          <p:nvPr/>
        </p:nvSpPr>
        <p:spPr>
          <a:xfrm>
            <a:off x="7346760" y="271289"/>
            <a:ext cx="3737595" cy="369332"/>
          </a:xfrm>
          <a:prstGeom prst="rect">
            <a:avLst/>
          </a:prstGeom>
          <a:noFill/>
        </p:spPr>
        <p:txBody>
          <a:bodyPr wrap="square" rtlCol="0">
            <a:spAutoFit/>
          </a:bodyPr>
          <a:lstStyle/>
          <a:p>
            <a:r>
              <a:rPr lang="fr-FR" dirty="0"/>
              <a:t>MacOs : Console</a:t>
            </a:r>
          </a:p>
        </p:txBody>
      </p:sp>
    </p:spTree>
    <p:extLst>
      <p:ext uri="{BB962C8B-B14F-4D97-AF65-F5344CB8AC3E}">
        <p14:creationId xmlns:p14="http://schemas.microsoft.com/office/powerpoint/2010/main" val="35197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954107"/>
          </a:xfrm>
          <a:prstGeom prst="rect">
            <a:avLst/>
          </a:prstGeom>
          <a:solidFill>
            <a:schemeClr val="accent4">
              <a:lumMod val="60000"/>
              <a:lumOff val="40000"/>
            </a:schemeClr>
          </a:solidFill>
        </p:spPr>
        <p:txBody>
          <a:bodyPr wrap="square" rtlCol="0">
            <a:spAutoFit/>
          </a:bodyPr>
          <a:lstStyle/>
          <a:p>
            <a:pPr algn="ctr"/>
            <a:r>
              <a:rPr lang="fr-FR" sz="2800" b="1" dirty="0"/>
              <a:t>A quoi çà ressemble?</a:t>
            </a:r>
          </a:p>
        </p:txBody>
      </p:sp>
      <p:pic>
        <p:nvPicPr>
          <p:cNvPr id="11" name="Picture 10">
            <a:extLst>
              <a:ext uri="{FF2B5EF4-FFF2-40B4-BE49-F238E27FC236}">
                <a16:creationId xmlns:a16="http://schemas.microsoft.com/office/drawing/2014/main" id="{C7BDA4B4-5D81-4EE0-A8FE-F2098EB00C0D}"/>
              </a:ext>
            </a:extLst>
          </p:cNvPr>
          <p:cNvPicPr>
            <a:picLocks noChangeAspect="1"/>
          </p:cNvPicPr>
          <p:nvPr/>
        </p:nvPicPr>
        <p:blipFill>
          <a:blip r:embed="rId2"/>
          <a:stretch>
            <a:fillRect/>
          </a:stretch>
        </p:blipFill>
        <p:spPr>
          <a:xfrm>
            <a:off x="3264155" y="3028426"/>
            <a:ext cx="5918698" cy="3466370"/>
          </a:xfrm>
          <a:prstGeom prst="rect">
            <a:avLst/>
          </a:prstGeom>
        </p:spPr>
      </p:pic>
      <p:sp>
        <p:nvSpPr>
          <p:cNvPr id="3" name="Rectangle 2">
            <a:extLst>
              <a:ext uri="{FF2B5EF4-FFF2-40B4-BE49-F238E27FC236}">
                <a16:creationId xmlns:a16="http://schemas.microsoft.com/office/drawing/2014/main" id="{0D5F6FD4-CCCA-4CBF-B09F-C71BC787CB77}"/>
              </a:ext>
            </a:extLst>
          </p:cNvPr>
          <p:cNvSpPr/>
          <p:nvPr/>
        </p:nvSpPr>
        <p:spPr>
          <a:xfrm>
            <a:off x="3264155" y="3371850"/>
            <a:ext cx="698245" cy="159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7AD7B146-6CA9-44B0-B718-E8C8FE431DF0}"/>
              </a:ext>
            </a:extLst>
          </p:cNvPr>
          <p:cNvSpPr/>
          <p:nvPr/>
        </p:nvSpPr>
        <p:spPr>
          <a:xfrm>
            <a:off x="4102355" y="3371850"/>
            <a:ext cx="698245" cy="159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BA2E572C-36D0-4FC5-BDAE-BEC5424045F1}"/>
              </a:ext>
            </a:extLst>
          </p:cNvPr>
          <p:cNvSpPr/>
          <p:nvPr/>
        </p:nvSpPr>
        <p:spPr>
          <a:xfrm>
            <a:off x="4883406" y="3379365"/>
            <a:ext cx="250570" cy="159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4E10C333-79B2-459E-880D-214034B316EF}"/>
              </a:ext>
            </a:extLst>
          </p:cNvPr>
          <p:cNvSpPr txBox="1"/>
          <p:nvPr/>
        </p:nvSpPr>
        <p:spPr>
          <a:xfrm>
            <a:off x="1727136" y="2284223"/>
            <a:ext cx="2350323" cy="369332"/>
          </a:xfrm>
          <a:prstGeom prst="rect">
            <a:avLst/>
          </a:prstGeom>
          <a:noFill/>
        </p:spPr>
        <p:txBody>
          <a:bodyPr wrap="none" rtlCol="0">
            <a:spAutoFit/>
          </a:bodyPr>
          <a:lstStyle/>
          <a:p>
            <a:r>
              <a:rPr lang="fr-FR" dirty="0"/>
              <a:t>Identifiant de la session</a:t>
            </a:r>
          </a:p>
        </p:txBody>
      </p:sp>
      <p:sp>
        <p:nvSpPr>
          <p:cNvPr id="6" name="TextBox 5">
            <a:extLst>
              <a:ext uri="{FF2B5EF4-FFF2-40B4-BE49-F238E27FC236}">
                <a16:creationId xmlns:a16="http://schemas.microsoft.com/office/drawing/2014/main" id="{70055BE3-E46F-41C5-9F9A-1A9F1CBBFC8A}"/>
              </a:ext>
            </a:extLst>
          </p:cNvPr>
          <p:cNvSpPr txBox="1"/>
          <p:nvPr/>
        </p:nvSpPr>
        <p:spPr>
          <a:xfrm>
            <a:off x="4922164" y="2096045"/>
            <a:ext cx="3680816" cy="523220"/>
          </a:xfrm>
          <a:prstGeom prst="rect">
            <a:avLst/>
          </a:prstGeom>
          <a:noFill/>
        </p:spPr>
        <p:txBody>
          <a:bodyPr wrap="none" rtlCol="0">
            <a:spAutoFit/>
          </a:bodyPr>
          <a:lstStyle/>
          <a:p>
            <a:r>
              <a:rPr lang="fr-FR" sz="1400" dirty="0"/>
              <a:t>Chemin vers le dossier courant </a:t>
            </a:r>
          </a:p>
          <a:p>
            <a:r>
              <a:rPr lang="fr-FR" sz="1400" dirty="0"/>
              <a:t>(le dossier dans lequel on se situe actuellement)</a:t>
            </a:r>
          </a:p>
        </p:txBody>
      </p:sp>
      <p:sp>
        <p:nvSpPr>
          <p:cNvPr id="7" name="TextBox 6">
            <a:extLst>
              <a:ext uri="{FF2B5EF4-FFF2-40B4-BE49-F238E27FC236}">
                <a16:creationId xmlns:a16="http://schemas.microsoft.com/office/drawing/2014/main" id="{A4E4709A-34D9-4328-B106-2E971D16D4FE}"/>
              </a:ext>
            </a:extLst>
          </p:cNvPr>
          <p:cNvSpPr txBox="1"/>
          <p:nvPr/>
        </p:nvSpPr>
        <p:spPr>
          <a:xfrm>
            <a:off x="9311640" y="2434599"/>
            <a:ext cx="2040943" cy="584775"/>
          </a:xfrm>
          <a:prstGeom prst="rect">
            <a:avLst/>
          </a:prstGeom>
          <a:noFill/>
        </p:spPr>
        <p:txBody>
          <a:bodyPr wrap="none" rtlCol="0">
            <a:spAutoFit/>
          </a:bodyPr>
          <a:lstStyle/>
          <a:p>
            <a:r>
              <a:rPr lang="fr-FR" sz="1600" dirty="0"/>
              <a:t>Une commande écrite</a:t>
            </a:r>
          </a:p>
          <a:p>
            <a:r>
              <a:rPr lang="fr-FR" sz="1600" dirty="0"/>
              <a:t>par une personne</a:t>
            </a:r>
          </a:p>
        </p:txBody>
      </p:sp>
      <p:cxnSp>
        <p:nvCxnSpPr>
          <p:cNvPr id="20" name="Connector: Elbow 19">
            <a:extLst>
              <a:ext uri="{FF2B5EF4-FFF2-40B4-BE49-F238E27FC236}">
                <a16:creationId xmlns:a16="http://schemas.microsoft.com/office/drawing/2014/main" id="{CBF81DA6-1DAF-4A9F-8A6B-BCFAC6DC609C}"/>
              </a:ext>
            </a:extLst>
          </p:cNvPr>
          <p:cNvCxnSpPr>
            <a:cxnSpLocks/>
            <a:stCxn id="5" idx="2"/>
            <a:endCxn id="3" idx="1"/>
          </p:cNvCxnSpPr>
          <p:nvPr/>
        </p:nvCxnSpPr>
        <p:spPr>
          <a:xfrm rot="16200000" flipH="1">
            <a:off x="2684100" y="2871752"/>
            <a:ext cx="798253" cy="361857"/>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3" name="Connector: Elbow 22">
            <a:extLst>
              <a:ext uri="{FF2B5EF4-FFF2-40B4-BE49-F238E27FC236}">
                <a16:creationId xmlns:a16="http://schemas.microsoft.com/office/drawing/2014/main" id="{CCB54EE6-C855-4AF7-BE9A-D30F4299E44F}"/>
              </a:ext>
            </a:extLst>
          </p:cNvPr>
          <p:cNvCxnSpPr>
            <a:cxnSpLocks/>
            <a:stCxn id="6" idx="2"/>
            <a:endCxn id="15" idx="0"/>
          </p:cNvCxnSpPr>
          <p:nvPr/>
        </p:nvCxnSpPr>
        <p:spPr>
          <a:xfrm rot="5400000">
            <a:off x="5230733" y="1840010"/>
            <a:ext cx="752585" cy="2311094"/>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7" name="Connector: Elbow 26">
            <a:extLst>
              <a:ext uri="{FF2B5EF4-FFF2-40B4-BE49-F238E27FC236}">
                <a16:creationId xmlns:a16="http://schemas.microsoft.com/office/drawing/2014/main" id="{527BE3A9-324E-4667-B15F-6DD6D8F93E15}"/>
              </a:ext>
            </a:extLst>
          </p:cNvPr>
          <p:cNvCxnSpPr>
            <a:stCxn id="7" idx="2"/>
            <a:endCxn id="16" idx="3"/>
          </p:cNvCxnSpPr>
          <p:nvPr/>
        </p:nvCxnSpPr>
        <p:spPr>
          <a:xfrm rot="5400000">
            <a:off x="7513070" y="640280"/>
            <a:ext cx="439949" cy="5198136"/>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2851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727009" cy="954107"/>
          </a:xfrm>
          <a:prstGeom prst="rect">
            <a:avLst/>
          </a:prstGeom>
          <a:solidFill>
            <a:schemeClr val="accent4">
              <a:lumMod val="60000"/>
              <a:lumOff val="40000"/>
            </a:schemeClr>
          </a:solidFill>
        </p:spPr>
        <p:txBody>
          <a:bodyPr wrap="square" rtlCol="0">
            <a:spAutoFit/>
          </a:bodyPr>
          <a:lstStyle/>
          <a:p>
            <a:pPr algn="ctr"/>
            <a:r>
              <a:rPr lang="fr-FR" sz="2800" b="1" dirty="0"/>
              <a:t>Taper une commande</a:t>
            </a:r>
          </a:p>
        </p:txBody>
      </p:sp>
      <p:sp>
        <p:nvSpPr>
          <p:cNvPr id="17" name="TextBox 16">
            <a:extLst>
              <a:ext uri="{FF2B5EF4-FFF2-40B4-BE49-F238E27FC236}">
                <a16:creationId xmlns:a16="http://schemas.microsoft.com/office/drawing/2014/main" id="{81A092E5-F57D-4117-9AA4-7A7F6A6A8918}"/>
              </a:ext>
            </a:extLst>
          </p:cNvPr>
          <p:cNvSpPr txBox="1"/>
          <p:nvPr/>
        </p:nvSpPr>
        <p:spPr>
          <a:xfrm>
            <a:off x="1032850" y="2133600"/>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Dans un terminal, un curseur indiquant que l’on peut insérer du texte apparaît généralement après le caractère « $ » dans la console sous </a:t>
            </a:r>
            <a:r>
              <a:rPr lang="fr-FR" dirty="0" err="1"/>
              <a:t>MacOS</a:t>
            </a:r>
            <a:r>
              <a:rPr lang="fr-FR" dirty="0"/>
              <a:t> et Linux ;  « &gt; » dans le </a:t>
            </a:r>
            <a:r>
              <a:rPr lang="fr-FR" dirty="0" err="1"/>
              <a:t>Powershell</a:t>
            </a:r>
            <a:r>
              <a:rPr lang="fr-FR" dirty="0"/>
              <a:t> de Windows.</a:t>
            </a:r>
          </a:p>
          <a:p>
            <a:pPr algn="just"/>
            <a:r>
              <a:rPr lang="fr-FR" dirty="0"/>
              <a:t>Lorsque l’on tape quelque chose dans la console et que l’on valide avec la touche « Entrée »      , une requête est envoyé au système d’exploitation pour faire une action particulière.</a:t>
            </a:r>
          </a:p>
          <a:p>
            <a:pPr algn="just"/>
            <a:r>
              <a:rPr lang="fr-FR" dirty="0"/>
              <a:t>Si nous tapons n’importe quoi, comme « </a:t>
            </a:r>
            <a:r>
              <a:rPr lang="fr-FR" dirty="0" err="1"/>
              <a:t>dhfkjd</a:t>
            </a:r>
            <a:r>
              <a:rPr lang="fr-FR" dirty="0"/>
              <a:t> », il est fort probable que la console se fâche en disant qu’il ne sait pas ce qu’on lui demande </a:t>
            </a:r>
          </a:p>
        </p:txBody>
      </p:sp>
      <p:pic>
        <p:nvPicPr>
          <p:cNvPr id="4" name="Picture 3">
            <a:extLst>
              <a:ext uri="{FF2B5EF4-FFF2-40B4-BE49-F238E27FC236}">
                <a16:creationId xmlns:a16="http://schemas.microsoft.com/office/drawing/2014/main" id="{F8297D78-13A0-4EF0-B0F4-A21EFF69064A}"/>
              </a:ext>
            </a:extLst>
          </p:cNvPr>
          <p:cNvPicPr>
            <a:picLocks noChangeAspect="1"/>
          </p:cNvPicPr>
          <p:nvPr/>
        </p:nvPicPr>
        <p:blipFill>
          <a:blip r:embed="rId2"/>
          <a:stretch>
            <a:fillRect/>
          </a:stretch>
        </p:blipFill>
        <p:spPr>
          <a:xfrm>
            <a:off x="9851878" y="2780131"/>
            <a:ext cx="235826" cy="348613"/>
          </a:xfrm>
          <a:prstGeom prst="rect">
            <a:avLst/>
          </a:prstGeom>
        </p:spPr>
      </p:pic>
      <p:pic>
        <p:nvPicPr>
          <p:cNvPr id="9" name="Graphic 8" descr="Angry face with solid fill">
            <a:extLst>
              <a:ext uri="{FF2B5EF4-FFF2-40B4-BE49-F238E27FC236}">
                <a16:creationId xmlns:a16="http://schemas.microsoft.com/office/drawing/2014/main" id="{CD6DA207-6261-4AE6-BA9F-AE4046F8E8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9580" y="3618675"/>
            <a:ext cx="358140" cy="358140"/>
          </a:xfrm>
          <a:prstGeom prst="rect">
            <a:avLst/>
          </a:prstGeom>
        </p:spPr>
      </p:pic>
      <p:pic>
        <p:nvPicPr>
          <p:cNvPr id="10" name="Picture 9">
            <a:extLst>
              <a:ext uri="{FF2B5EF4-FFF2-40B4-BE49-F238E27FC236}">
                <a16:creationId xmlns:a16="http://schemas.microsoft.com/office/drawing/2014/main" id="{109D6E20-4A40-4BDE-A4B0-07D16AF40646}"/>
              </a:ext>
            </a:extLst>
          </p:cNvPr>
          <p:cNvPicPr>
            <a:picLocks noChangeAspect="1"/>
          </p:cNvPicPr>
          <p:nvPr/>
        </p:nvPicPr>
        <p:blipFill>
          <a:blip r:embed="rId5"/>
          <a:stretch>
            <a:fillRect/>
          </a:stretch>
        </p:blipFill>
        <p:spPr>
          <a:xfrm>
            <a:off x="2224087" y="4487399"/>
            <a:ext cx="7658100" cy="1790700"/>
          </a:xfrm>
          <a:prstGeom prst="rect">
            <a:avLst/>
          </a:prstGeom>
        </p:spPr>
      </p:pic>
      <p:sp>
        <p:nvSpPr>
          <p:cNvPr id="13" name="TextBox 12">
            <a:extLst>
              <a:ext uri="{FF2B5EF4-FFF2-40B4-BE49-F238E27FC236}">
                <a16:creationId xmlns:a16="http://schemas.microsoft.com/office/drawing/2014/main" id="{52911588-0E30-4981-B361-C4C11FB9E353}"/>
              </a:ext>
            </a:extLst>
          </p:cNvPr>
          <p:cNvSpPr txBox="1"/>
          <p:nvPr/>
        </p:nvSpPr>
        <p:spPr>
          <a:xfrm>
            <a:off x="2817582" y="6286212"/>
            <a:ext cx="10149840" cy="338554"/>
          </a:xfrm>
          <a:prstGeom prst="rect">
            <a:avLst/>
          </a:prstGeom>
          <a:noFill/>
        </p:spPr>
        <p:txBody>
          <a:bodyPr wrap="square" rtlCol="0">
            <a:spAutoFit/>
          </a:bodyPr>
          <a:lstStyle/>
          <a:p>
            <a:r>
              <a:rPr lang="fr-FR" sz="1600" dirty="0"/>
              <a:t>Ici Windows indique avec ses mots que « </a:t>
            </a:r>
            <a:r>
              <a:rPr lang="fr-FR" sz="1600" dirty="0" err="1"/>
              <a:t>dhfkjd</a:t>
            </a:r>
            <a:r>
              <a:rPr lang="fr-FR" sz="1600" dirty="0"/>
              <a:t> » n’est pas une commande</a:t>
            </a:r>
          </a:p>
        </p:txBody>
      </p:sp>
    </p:spTree>
    <p:extLst>
      <p:ext uri="{BB962C8B-B14F-4D97-AF65-F5344CB8AC3E}">
        <p14:creationId xmlns:p14="http://schemas.microsoft.com/office/powerpoint/2010/main" val="386271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514246" cy="523220"/>
          </a:xfrm>
          <a:prstGeom prst="rect">
            <a:avLst/>
          </a:prstGeom>
          <a:solidFill>
            <a:schemeClr val="accent4">
              <a:lumMod val="60000"/>
              <a:lumOff val="40000"/>
            </a:schemeClr>
          </a:solidFill>
        </p:spPr>
        <p:txBody>
          <a:bodyPr wrap="square" rtlCol="0">
            <a:spAutoFit/>
          </a:bodyPr>
          <a:lstStyle/>
          <a:p>
            <a:pPr algn="ctr"/>
            <a:r>
              <a:rPr lang="fr-FR" sz="2800" b="1" dirty="0"/>
              <a:t>La commande </a:t>
            </a:r>
            <a:r>
              <a:rPr lang="fr-FR" sz="2800" b="1" dirty="0" err="1"/>
              <a:t>pwd</a:t>
            </a:r>
            <a:endParaRPr lang="fr-FR" sz="2800" b="1" dirty="0"/>
          </a:p>
        </p:txBody>
      </p:sp>
      <p:sp>
        <p:nvSpPr>
          <p:cNvPr id="17" name="TextBox 16">
            <a:extLst>
              <a:ext uri="{FF2B5EF4-FFF2-40B4-BE49-F238E27FC236}">
                <a16:creationId xmlns:a16="http://schemas.microsoft.com/office/drawing/2014/main" id="{81A092E5-F57D-4117-9AA4-7A7F6A6A8918}"/>
              </a:ext>
            </a:extLst>
          </p:cNvPr>
          <p:cNvSpPr txBox="1"/>
          <p:nvPr/>
        </p:nvSpPr>
        <p:spPr>
          <a:xfrm>
            <a:off x="1032850" y="2678884"/>
            <a:ext cx="10543957" cy="96797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La commande </a:t>
            </a:r>
            <a:r>
              <a:rPr lang="fr-FR" i="1" dirty="0" err="1"/>
              <a:t>pwd</a:t>
            </a:r>
            <a:r>
              <a:rPr lang="fr-FR" dirty="0"/>
              <a:t>, dont le nom entier est « </a:t>
            </a:r>
            <a:r>
              <a:rPr lang="fr-FR" b="1" dirty="0" err="1"/>
              <a:t>P</a:t>
            </a:r>
            <a:r>
              <a:rPr lang="fr-FR" dirty="0" err="1"/>
              <a:t>rint</a:t>
            </a:r>
            <a:r>
              <a:rPr lang="fr-FR" dirty="0"/>
              <a:t> </a:t>
            </a:r>
            <a:r>
              <a:rPr lang="fr-FR" b="1" dirty="0"/>
              <a:t>W</a:t>
            </a:r>
            <a:r>
              <a:rPr lang="fr-FR" dirty="0"/>
              <a:t>ork </a:t>
            </a:r>
            <a:r>
              <a:rPr lang="fr-FR" b="1" dirty="0"/>
              <a:t>D</a:t>
            </a:r>
            <a:r>
              <a:rPr lang="fr-FR" dirty="0"/>
              <a:t>irectory » est une commande qui demande à l’OS (système d’exploitation) d’afficher le chemin du dossier courant. Je détaille ce qu’est un chemin et un dossier courant dans les slides suivantes.</a:t>
            </a:r>
          </a:p>
        </p:txBody>
      </p:sp>
      <p:sp>
        <p:nvSpPr>
          <p:cNvPr id="6" name="TextBox 5">
            <a:extLst>
              <a:ext uri="{FF2B5EF4-FFF2-40B4-BE49-F238E27FC236}">
                <a16:creationId xmlns:a16="http://schemas.microsoft.com/office/drawing/2014/main" id="{BFF7825C-E908-414B-93BA-6EC2199AE51E}"/>
              </a:ext>
            </a:extLst>
          </p:cNvPr>
          <p:cNvSpPr txBox="1"/>
          <p:nvPr/>
        </p:nvSpPr>
        <p:spPr>
          <a:xfrm>
            <a:off x="2333538" y="4662614"/>
            <a:ext cx="7524924" cy="646331"/>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Essayes dans ton terminal de taper la commande </a:t>
            </a:r>
            <a:r>
              <a:rPr lang="fr-FR" i="1" dirty="0" err="1">
                <a:solidFill>
                  <a:schemeClr val="bg1"/>
                </a:solidFill>
              </a:rPr>
              <a:t>pwd</a:t>
            </a:r>
            <a:r>
              <a:rPr lang="fr-FR" dirty="0">
                <a:solidFill>
                  <a:schemeClr val="bg1"/>
                </a:solidFill>
              </a:rPr>
              <a:t> pour voir ce qui s’affiche. N’oublies pas d’appuyer sur la touche Entrée pour valider ta commande.</a:t>
            </a:r>
          </a:p>
        </p:txBody>
      </p:sp>
    </p:spTree>
    <p:extLst>
      <p:ext uri="{BB962C8B-B14F-4D97-AF65-F5344CB8AC3E}">
        <p14:creationId xmlns:p14="http://schemas.microsoft.com/office/powerpoint/2010/main" val="190937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324225" cy="954107"/>
          </a:xfrm>
          <a:prstGeom prst="rect">
            <a:avLst/>
          </a:prstGeom>
          <a:solidFill>
            <a:schemeClr val="accent4">
              <a:lumMod val="60000"/>
              <a:lumOff val="40000"/>
            </a:schemeClr>
          </a:solidFill>
        </p:spPr>
        <p:txBody>
          <a:bodyPr wrap="square" rtlCol="0">
            <a:spAutoFit/>
          </a:bodyPr>
          <a:lstStyle/>
          <a:p>
            <a:pPr algn="ctr"/>
            <a:r>
              <a:rPr lang="fr-FR" sz="2800" b="1" dirty="0"/>
              <a:t>L’arborescence de fichiers et dossiers</a:t>
            </a:r>
          </a:p>
        </p:txBody>
      </p:sp>
      <p:sp>
        <p:nvSpPr>
          <p:cNvPr id="7" name="TextBox 6">
            <a:extLst>
              <a:ext uri="{FF2B5EF4-FFF2-40B4-BE49-F238E27FC236}">
                <a16:creationId xmlns:a16="http://schemas.microsoft.com/office/drawing/2014/main" id="{84650318-47B6-4E4D-829E-55B807837AFD}"/>
              </a:ext>
            </a:extLst>
          </p:cNvPr>
          <p:cNvSpPr txBox="1"/>
          <p:nvPr/>
        </p:nvSpPr>
        <p:spPr>
          <a:xfrm>
            <a:off x="1126156" y="1994440"/>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système d’exploitation propose une arborescence de dossiers et fichiers qui sont relatifs les uns autres. Il peut y avoir des fichiers dans un dossier, mais aussi d’autres dossiers dans un dossier qui contiennent également d’autres fichiers et ainsi de suite. Çà forme un arbre de fichiers dont la racine est un endroit unique défini par le système d’exploitation.</a:t>
            </a:r>
          </a:p>
          <a:p>
            <a:r>
              <a:rPr lang="fr-FR" dirty="0"/>
              <a:t>Dans Mac Os ou Linux, ce dossier unique a pour nom « / » aussi appelé dossier racine, mais généralement ce dossier est caché pour ne montrer que le dossier utilisateur.</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406920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324225" cy="523220"/>
          </a:xfrm>
          <a:prstGeom prst="rect">
            <a:avLst/>
          </a:prstGeom>
          <a:solidFill>
            <a:schemeClr val="accent4">
              <a:lumMod val="60000"/>
              <a:lumOff val="40000"/>
            </a:schemeClr>
          </a:solidFill>
        </p:spPr>
        <p:txBody>
          <a:bodyPr wrap="square" rtlCol="0">
            <a:spAutoFit/>
          </a:bodyPr>
          <a:lstStyle/>
          <a:p>
            <a:pPr algn="ctr"/>
            <a:r>
              <a:rPr lang="fr-FR" sz="2800" b="1" dirty="0"/>
              <a:t>Le chemin</a:t>
            </a:r>
          </a:p>
        </p:txBody>
      </p:sp>
      <p:sp>
        <p:nvSpPr>
          <p:cNvPr id="7" name="TextBox 6">
            <a:extLst>
              <a:ext uri="{FF2B5EF4-FFF2-40B4-BE49-F238E27FC236}">
                <a16:creationId xmlns:a16="http://schemas.microsoft.com/office/drawing/2014/main" id="{84650318-47B6-4E4D-829E-55B807837AFD}"/>
              </a:ext>
            </a:extLst>
          </p:cNvPr>
          <p:cNvSpPr txBox="1"/>
          <p:nvPr/>
        </p:nvSpPr>
        <p:spPr>
          <a:xfrm>
            <a:off x="1126156" y="2246109"/>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Le chemin peut être exprimé de la façon suivante:</a:t>
            </a:r>
          </a:p>
          <a:p>
            <a:r>
              <a:rPr lang="fr-FR" i="1" dirty="0"/>
              <a:t>/</a:t>
            </a:r>
            <a:r>
              <a:rPr lang="fr-FR" i="1" dirty="0" err="1"/>
              <a:t>nom_dossierA</a:t>
            </a:r>
            <a:r>
              <a:rPr lang="fr-FR" i="1" dirty="0"/>
              <a:t>/</a:t>
            </a:r>
            <a:r>
              <a:rPr lang="fr-FR" i="1" dirty="0" err="1"/>
              <a:t>nom_dossierB</a:t>
            </a:r>
            <a:r>
              <a:rPr lang="fr-FR" i="1" dirty="0"/>
              <a:t>/…/</a:t>
            </a:r>
            <a:r>
              <a:rPr lang="fr-FR" i="1" dirty="0" err="1"/>
              <a:t>nom_fichierA</a:t>
            </a:r>
            <a:endParaRPr lang="fr-FR" i="1" dirty="0"/>
          </a:p>
          <a:p>
            <a:r>
              <a:rPr lang="fr-FR" dirty="0"/>
              <a:t>Exemple :</a:t>
            </a:r>
          </a:p>
          <a:p>
            <a:r>
              <a:rPr lang="fr-FR" b="1" i="1" dirty="0"/>
              <a:t>/home/bob/images/logo.png </a:t>
            </a:r>
            <a:r>
              <a:rPr lang="fr-FR" i="1" dirty="0"/>
              <a:t>fait référence au chemin vers le fichier image </a:t>
            </a:r>
            <a:r>
              <a:rPr lang="fr-FR" b="1" i="1" dirty="0"/>
              <a:t>logo.png</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pic>
        <p:nvPicPr>
          <p:cNvPr id="3" name="Picture 2">
            <a:extLst>
              <a:ext uri="{FF2B5EF4-FFF2-40B4-BE49-F238E27FC236}">
                <a16:creationId xmlns:a16="http://schemas.microsoft.com/office/drawing/2014/main" id="{94B2572F-4C52-4E03-8986-5090E8749655}"/>
              </a:ext>
            </a:extLst>
          </p:cNvPr>
          <p:cNvPicPr>
            <a:picLocks noChangeAspect="1"/>
          </p:cNvPicPr>
          <p:nvPr/>
        </p:nvPicPr>
        <p:blipFill>
          <a:blip r:embed="rId3"/>
          <a:stretch>
            <a:fillRect/>
          </a:stretch>
        </p:blipFill>
        <p:spPr>
          <a:xfrm>
            <a:off x="7450451" y="97070"/>
            <a:ext cx="3715296" cy="1971881"/>
          </a:xfrm>
          <a:prstGeom prst="rect">
            <a:avLst/>
          </a:prstGeom>
        </p:spPr>
      </p:pic>
      <p:sp>
        <p:nvSpPr>
          <p:cNvPr id="9" name="TextBox 8">
            <a:extLst>
              <a:ext uri="{FF2B5EF4-FFF2-40B4-BE49-F238E27FC236}">
                <a16:creationId xmlns:a16="http://schemas.microsoft.com/office/drawing/2014/main" id="{32FACD58-49DF-4878-B6C1-AC4033FE4E4C}"/>
              </a:ext>
            </a:extLst>
          </p:cNvPr>
          <p:cNvSpPr txBox="1"/>
          <p:nvPr/>
        </p:nvSpPr>
        <p:spPr>
          <a:xfrm>
            <a:off x="8657438" y="4662614"/>
            <a:ext cx="3095538" cy="923330"/>
          </a:xfrm>
          <a:prstGeom prst="rect">
            <a:avLst/>
          </a:prstGeom>
          <a:solidFill>
            <a:srgbClr val="478CBF"/>
          </a:solidFill>
          <a:ln>
            <a:noFill/>
          </a:ln>
          <a:effectLst>
            <a:outerShdw blurRad="50800" dist="38100" dir="5400000" algn="t" rotWithShape="0">
              <a:prstClr val="black">
                <a:alpha val="40000"/>
              </a:prstClr>
            </a:outerShdw>
          </a:effectLst>
        </p:spPr>
        <p:txBody>
          <a:bodyPr wrap="square" rtlCol="0">
            <a:spAutoFit/>
          </a:bodyPr>
          <a:lstStyle/>
          <a:p>
            <a:r>
              <a:rPr lang="fr-FR" dirty="0">
                <a:solidFill>
                  <a:schemeClr val="bg1"/>
                </a:solidFill>
              </a:rPr>
              <a:t>Lorsque tu as tapé la commande </a:t>
            </a:r>
            <a:r>
              <a:rPr lang="fr-FR" i="1" dirty="0" err="1">
                <a:solidFill>
                  <a:schemeClr val="bg1"/>
                </a:solidFill>
              </a:rPr>
              <a:t>pwd</a:t>
            </a:r>
            <a:r>
              <a:rPr lang="fr-FR" dirty="0">
                <a:solidFill>
                  <a:schemeClr val="bg1"/>
                </a:solidFill>
              </a:rPr>
              <a:t> tu as dû avoir un chemin qui commence par </a:t>
            </a:r>
            <a:r>
              <a:rPr lang="fr-FR" b="1" dirty="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4807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Console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3324225" cy="523220"/>
          </a:xfrm>
          <a:prstGeom prst="rect">
            <a:avLst/>
          </a:prstGeom>
          <a:solidFill>
            <a:schemeClr val="accent4">
              <a:lumMod val="60000"/>
              <a:lumOff val="40000"/>
            </a:schemeClr>
          </a:solidFill>
        </p:spPr>
        <p:txBody>
          <a:bodyPr wrap="square" rtlCol="0">
            <a:spAutoFit/>
          </a:bodyPr>
          <a:lstStyle/>
          <a:p>
            <a:pPr algn="ctr"/>
            <a:r>
              <a:rPr lang="fr-FR" sz="2800" b="1" dirty="0"/>
              <a:t>Le chemin absolu</a:t>
            </a:r>
          </a:p>
        </p:txBody>
      </p:sp>
      <p:sp>
        <p:nvSpPr>
          <p:cNvPr id="7" name="TextBox 6">
            <a:extLst>
              <a:ext uri="{FF2B5EF4-FFF2-40B4-BE49-F238E27FC236}">
                <a16:creationId xmlns:a16="http://schemas.microsoft.com/office/drawing/2014/main" id="{84650318-47B6-4E4D-829E-55B807837AFD}"/>
              </a:ext>
            </a:extLst>
          </p:cNvPr>
          <p:cNvSpPr txBox="1"/>
          <p:nvPr/>
        </p:nvSpPr>
        <p:spPr>
          <a:xfrm>
            <a:off x="1126156" y="1852927"/>
            <a:ext cx="10543957"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Le chemin absolu est un chemin vers n’importe quel fichier ou dossier commençant par la racine caractérisé par le caractère </a:t>
            </a:r>
            <a:r>
              <a:rPr lang="fr-FR" b="1" dirty="0"/>
              <a:t>/</a:t>
            </a:r>
            <a:r>
              <a:rPr lang="fr-FR" dirty="0"/>
              <a:t>:</a:t>
            </a:r>
          </a:p>
          <a:p>
            <a:r>
              <a:rPr lang="fr-FR" b="1" i="1" dirty="0"/>
              <a:t>/</a:t>
            </a:r>
            <a:r>
              <a:rPr lang="fr-FR" i="1" dirty="0" err="1"/>
              <a:t>chemin_vers_le_dossier</a:t>
            </a:r>
            <a:endParaRPr lang="fr-FR" i="1" dirty="0"/>
          </a:p>
          <a:p>
            <a:r>
              <a:rPr lang="fr-FR" dirty="0"/>
              <a:t>Le chemin absolu vers le dossier music est le suivant :</a:t>
            </a:r>
          </a:p>
          <a:p>
            <a:pPr algn="ctr"/>
            <a:r>
              <a:rPr lang="fr-FR" b="1" i="1" dirty="0"/>
              <a:t>/boot/bob/music</a:t>
            </a:r>
          </a:p>
        </p:txBody>
      </p:sp>
      <p:pic>
        <p:nvPicPr>
          <p:cNvPr id="8" name="Picture 7" descr="A close up of a map&#10;&#10;Description automatically generated">
            <a:extLst>
              <a:ext uri="{FF2B5EF4-FFF2-40B4-BE49-F238E27FC236}">
                <a16:creationId xmlns:a16="http://schemas.microsoft.com/office/drawing/2014/main" id="{6241F4A2-67A9-4188-A2A0-2BD4F2B44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434" y="3918686"/>
            <a:ext cx="4735141" cy="2659914"/>
          </a:xfrm>
          <a:prstGeom prst="rect">
            <a:avLst/>
          </a:prstGeom>
        </p:spPr>
      </p:pic>
    </p:spTree>
    <p:extLst>
      <p:ext uri="{BB962C8B-B14F-4D97-AF65-F5344CB8AC3E}">
        <p14:creationId xmlns:p14="http://schemas.microsoft.com/office/powerpoint/2010/main" val="12810021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4058</TotalTime>
  <Words>1396</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Console</vt:lpstr>
      <vt:lpstr>Console</vt:lpstr>
      <vt:lpstr>Console</vt:lpstr>
      <vt:lpstr>Console</vt:lpstr>
      <vt:lpstr>Console</vt:lpstr>
      <vt:lpstr>Console</vt:lpstr>
      <vt:lpstr>Console</vt:lpstr>
      <vt:lpstr>Console</vt:lpstr>
      <vt:lpstr>Console</vt:lpstr>
      <vt:lpstr>Console</vt:lpstr>
      <vt:lpstr>Console</vt:lpstr>
      <vt:lpstr>Console</vt:lpstr>
      <vt:lpstr>Console</vt:lpstr>
      <vt:lpstr>Console</vt:lpstr>
      <vt:lpstr>Console</vt:lpstr>
      <vt:lpstr>Console</vt:lpstr>
      <vt:lpstr>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122</cp:revision>
  <dcterms:created xsi:type="dcterms:W3CDTF">2020-04-29T20:32:13Z</dcterms:created>
  <dcterms:modified xsi:type="dcterms:W3CDTF">2020-06-02T16:30:03Z</dcterms:modified>
</cp:coreProperties>
</file>