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4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5.xml" ContentType="application/vnd.openxmlformats-officedocument.presentationml.tags+xml"/>
  <Override PartName="/ppt/notesSlides/notesSlide13.xml" ContentType="application/vnd.openxmlformats-officedocument.presentationml.notesSlide+xml"/>
  <Override PartName="/ppt/tags/tag6.xml" ContentType="application/vnd.openxmlformats-officedocument.presentationml.tags+xml"/>
  <Override PartName="/ppt/notesSlides/notesSlide14.xml" ContentType="application/vnd.openxmlformats-officedocument.presentationml.notesSlide+xml"/>
  <Override PartName="/ppt/tags/tag7.xml" ContentType="application/vnd.openxmlformats-officedocument.presentationml.tags+xml"/>
  <Override PartName="/ppt/notesSlides/notesSlide15.xml" ContentType="application/vnd.openxmlformats-officedocument.presentationml.notesSlide+xml"/>
  <Override PartName="/ppt/tags/tag8.xml" ContentType="application/vnd.openxmlformats-officedocument.presentationml.tags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tags/tag9.xml" ContentType="application/vnd.openxmlformats-officedocument.presentationml.tags+xml"/>
  <Override PartName="/ppt/notesSlides/notesSlide18.xml" ContentType="application/vnd.openxmlformats-officedocument.presentationml.notesSlide+xml"/>
  <Override PartName="/ppt/tags/tag10.xml" ContentType="application/vnd.openxmlformats-officedocument.presentationml.tags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tags/tag11.xml" ContentType="application/vnd.openxmlformats-officedocument.presentationml.tags+xml"/>
  <Override PartName="/ppt/notesSlides/notesSlide21.xml" ContentType="application/vnd.openxmlformats-officedocument.presentationml.notesSlide+xml"/>
  <Override PartName="/ppt/tags/tag12.xml" ContentType="application/vnd.openxmlformats-officedocument.presentationml.tags+xml"/>
  <Override PartName="/ppt/notesSlides/notesSlide22.xml" ContentType="application/vnd.openxmlformats-officedocument.presentationml.notesSlide+xml"/>
  <Override PartName="/ppt/tags/tag13.xml" ContentType="application/vnd.openxmlformats-officedocument.presentationml.tags+xml"/>
  <Override PartName="/ppt/notesSlides/notesSlide23.xml" ContentType="application/vnd.openxmlformats-officedocument.presentationml.notesSlide+xml"/>
  <Override PartName="/ppt/tags/tag14.xml" ContentType="application/vnd.openxmlformats-officedocument.presentationml.tags+xml"/>
  <Override PartName="/ppt/notesSlides/notesSlide24.xml" ContentType="application/vnd.openxmlformats-officedocument.presentationml.notesSlide+xml"/>
  <Override PartName="/ppt/tags/tag15.xml" ContentType="application/vnd.openxmlformats-officedocument.presentationml.tags+xml"/>
  <Override PartName="/ppt/notesSlides/notesSlide25.xml" ContentType="application/vnd.openxmlformats-officedocument.presentationml.notesSlide+xml"/>
  <Override PartName="/ppt/tags/tag16.xml" ContentType="application/vnd.openxmlformats-officedocument.presentationml.tags+xml"/>
  <Override PartName="/ppt/notesSlides/notesSlide26.xml" ContentType="application/vnd.openxmlformats-officedocument.presentationml.notesSlide+xml"/>
  <Override PartName="/ppt/tags/tag17.xml" ContentType="application/vnd.openxmlformats-officedocument.presentationml.tags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tags/tag18.xml" ContentType="application/vnd.openxmlformats-officedocument.presentationml.tags+xml"/>
  <Override PartName="/ppt/notesSlides/notesSlide29.xml" ContentType="application/vnd.openxmlformats-officedocument.presentationml.notesSlide+xml"/>
  <Override PartName="/ppt/tags/tag19.xml" ContentType="application/vnd.openxmlformats-officedocument.presentationml.tags+xml"/>
  <Override PartName="/ppt/notesSlides/notesSlide30.xml" ContentType="application/vnd.openxmlformats-officedocument.presentationml.notesSlide+xml"/>
  <Override PartName="/ppt/tags/tag20.xml" ContentType="application/vnd.openxmlformats-officedocument.presentationml.tags+xml"/>
  <Override PartName="/ppt/notesSlides/notesSlide31.xml" ContentType="application/vnd.openxmlformats-officedocument.presentationml.notesSlide+xml"/>
  <Override PartName="/ppt/tags/tag21.xml" ContentType="application/vnd.openxmlformats-officedocument.presentationml.tags+xml"/>
  <Override PartName="/ppt/notesSlides/notesSlide32.xml" ContentType="application/vnd.openxmlformats-officedocument.presentationml.notesSlide+xml"/>
  <Override PartName="/ppt/tags/tag22.xml" ContentType="application/vnd.openxmlformats-officedocument.presentationml.tags+xml"/>
  <Override PartName="/ppt/notesSlides/notesSlide33.xml" ContentType="application/vnd.openxmlformats-officedocument.presentationml.notesSlide+xml"/>
  <Override PartName="/ppt/tags/tag23.xml" ContentType="application/vnd.openxmlformats-officedocument.presentationml.tags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tags/tag24.xml" ContentType="application/vnd.openxmlformats-officedocument.presentationml.tags+xml"/>
  <Override PartName="/ppt/notesSlides/notesSlide36.xml" ContentType="application/vnd.openxmlformats-officedocument.presentationml.notesSlide+xml"/>
  <Override PartName="/ppt/tags/tag25.xml" ContentType="application/vnd.openxmlformats-officedocument.presentationml.tags+xml"/>
  <Override PartName="/ppt/notesSlides/notesSlide37.xml" ContentType="application/vnd.openxmlformats-officedocument.presentationml.notesSlide+xml"/>
  <Override PartName="/ppt/tags/tag26.xml" ContentType="application/vnd.openxmlformats-officedocument.presentationml.tags+xml"/>
  <Override PartName="/ppt/notesSlides/notesSlide38.xml" ContentType="application/vnd.openxmlformats-officedocument.presentationml.notesSlide+xml"/>
  <Override PartName="/ppt/tags/tag27.xml" ContentType="application/vnd.openxmlformats-officedocument.presentationml.tags+xml"/>
  <Override PartName="/ppt/notesSlides/notesSlide39.xml" ContentType="application/vnd.openxmlformats-officedocument.presentationml.notesSlide+xml"/>
  <Override PartName="/ppt/tags/tag28.xml" ContentType="application/vnd.openxmlformats-officedocument.presentationml.tags+xml"/>
  <Override PartName="/ppt/notesSlides/notesSlide40.xml" ContentType="application/vnd.openxmlformats-officedocument.presentationml.notesSlide+xml"/>
  <Override PartName="/ppt/tags/tag29.xml" ContentType="application/vnd.openxmlformats-officedocument.presentationml.tags+xml"/>
  <Override PartName="/ppt/notesSlides/notesSlide41.xml" ContentType="application/vnd.openxmlformats-officedocument.presentationml.notesSlide+xml"/>
  <Override PartName="/ppt/tags/tag30.xml" ContentType="application/vnd.openxmlformats-officedocument.presentationml.tags+xml"/>
  <Override PartName="/ppt/notesSlides/notesSlide42.xml" ContentType="application/vnd.openxmlformats-officedocument.presentationml.notesSlide+xml"/>
  <Override PartName="/ppt/tags/tag31.xml" ContentType="application/vnd.openxmlformats-officedocument.presentationml.tags+xml"/>
  <Override PartName="/ppt/notesSlides/notesSlide43.xml" ContentType="application/vnd.openxmlformats-officedocument.presentationml.notesSlide+xml"/>
  <Override PartName="/ppt/tags/tag32.xml" ContentType="application/vnd.openxmlformats-officedocument.presentationml.tags+xml"/>
  <Override PartName="/ppt/notesSlides/notesSlide44.xml" ContentType="application/vnd.openxmlformats-officedocument.presentationml.notesSlide+xml"/>
  <Override PartName="/ppt/tags/tag33.xml" ContentType="application/vnd.openxmlformats-officedocument.presentationml.tags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tags/tag34.xml" ContentType="application/vnd.openxmlformats-officedocument.presentationml.tags+xml"/>
  <Override PartName="/ppt/notesSlides/notesSlide48.xml" ContentType="application/vnd.openxmlformats-officedocument.presentationml.notesSlide+xml"/>
  <Override PartName="/ppt/tags/tag35.xml" ContentType="application/vnd.openxmlformats-officedocument.presentationml.tags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charts/chart1.xml" ContentType="application/vnd.openxmlformats-officedocument.drawingml.chart+xml"/>
  <Override PartName="/ppt/notesSlides/notesSlide51.xml" ContentType="application/vnd.openxmlformats-officedocument.presentationml.notesSlide+xml"/>
  <Override PartName="/ppt/charts/chart2.xml" ContentType="application/vnd.openxmlformats-officedocument.drawingml.chart+xml"/>
  <Override PartName="/ppt/tags/tag36.xml" ContentType="application/vnd.openxmlformats-officedocument.presentationml.tags+xml"/>
  <Override PartName="/ppt/notesSlides/notesSlide52.xml" ContentType="application/vnd.openxmlformats-officedocument.presentationml.notesSlide+xml"/>
  <Override PartName="/ppt/charts/chart3.xml" ContentType="application/vnd.openxmlformats-officedocument.drawingml.chart+xml"/>
  <Override PartName="/ppt/tags/tag37.xml" ContentType="application/vnd.openxmlformats-officedocument.presentationml.tags+xml"/>
  <Override PartName="/ppt/notesSlides/notesSlide53.xml" ContentType="application/vnd.openxmlformats-officedocument.presentationml.notesSlide+xml"/>
  <Override PartName="/ppt/charts/chart4.xml" ContentType="application/vnd.openxmlformats-officedocument.drawingml.chart+xml"/>
  <Override PartName="/ppt/tags/tag38.xml" ContentType="application/vnd.openxmlformats-officedocument.presentationml.tags+xml"/>
  <Override PartName="/ppt/notesSlides/notesSlide54.xml" ContentType="application/vnd.openxmlformats-officedocument.presentationml.notesSlide+xml"/>
  <Override PartName="/ppt/charts/chart5.xml" ContentType="application/vnd.openxmlformats-officedocument.drawingml.chart+xml"/>
  <Override PartName="/ppt/tags/tag39.xml" ContentType="application/vnd.openxmlformats-officedocument.presentationml.tags+xml"/>
  <Override PartName="/ppt/notesSlides/notesSlide55.xml" ContentType="application/vnd.openxmlformats-officedocument.presentationml.notesSlide+xml"/>
  <Override PartName="/ppt/charts/chart6.xml" ContentType="application/vnd.openxmlformats-officedocument.drawingml.chart+xml"/>
  <Override PartName="/ppt/tags/tag40.xml" ContentType="application/vnd.openxmlformats-officedocument.presentationml.tags+xml"/>
  <Override PartName="/ppt/notesSlides/notesSlide56.xml" ContentType="application/vnd.openxmlformats-officedocument.presentationml.notesSlide+xml"/>
  <Override PartName="/ppt/charts/chart7.xml" ContentType="application/vnd.openxmlformats-officedocument.drawingml.chart+xml"/>
  <Override PartName="/ppt/tags/tag41.xml" ContentType="application/vnd.openxmlformats-officedocument.presentationml.tags+xml"/>
  <Override PartName="/ppt/notesSlides/notesSlide57.xml" ContentType="application/vnd.openxmlformats-officedocument.presentationml.notesSlide+xml"/>
  <Override PartName="/ppt/charts/chart8.xml" ContentType="application/vnd.openxmlformats-officedocument.drawingml.chart+xml"/>
  <Override PartName="/ppt/tags/tag42.xml" ContentType="application/vnd.openxmlformats-officedocument.presentationml.tags+xml"/>
  <Override PartName="/ppt/notesSlides/notesSlide58.xml" ContentType="application/vnd.openxmlformats-officedocument.presentationml.notesSlide+xml"/>
  <Override PartName="/ppt/tags/tag43.xml" ContentType="application/vnd.openxmlformats-officedocument.presentationml.tags+xml"/>
  <Override PartName="/ppt/notesSlides/notesSlide5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1"/>
  </p:notesMasterIdLst>
  <p:handoutMasterIdLst>
    <p:handoutMasterId r:id="rId62"/>
  </p:handoutMasterIdLst>
  <p:sldIdLst>
    <p:sldId id="256" r:id="rId2"/>
    <p:sldId id="483" r:id="rId3"/>
    <p:sldId id="392" r:id="rId4"/>
    <p:sldId id="519" r:id="rId5"/>
    <p:sldId id="391" r:id="rId6"/>
    <p:sldId id="504" r:id="rId7"/>
    <p:sldId id="588" r:id="rId8"/>
    <p:sldId id="522" r:id="rId9"/>
    <p:sldId id="444" r:id="rId10"/>
    <p:sldId id="531" r:id="rId11"/>
    <p:sldId id="532" r:id="rId12"/>
    <p:sldId id="533" r:id="rId13"/>
    <p:sldId id="445" r:id="rId14"/>
    <p:sldId id="449" r:id="rId15"/>
    <p:sldId id="518" r:id="rId16"/>
    <p:sldId id="390" r:id="rId17"/>
    <p:sldId id="525" r:id="rId18"/>
    <p:sldId id="526" r:id="rId19"/>
    <p:sldId id="265" r:id="rId20"/>
    <p:sldId id="539" r:id="rId21"/>
    <p:sldId id="506" r:id="rId22"/>
    <p:sldId id="507" r:id="rId23"/>
    <p:sldId id="508" r:id="rId24"/>
    <p:sldId id="509" r:id="rId25"/>
    <p:sldId id="510" r:id="rId26"/>
    <p:sldId id="511" r:id="rId27"/>
    <p:sldId id="512" r:id="rId28"/>
    <p:sldId id="591" r:id="rId29"/>
    <p:sldId id="451" r:id="rId30"/>
    <p:sldId id="452" r:id="rId31"/>
    <p:sldId id="495" r:id="rId32"/>
    <p:sldId id="454" r:id="rId33"/>
    <p:sldId id="321" r:id="rId34"/>
    <p:sldId id="493" r:id="rId35"/>
    <p:sldId id="359" r:id="rId36"/>
    <p:sldId id="403" r:id="rId37"/>
    <p:sldId id="472" r:id="rId38"/>
    <p:sldId id="502" r:id="rId39"/>
    <p:sldId id="475" r:id="rId40"/>
    <p:sldId id="476" r:id="rId41"/>
    <p:sldId id="496" r:id="rId42"/>
    <p:sldId id="477" r:id="rId43"/>
    <p:sldId id="478" r:id="rId44"/>
    <p:sldId id="479" r:id="rId45"/>
    <p:sldId id="480" r:id="rId46"/>
    <p:sldId id="402" r:id="rId47"/>
    <p:sldId id="543" r:id="rId48"/>
    <p:sldId id="287" r:id="rId49"/>
    <p:sldId id="364" r:id="rId50"/>
    <p:sldId id="438" r:id="rId51"/>
    <p:sldId id="436" r:id="rId52"/>
    <p:sldId id="437" r:id="rId53"/>
    <p:sldId id="535" r:id="rId54"/>
    <p:sldId id="536" r:id="rId55"/>
    <p:sldId id="537" r:id="rId56"/>
    <p:sldId id="538" r:id="rId57"/>
    <p:sldId id="498" r:id="rId58"/>
    <p:sldId id="303" r:id="rId59"/>
    <p:sldId id="304" r:id="rId60"/>
  </p:sldIdLst>
  <p:sldSz cx="9144000" cy="6858000" type="screen4x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055">
          <p15:clr>
            <a:srgbClr val="A4A3A4"/>
          </p15:clr>
        </p15:guide>
        <p15:guide id="2" pos="297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hiddenSlides="1" frameSlides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8F5F"/>
    <a:srgbClr val="E49564"/>
    <a:srgbClr val="D3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435" autoAdjust="0"/>
    <p:restoredTop sz="83308" autoAdjust="0"/>
  </p:normalViewPr>
  <p:slideViewPr>
    <p:cSldViewPr snapToGrid="0" snapToObjects="1">
      <p:cViewPr>
        <p:scale>
          <a:sx n="95" d="100"/>
          <a:sy n="95" d="100"/>
        </p:scale>
        <p:origin x="-704" y="-104"/>
      </p:cViewPr>
      <p:guideLst>
        <p:guide orient="horz" pos="2055"/>
        <p:guide pos="29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5" d="100"/>
        <a:sy n="15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7" d="100"/>
          <a:sy n="117" d="100"/>
        </p:scale>
        <p:origin x="-1072" y="-96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printerSettings" Target="printerSettings/printerSettings1.bin"/><Relationship Id="rId64" Type="http://schemas.openxmlformats.org/officeDocument/2006/relationships/presProps" Target="presProps.xml"/><Relationship Id="rId65" Type="http://schemas.openxmlformats.org/officeDocument/2006/relationships/viewProps" Target="viewProps.xml"/><Relationship Id="rId66" Type="http://schemas.openxmlformats.org/officeDocument/2006/relationships/theme" Target="theme/theme1.xml"/><Relationship Id="rId67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notesMaster" Target="notesMasters/notesMaster1.xml"/><Relationship Id="rId62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6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7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Exact GDSF-3</c:v>
                </c:pt>
              </c:strCache>
            </c:strRef>
          </c:tx>
          <c:spPr>
            <a:ln>
              <a:prstDash val="sysDash"/>
            </a:ln>
          </c:spPr>
          <c:marker>
            <c:symbol val="none"/>
          </c:marker>
          <c:xVal>
            <c:numRef>
              <c:f>Sheet1!$A$2:$A$6</c:f>
              <c:numCache>
                <c:formatCode>General</c:formatCode>
                <c:ptCount val="5"/>
                <c:pt idx="0">
                  <c:v>2.0</c:v>
                </c:pt>
                <c:pt idx="1">
                  <c:v>4.0</c:v>
                </c:pt>
                <c:pt idx="2">
                  <c:v>8.0</c:v>
                </c:pt>
                <c:pt idx="3">
                  <c:v>16.0</c:v>
                </c:pt>
                <c:pt idx="4">
                  <c:v>32.0</c:v>
                </c:pt>
              </c:numCache>
            </c:numRef>
          </c:xVal>
          <c:yVal>
            <c:numRef>
              <c:f>Sheet1!$B$2:$B$6</c:f>
              <c:numCache>
                <c:formatCode>General</c:formatCode>
                <c:ptCount val="5"/>
                <c:pt idx="0">
                  <c:v>42.7</c:v>
                </c:pt>
                <c:pt idx="1">
                  <c:v>42.7</c:v>
                </c:pt>
                <c:pt idx="2">
                  <c:v>42.7</c:v>
                </c:pt>
                <c:pt idx="3">
                  <c:v>42.7</c:v>
                </c:pt>
                <c:pt idx="4">
                  <c:v>42.7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GDSF-3</c:v>
                </c:pt>
              </c:strCache>
            </c:strRef>
          </c:tx>
          <c:spPr>
            <a:ln>
              <a:noFill/>
            </a:ln>
          </c:spPr>
          <c:marker>
            <c:symbol val="none"/>
          </c:marker>
          <c:xVal>
            <c:numRef>
              <c:f>Sheet1!$A$2:$A$6</c:f>
              <c:numCache>
                <c:formatCode>General</c:formatCode>
                <c:ptCount val="5"/>
                <c:pt idx="0">
                  <c:v>2.0</c:v>
                </c:pt>
                <c:pt idx="1">
                  <c:v>4.0</c:v>
                </c:pt>
                <c:pt idx="2">
                  <c:v>8.0</c:v>
                </c:pt>
                <c:pt idx="3">
                  <c:v>16.0</c:v>
                </c:pt>
                <c:pt idx="4">
                  <c:v>32.0</c:v>
                </c:pt>
              </c:numCache>
            </c:numRef>
          </c:xVal>
          <c:yVal>
            <c:numRef>
              <c:f>Sheet1!$C$2:$C$6</c:f>
              <c:numCache>
                <c:formatCode>General</c:formatCode>
                <c:ptCount val="5"/>
                <c:pt idx="0">
                  <c:v>26.0</c:v>
                </c:pt>
                <c:pt idx="1">
                  <c:v>39.6</c:v>
                </c:pt>
                <c:pt idx="2">
                  <c:v>42.4</c:v>
                </c:pt>
                <c:pt idx="3">
                  <c:v>42.6</c:v>
                </c:pt>
                <c:pt idx="4">
                  <c:v>42.7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Exact SLRU-3</c:v>
                </c:pt>
              </c:strCache>
            </c:strRef>
          </c:tx>
          <c:spPr>
            <a:ln>
              <a:prstDash val="sysDash"/>
            </a:ln>
          </c:spPr>
          <c:marker>
            <c:symbol val="none"/>
          </c:marker>
          <c:xVal>
            <c:numRef>
              <c:f>Sheet1!$A$2:$A$6</c:f>
              <c:numCache>
                <c:formatCode>General</c:formatCode>
                <c:ptCount val="5"/>
                <c:pt idx="0">
                  <c:v>2.0</c:v>
                </c:pt>
                <c:pt idx="1">
                  <c:v>4.0</c:v>
                </c:pt>
                <c:pt idx="2">
                  <c:v>8.0</c:v>
                </c:pt>
                <c:pt idx="3">
                  <c:v>16.0</c:v>
                </c:pt>
                <c:pt idx="4">
                  <c:v>32.0</c:v>
                </c:pt>
              </c:numCache>
            </c:numRef>
          </c:xVal>
          <c:yVal>
            <c:numRef>
              <c:f>Sheet1!$D$2:$D$6</c:f>
              <c:numCache>
                <c:formatCode>General</c:formatCode>
                <c:ptCount val="5"/>
                <c:pt idx="0">
                  <c:v>33.0</c:v>
                </c:pt>
                <c:pt idx="1">
                  <c:v>33.0</c:v>
                </c:pt>
                <c:pt idx="2">
                  <c:v>33.0</c:v>
                </c:pt>
                <c:pt idx="3">
                  <c:v>33.0</c:v>
                </c:pt>
                <c:pt idx="4">
                  <c:v>33.0</c:v>
                </c:pt>
              </c:numCache>
            </c:numRef>
          </c:y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SLRU-3</c:v>
                </c:pt>
              </c:strCache>
            </c:strRef>
          </c:tx>
          <c:spPr>
            <a:ln>
              <a:noFill/>
            </a:ln>
          </c:spPr>
          <c:marker>
            <c:symbol val="none"/>
          </c:marker>
          <c:xVal>
            <c:numRef>
              <c:f>Sheet1!$A$2:$A$6</c:f>
              <c:numCache>
                <c:formatCode>General</c:formatCode>
                <c:ptCount val="5"/>
                <c:pt idx="0">
                  <c:v>2.0</c:v>
                </c:pt>
                <c:pt idx="1">
                  <c:v>4.0</c:v>
                </c:pt>
                <c:pt idx="2">
                  <c:v>8.0</c:v>
                </c:pt>
                <c:pt idx="3">
                  <c:v>16.0</c:v>
                </c:pt>
                <c:pt idx="4">
                  <c:v>32.0</c:v>
                </c:pt>
              </c:numCache>
            </c:numRef>
          </c:xVal>
          <c:yVal>
            <c:numRef>
              <c:f>Sheet1!$E$2:$E$6</c:f>
              <c:numCache>
                <c:formatCode>General</c:formatCode>
                <c:ptCount val="5"/>
                <c:pt idx="0">
                  <c:v>26.0</c:v>
                </c:pt>
                <c:pt idx="1">
                  <c:v>31.9</c:v>
                </c:pt>
                <c:pt idx="2">
                  <c:v>32.5</c:v>
                </c:pt>
                <c:pt idx="3">
                  <c:v>32.7</c:v>
                </c:pt>
                <c:pt idx="4">
                  <c:v>32.8</c:v>
                </c:pt>
              </c:numCache>
            </c:numRef>
          </c:yVal>
          <c:smooth val="0"/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FIFO</c:v>
                </c:pt>
              </c:strCache>
            </c:strRef>
          </c:tx>
          <c:spPr>
            <a:ln>
              <a:prstDash val="sysDash"/>
            </a:ln>
          </c:spPr>
          <c:marker>
            <c:symbol val="none"/>
          </c:marker>
          <c:xVal>
            <c:numRef>
              <c:f>Sheet1!$A$2:$A$6</c:f>
              <c:numCache>
                <c:formatCode>General</c:formatCode>
                <c:ptCount val="5"/>
                <c:pt idx="0">
                  <c:v>2.0</c:v>
                </c:pt>
                <c:pt idx="1">
                  <c:v>4.0</c:v>
                </c:pt>
                <c:pt idx="2">
                  <c:v>8.0</c:v>
                </c:pt>
                <c:pt idx="3">
                  <c:v>16.0</c:v>
                </c:pt>
                <c:pt idx="4">
                  <c:v>32.0</c:v>
                </c:pt>
              </c:numCache>
            </c:numRef>
          </c:xVal>
          <c:yVal>
            <c:numRef>
              <c:f>Sheet1!$F$2:$F$6</c:f>
              <c:numCache>
                <c:formatCode>General</c:formatCode>
                <c:ptCount val="5"/>
                <c:pt idx="0">
                  <c:v>25.9</c:v>
                </c:pt>
                <c:pt idx="1">
                  <c:v>25.9</c:v>
                </c:pt>
                <c:pt idx="2">
                  <c:v>25.9</c:v>
                </c:pt>
                <c:pt idx="3">
                  <c:v>25.9</c:v>
                </c:pt>
                <c:pt idx="4">
                  <c:v>25.9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34275480"/>
        <c:axId val="-2134225672"/>
      </c:scatterChart>
      <c:valAx>
        <c:axId val="-2134275480"/>
        <c:scaling>
          <c:logBase val="2.0"/>
          <c:orientation val="minMax"/>
          <c:min val="2.0"/>
        </c:scaling>
        <c:delete val="0"/>
        <c:axPos val="b"/>
        <c:numFmt formatCode="General" sourceLinked="1"/>
        <c:majorTickMark val="out"/>
        <c:minorTickMark val="none"/>
        <c:tickLblPos val="nextTo"/>
        <c:crossAx val="-2134225672"/>
        <c:crosses val="autoZero"/>
        <c:crossBetween val="midCat"/>
      </c:valAx>
      <c:valAx>
        <c:axId val="-2134225672"/>
        <c:scaling>
          <c:orientation val="minMax"/>
          <c:min val="25.0"/>
        </c:scaling>
        <c:delete val="0"/>
        <c:axPos val="l"/>
        <c:majorGridlines>
          <c:spPr>
            <a:ln>
              <a:prstDash val="dash"/>
            </a:ln>
          </c:spPr>
        </c:majorGridlines>
        <c:numFmt formatCode="General" sourceLinked="1"/>
        <c:majorTickMark val="out"/>
        <c:minorTickMark val="none"/>
        <c:tickLblPos val="nextTo"/>
        <c:crossAx val="-2134275480"/>
        <c:crosses val="autoZero"/>
        <c:crossBetween val="midCat"/>
      </c:valAx>
    </c:plotArea>
    <c:legend>
      <c:legendPos val="r"/>
      <c:layout>
        <c:manualLayout>
          <c:xMode val="edge"/>
          <c:yMode val="edge"/>
          <c:x val="0.735854702124272"/>
          <c:y val="0.0700787657866769"/>
          <c:w val="0.248666683425009"/>
          <c:h val="0.829502844162472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Exact GDSF-3</c:v>
                </c:pt>
              </c:strCache>
            </c:strRef>
          </c:tx>
          <c:spPr>
            <a:ln>
              <a:prstDash val="sysDash"/>
            </a:ln>
          </c:spPr>
          <c:marker>
            <c:symbol val="none"/>
          </c:marker>
          <c:xVal>
            <c:numRef>
              <c:f>Sheet1!$A$2:$A$6</c:f>
              <c:numCache>
                <c:formatCode>General</c:formatCode>
                <c:ptCount val="5"/>
                <c:pt idx="0">
                  <c:v>2.0</c:v>
                </c:pt>
                <c:pt idx="1">
                  <c:v>4.0</c:v>
                </c:pt>
                <c:pt idx="2">
                  <c:v>8.0</c:v>
                </c:pt>
                <c:pt idx="3">
                  <c:v>16.0</c:v>
                </c:pt>
                <c:pt idx="4">
                  <c:v>32.0</c:v>
                </c:pt>
              </c:numCache>
            </c:numRef>
          </c:xVal>
          <c:yVal>
            <c:numRef>
              <c:f>Sheet1!$B$2:$B$6</c:f>
              <c:numCache>
                <c:formatCode>General</c:formatCode>
                <c:ptCount val="5"/>
                <c:pt idx="0">
                  <c:v>42.7</c:v>
                </c:pt>
                <c:pt idx="1">
                  <c:v>42.7</c:v>
                </c:pt>
                <c:pt idx="2">
                  <c:v>42.7</c:v>
                </c:pt>
                <c:pt idx="3">
                  <c:v>42.7</c:v>
                </c:pt>
                <c:pt idx="4">
                  <c:v>42.7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GDSF-3</c:v>
                </c:pt>
              </c:strCache>
            </c:strRef>
          </c:tx>
          <c:spPr>
            <a:ln>
              <a:noFill/>
            </a:ln>
          </c:spPr>
          <c:marker>
            <c:symbol val="none"/>
          </c:marker>
          <c:xVal>
            <c:numRef>
              <c:f>Sheet1!$A$2:$A$6</c:f>
              <c:numCache>
                <c:formatCode>General</c:formatCode>
                <c:ptCount val="5"/>
                <c:pt idx="0">
                  <c:v>2.0</c:v>
                </c:pt>
                <c:pt idx="1">
                  <c:v>4.0</c:v>
                </c:pt>
                <c:pt idx="2">
                  <c:v>8.0</c:v>
                </c:pt>
                <c:pt idx="3">
                  <c:v>16.0</c:v>
                </c:pt>
                <c:pt idx="4">
                  <c:v>32.0</c:v>
                </c:pt>
              </c:numCache>
            </c:numRef>
          </c:xVal>
          <c:yVal>
            <c:numRef>
              <c:f>Sheet1!$C$2:$C$6</c:f>
              <c:numCache>
                <c:formatCode>General</c:formatCode>
                <c:ptCount val="5"/>
                <c:pt idx="0">
                  <c:v>26.0</c:v>
                </c:pt>
                <c:pt idx="1">
                  <c:v>39.6</c:v>
                </c:pt>
                <c:pt idx="2">
                  <c:v>42.4</c:v>
                </c:pt>
                <c:pt idx="3">
                  <c:v>42.6</c:v>
                </c:pt>
                <c:pt idx="4">
                  <c:v>42.7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Exact SLRU-3</c:v>
                </c:pt>
              </c:strCache>
            </c:strRef>
          </c:tx>
          <c:spPr>
            <a:ln>
              <a:prstDash val="sysDash"/>
            </a:ln>
          </c:spPr>
          <c:marker>
            <c:symbol val="none"/>
          </c:marker>
          <c:xVal>
            <c:numRef>
              <c:f>Sheet1!$A$2:$A$6</c:f>
              <c:numCache>
                <c:formatCode>General</c:formatCode>
                <c:ptCount val="5"/>
                <c:pt idx="0">
                  <c:v>2.0</c:v>
                </c:pt>
                <c:pt idx="1">
                  <c:v>4.0</c:v>
                </c:pt>
                <c:pt idx="2">
                  <c:v>8.0</c:v>
                </c:pt>
                <c:pt idx="3">
                  <c:v>16.0</c:v>
                </c:pt>
                <c:pt idx="4">
                  <c:v>32.0</c:v>
                </c:pt>
              </c:numCache>
            </c:numRef>
          </c:xVal>
          <c:yVal>
            <c:numRef>
              <c:f>Sheet1!$D$2:$D$6</c:f>
              <c:numCache>
                <c:formatCode>General</c:formatCode>
                <c:ptCount val="5"/>
                <c:pt idx="0">
                  <c:v>33.0</c:v>
                </c:pt>
                <c:pt idx="1">
                  <c:v>33.0</c:v>
                </c:pt>
                <c:pt idx="2">
                  <c:v>33.0</c:v>
                </c:pt>
                <c:pt idx="3">
                  <c:v>33.0</c:v>
                </c:pt>
                <c:pt idx="4">
                  <c:v>33.0</c:v>
                </c:pt>
              </c:numCache>
            </c:numRef>
          </c:y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SLRU-3</c:v>
                </c:pt>
              </c:strCache>
            </c:strRef>
          </c:tx>
          <c:marker>
            <c:symbol val="circle"/>
            <c:size val="9"/>
          </c:marker>
          <c:xVal>
            <c:numRef>
              <c:f>Sheet1!$A$2:$A$6</c:f>
              <c:numCache>
                <c:formatCode>General</c:formatCode>
                <c:ptCount val="5"/>
                <c:pt idx="0">
                  <c:v>2.0</c:v>
                </c:pt>
                <c:pt idx="1">
                  <c:v>4.0</c:v>
                </c:pt>
                <c:pt idx="2">
                  <c:v>8.0</c:v>
                </c:pt>
                <c:pt idx="3">
                  <c:v>16.0</c:v>
                </c:pt>
                <c:pt idx="4">
                  <c:v>32.0</c:v>
                </c:pt>
              </c:numCache>
            </c:numRef>
          </c:xVal>
          <c:yVal>
            <c:numRef>
              <c:f>Sheet1!$E$2:$E$6</c:f>
              <c:numCache>
                <c:formatCode>General</c:formatCode>
                <c:ptCount val="5"/>
                <c:pt idx="0">
                  <c:v>26.0</c:v>
                </c:pt>
                <c:pt idx="1">
                  <c:v>31.9</c:v>
                </c:pt>
                <c:pt idx="2">
                  <c:v>32.5</c:v>
                </c:pt>
                <c:pt idx="3">
                  <c:v>32.7</c:v>
                </c:pt>
                <c:pt idx="4">
                  <c:v>32.8</c:v>
                </c:pt>
              </c:numCache>
            </c:numRef>
          </c:yVal>
          <c:smooth val="0"/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FIFO</c:v>
                </c:pt>
              </c:strCache>
            </c:strRef>
          </c:tx>
          <c:spPr>
            <a:ln>
              <a:prstDash val="sysDash"/>
            </a:ln>
          </c:spPr>
          <c:marker>
            <c:symbol val="none"/>
          </c:marker>
          <c:xVal>
            <c:numRef>
              <c:f>Sheet1!$A$2:$A$6</c:f>
              <c:numCache>
                <c:formatCode>General</c:formatCode>
                <c:ptCount val="5"/>
                <c:pt idx="0">
                  <c:v>2.0</c:v>
                </c:pt>
                <c:pt idx="1">
                  <c:v>4.0</c:v>
                </c:pt>
                <c:pt idx="2">
                  <c:v>8.0</c:v>
                </c:pt>
                <c:pt idx="3">
                  <c:v>16.0</c:v>
                </c:pt>
                <c:pt idx="4">
                  <c:v>32.0</c:v>
                </c:pt>
              </c:numCache>
            </c:numRef>
          </c:xVal>
          <c:yVal>
            <c:numRef>
              <c:f>Sheet1!$F$2:$F$6</c:f>
              <c:numCache>
                <c:formatCode>General</c:formatCode>
                <c:ptCount val="5"/>
                <c:pt idx="0">
                  <c:v>25.9</c:v>
                </c:pt>
                <c:pt idx="1">
                  <c:v>25.9</c:v>
                </c:pt>
                <c:pt idx="2">
                  <c:v>25.9</c:v>
                </c:pt>
                <c:pt idx="3">
                  <c:v>25.9</c:v>
                </c:pt>
                <c:pt idx="4">
                  <c:v>25.9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29430344"/>
        <c:axId val="-2129427272"/>
      </c:scatterChart>
      <c:valAx>
        <c:axId val="-2129430344"/>
        <c:scaling>
          <c:logBase val="2.0"/>
          <c:orientation val="minMax"/>
          <c:min val="2.0"/>
        </c:scaling>
        <c:delete val="0"/>
        <c:axPos val="b"/>
        <c:numFmt formatCode="General" sourceLinked="1"/>
        <c:majorTickMark val="out"/>
        <c:minorTickMark val="none"/>
        <c:tickLblPos val="nextTo"/>
        <c:crossAx val="-2129427272"/>
        <c:crosses val="autoZero"/>
        <c:crossBetween val="midCat"/>
      </c:valAx>
      <c:valAx>
        <c:axId val="-2129427272"/>
        <c:scaling>
          <c:orientation val="minMax"/>
          <c:min val="25.0"/>
        </c:scaling>
        <c:delete val="0"/>
        <c:axPos val="l"/>
        <c:majorGridlines>
          <c:spPr>
            <a:ln>
              <a:prstDash val="dash"/>
            </a:ln>
          </c:spPr>
        </c:majorGridlines>
        <c:numFmt formatCode="General" sourceLinked="1"/>
        <c:majorTickMark val="out"/>
        <c:minorTickMark val="none"/>
        <c:tickLblPos val="nextTo"/>
        <c:crossAx val="-2129430344"/>
        <c:crosses val="autoZero"/>
        <c:crossBetween val="midCat"/>
      </c:valAx>
    </c:plotArea>
    <c:legend>
      <c:legendPos val="r"/>
      <c:layout>
        <c:manualLayout>
          <c:xMode val="edge"/>
          <c:yMode val="edge"/>
          <c:x val="0.735854702124272"/>
          <c:y val="0.0700787657866769"/>
          <c:w val="0.248666683425009"/>
          <c:h val="0.829502844162472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Exact GDSF-3</c:v>
                </c:pt>
              </c:strCache>
            </c:strRef>
          </c:tx>
          <c:spPr>
            <a:ln>
              <a:solidFill>
                <a:schemeClr val="accent5"/>
              </a:solidFill>
              <a:prstDash val="sysDash"/>
            </a:ln>
          </c:spPr>
          <c:marker>
            <c:symbol val="none"/>
          </c:marker>
          <c:xVal>
            <c:numRef>
              <c:f>Sheet1!$A$2:$A$6</c:f>
              <c:numCache>
                <c:formatCode>General</c:formatCode>
                <c:ptCount val="5"/>
                <c:pt idx="0">
                  <c:v>2.0</c:v>
                </c:pt>
                <c:pt idx="1">
                  <c:v>4.0</c:v>
                </c:pt>
                <c:pt idx="2">
                  <c:v>8.0</c:v>
                </c:pt>
                <c:pt idx="3">
                  <c:v>16.0</c:v>
                </c:pt>
                <c:pt idx="4">
                  <c:v>32.0</c:v>
                </c:pt>
              </c:numCache>
            </c:numRef>
          </c:xVal>
          <c:yVal>
            <c:numRef>
              <c:f>Sheet1!$B$2:$B$6</c:f>
              <c:numCache>
                <c:formatCode>General</c:formatCode>
                <c:ptCount val="5"/>
                <c:pt idx="0">
                  <c:v>42.7</c:v>
                </c:pt>
                <c:pt idx="1">
                  <c:v>42.7</c:v>
                </c:pt>
                <c:pt idx="2">
                  <c:v>42.7</c:v>
                </c:pt>
                <c:pt idx="3">
                  <c:v>42.7</c:v>
                </c:pt>
                <c:pt idx="4">
                  <c:v>42.7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GDSF-3</c:v>
                </c:pt>
              </c:strCache>
            </c:strRef>
          </c:tx>
          <c:xVal>
            <c:numRef>
              <c:f>Sheet1!$A$2:$A$6</c:f>
              <c:numCache>
                <c:formatCode>General</c:formatCode>
                <c:ptCount val="5"/>
                <c:pt idx="0">
                  <c:v>2.0</c:v>
                </c:pt>
                <c:pt idx="1">
                  <c:v>4.0</c:v>
                </c:pt>
                <c:pt idx="2">
                  <c:v>8.0</c:v>
                </c:pt>
                <c:pt idx="3">
                  <c:v>16.0</c:v>
                </c:pt>
                <c:pt idx="4">
                  <c:v>32.0</c:v>
                </c:pt>
              </c:numCache>
            </c:numRef>
          </c:xVal>
          <c:yVal>
            <c:numRef>
              <c:f>Sheet1!$C$2:$C$6</c:f>
              <c:numCache>
                <c:formatCode>General</c:formatCode>
                <c:ptCount val="5"/>
                <c:pt idx="0">
                  <c:v>26.0</c:v>
                </c:pt>
                <c:pt idx="1">
                  <c:v>39.6</c:v>
                </c:pt>
                <c:pt idx="2">
                  <c:v>42.4</c:v>
                </c:pt>
                <c:pt idx="3">
                  <c:v>42.6</c:v>
                </c:pt>
                <c:pt idx="4">
                  <c:v>42.7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Exact SLRU-3</c:v>
                </c:pt>
              </c:strCache>
            </c:strRef>
          </c:tx>
          <c:spPr>
            <a:ln>
              <a:prstDash val="sysDash"/>
            </a:ln>
          </c:spPr>
          <c:marker>
            <c:symbol val="none"/>
          </c:marker>
          <c:xVal>
            <c:numRef>
              <c:f>Sheet1!$A$2:$A$6</c:f>
              <c:numCache>
                <c:formatCode>General</c:formatCode>
                <c:ptCount val="5"/>
                <c:pt idx="0">
                  <c:v>2.0</c:v>
                </c:pt>
                <c:pt idx="1">
                  <c:v>4.0</c:v>
                </c:pt>
                <c:pt idx="2">
                  <c:v>8.0</c:v>
                </c:pt>
                <c:pt idx="3">
                  <c:v>16.0</c:v>
                </c:pt>
                <c:pt idx="4">
                  <c:v>32.0</c:v>
                </c:pt>
              </c:numCache>
            </c:numRef>
          </c:xVal>
          <c:yVal>
            <c:numRef>
              <c:f>Sheet1!$D$2:$D$6</c:f>
              <c:numCache>
                <c:formatCode>General</c:formatCode>
                <c:ptCount val="5"/>
                <c:pt idx="0">
                  <c:v>33.0</c:v>
                </c:pt>
                <c:pt idx="1">
                  <c:v>33.0</c:v>
                </c:pt>
                <c:pt idx="2">
                  <c:v>33.0</c:v>
                </c:pt>
                <c:pt idx="3">
                  <c:v>33.0</c:v>
                </c:pt>
                <c:pt idx="4">
                  <c:v>33.0</c:v>
                </c:pt>
              </c:numCache>
            </c:numRef>
          </c:y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SLRU-3</c:v>
                </c:pt>
              </c:strCache>
            </c:strRef>
          </c:tx>
          <c:marker>
            <c:symbol val="circle"/>
            <c:size val="9"/>
          </c:marker>
          <c:xVal>
            <c:numRef>
              <c:f>Sheet1!$A$2:$A$6</c:f>
              <c:numCache>
                <c:formatCode>General</c:formatCode>
                <c:ptCount val="5"/>
                <c:pt idx="0">
                  <c:v>2.0</c:v>
                </c:pt>
                <c:pt idx="1">
                  <c:v>4.0</c:v>
                </c:pt>
                <c:pt idx="2">
                  <c:v>8.0</c:v>
                </c:pt>
                <c:pt idx="3">
                  <c:v>16.0</c:v>
                </c:pt>
                <c:pt idx="4">
                  <c:v>32.0</c:v>
                </c:pt>
              </c:numCache>
            </c:numRef>
          </c:xVal>
          <c:yVal>
            <c:numRef>
              <c:f>Sheet1!$E$2:$E$6</c:f>
              <c:numCache>
                <c:formatCode>General</c:formatCode>
                <c:ptCount val="5"/>
                <c:pt idx="0">
                  <c:v>26.0</c:v>
                </c:pt>
                <c:pt idx="1">
                  <c:v>31.9</c:v>
                </c:pt>
                <c:pt idx="2">
                  <c:v>32.5</c:v>
                </c:pt>
                <c:pt idx="3">
                  <c:v>32.7</c:v>
                </c:pt>
                <c:pt idx="4">
                  <c:v>32.8</c:v>
                </c:pt>
              </c:numCache>
            </c:numRef>
          </c:yVal>
          <c:smooth val="0"/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FIFO</c:v>
                </c:pt>
              </c:strCache>
            </c:strRef>
          </c:tx>
          <c:spPr>
            <a:ln>
              <a:solidFill>
                <a:schemeClr val="accent1"/>
              </a:solidFill>
              <a:prstDash val="sysDash"/>
            </a:ln>
          </c:spPr>
          <c:marker>
            <c:symbol val="none"/>
          </c:marker>
          <c:xVal>
            <c:numRef>
              <c:f>Sheet1!$A$2:$A$6</c:f>
              <c:numCache>
                <c:formatCode>General</c:formatCode>
                <c:ptCount val="5"/>
                <c:pt idx="0">
                  <c:v>2.0</c:v>
                </c:pt>
                <c:pt idx="1">
                  <c:v>4.0</c:v>
                </c:pt>
                <c:pt idx="2">
                  <c:v>8.0</c:v>
                </c:pt>
                <c:pt idx="3">
                  <c:v>16.0</c:v>
                </c:pt>
                <c:pt idx="4">
                  <c:v>32.0</c:v>
                </c:pt>
              </c:numCache>
            </c:numRef>
          </c:xVal>
          <c:yVal>
            <c:numRef>
              <c:f>Sheet1!$F$2:$F$6</c:f>
              <c:numCache>
                <c:formatCode>General</c:formatCode>
                <c:ptCount val="5"/>
                <c:pt idx="0">
                  <c:v>25.9</c:v>
                </c:pt>
                <c:pt idx="1">
                  <c:v>25.9</c:v>
                </c:pt>
                <c:pt idx="2">
                  <c:v>25.9</c:v>
                </c:pt>
                <c:pt idx="3">
                  <c:v>25.9</c:v>
                </c:pt>
                <c:pt idx="4">
                  <c:v>25.9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29931768"/>
        <c:axId val="-2129928696"/>
      </c:scatterChart>
      <c:valAx>
        <c:axId val="-2129931768"/>
        <c:scaling>
          <c:logBase val="2.0"/>
          <c:orientation val="minMax"/>
          <c:min val="2.0"/>
        </c:scaling>
        <c:delete val="0"/>
        <c:axPos val="b"/>
        <c:numFmt formatCode="General" sourceLinked="1"/>
        <c:majorTickMark val="out"/>
        <c:minorTickMark val="none"/>
        <c:tickLblPos val="nextTo"/>
        <c:crossAx val="-2129928696"/>
        <c:crosses val="autoZero"/>
        <c:crossBetween val="midCat"/>
      </c:valAx>
      <c:valAx>
        <c:axId val="-2129928696"/>
        <c:scaling>
          <c:orientation val="minMax"/>
          <c:min val="25.0"/>
        </c:scaling>
        <c:delete val="0"/>
        <c:axPos val="l"/>
        <c:majorGridlines>
          <c:spPr>
            <a:ln>
              <a:prstDash val="dash"/>
            </a:ln>
          </c:spPr>
        </c:majorGridlines>
        <c:numFmt formatCode="General" sourceLinked="1"/>
        <c:majorTickMark val="out"/>
        <c:minorTickMark val="none"/>
        <c:tickLblPos val="nextTo"/>
        <c:crossAx val="-2129931768"/>
        <c:crosses val="autoZero"/>
        <c:crossBetween val="midCat"/>
      </c:valAx>
    </c:plotArea>
    <c:legend>
      <c:legendPos val="r"/>
      <c:layout>
        <c:manualLayout>
          <c:xMode val="edge"/>
          <c:yMode val="edge"/>
          <c:x val="0.735854702124272"/>
          <c:y val="0.0700787657866769"/>
          <c:w val="0.248666683425009"/>
          <c:h val="0.829502844162472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01194349168727"/>
          <c:y val="0.0492885023478619"/>
          <c:w val="0.716774168513928"/>
          <c:h val="0.77288159701376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Exact</c:v>
                </c:pt>
              </c:strCache>
            </c:strRef>
          </c:tx>
          <c:spPr>
            <a:noFill/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SLRU-1</c:v>
                </c:pt>
                <c:pt idx="1">
                  <c:v>SLRU-2</c:v>
                </c:pt>
                <c:pt idx="2">
                  <c:v>SLRU-3</c:v>
                </c:pt>
                <c:pt idx="3">
                  <c:v>GDSF-1</c:v>
                </c:pt>
                <c:pt idx="4">
                  <c:v>GDSF-2</c:v>
                </c:pt>
                <c:pt idx="5">
                  <c:v>GDSF-3</c:v>
                </c:pt>
                <c:pt idx="6">
                  <c:v>FIFO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27.9</c:v>
                </c:pt>
                <c:pt idx="1">
                  <c:v>31.9</c:v>
                </c:pt>
                <c:pt idx="2">
                  <c:v>33.0</c:v>
                </c:pt>
                <c:pt idx="3">
                  <c:v>40.2</c:v>
                </c:pt>
                <c:pt idx="4">
                  <c:v>42.0</c:v>
                </c:pt>
                <c:pt idx="5">
                  <c:v>42.7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RIPQ</c:v>
                </c:pt>
              </c:strCache>
            </c:strRef>
          </c:tx>
          <c:spPr>
            <a:noFill/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SLRU-1</c:v>
                </c:pt>
                <c:pt idx="1">
                  <c:v>SLRU-2</c:v>
                </c:pt>
                <c:pt idx="2">
                  <c:v>SLRU-3</c:v>
                </c:pt>
                <c:pt idx="3">
                  <c:v>GDSF-1</c:v>
                </c:pt>
                <c:pt idx="4">
                  <c:v>GDSF-2</c:v>
                </c:pt>
                <c:pt idx="5">
                  <c:v>GDSF-3</c:v>
                </c:pt>
                <c:pt idx="6">
                  <c:v>FIFO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27.4</c:v>
                </c:pt>
                <c:pt idx="1">
                  <c:v>31.6</c:v>
                </c:pt>
                <c:pt idx="2">
                  <c:v>32.5</c:v>
                </c:pt>
                <c:pt idx="3">
                  <c:v>39.9</c:v>
                </c:pt>
                <c:pt idx="4">
                  <c:v>41.7</c:v>
                </c:pt>
                <c:pt idx="5">
                  <c:v>42.4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FIFO</c:v>
                </c:pt>
              </c:strCache>
            </c:strRef>
          </c:tx>
          <c:spPr>
            <a:solidFill>
              <a:schemeClr val="accent1"/>
            </a:solidFill>
          </c:spPr>
          <c:invertIfNegative val="0"/>
          <c:cat>
            <c:strRef>
              <c:f>Sheet1!$A$2:$A$8</c:f>
              <c:strCache>
                <c:ptCount val="7"/>
                <c:pt idx="0">
                  <c:v>SLRU-1</c:v>
                </c:pt>
                <c:pt idx="1">
                  <c:v>SLRU-2</c:v>
                </c:pt>
                <c:pt idx="2">
                  <c:v>SLRU-3</c:v>
                </c:pt>
                <c:pt idx="3">
                  <c:v>GDSF-1</c:v>
                </c:pt>
                <c:pt idx="4">
                  <c:v>GDSF-2</c:v>
                </c:pt>
                <c:pt idx="5">
                  <c:v>GDSF-3</c:v>
                </c:pt>
                <c:pt idx="6">
                  <c:v>FIFO</c:v>
                </c:pt>
              </c:strCache>
            </c:strRef>
          </c:cat>
          <c:val>
            <c:numRef>
              <c:f>Sheet1!$D$2:$D$8</c:f>
              <c:numCache>
                <c:formatCode>General</c:formatCode>
                <c:ptCount val="7"/>
                <c:pt idx="6">
                  <c:v>26.0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29366840"/>
        <c:axId val="-2129363864"/>
      </c:barChart>
      <c:catAx>
        <c:axId val="-212936684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-2129363864"/>
        <c:crosses val="autoZero"/>
        <c:auto val="1"/>
        <c:lblAlgn val="ctr"/>
        <c:lblOffset val="100"/>
        <c:noMultiLvlLbl val="0"/>
      </c:catAx>
      <c:valAx>
        <c:axId val="-2129363864"/>
        <c:scaling>
          <c:orientation val="minMax"/>
          <c:min val="20.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129366840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847765060096101"/>
          <c:y val="0.288665832585218"/>
          <c:w val="0.122736202707243"/>
          <c:h val="0.404534737826546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01194349168727"/>
          <c:y val="0.0492885023478619"/>
          <c:w val="0.716774168513928"/>
          <c:h val="0.77288159701376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Exact</c:v>
                </c:pt>
              </c:strCache>
            </c:strRef>
          </c:tx>
          <c:spPr>
            <a:solidFill>
              <a:schemeClr val="accent3"/>
            </a:solidFill>
          </c:spPr>
          <c:invertIfNegative val="0"/>
          <c:cat>
            <c:strRef>
              <c:f>Sheet1!$A$2:$A$8</c:f>
              <c:strCache>
                <c:ptCount val="7"/>
                <c:pt idx="0">
                  <c:v>SLRU-1</c:v>
                </c:pt>
                <c:pt idx="1">
                  <c:v>SLRU-2</c:v>
                </c:pt>
                <c:pt idx="2">
                  <c:v>SLRU-3</c:v>
                </c:pt>
                <c:pt idx="3">
                  <c:v>GDSF-1</c:v>
                </c:pt>
                <c:pt idx="4">
                  <c:v>GDSF-2</c:v>
                </c:pt>
                <c:pt idx="5">
                  <c:v>GDSF-3</c:v>
                </c:pt>
                <c:pt idx="6">
                  <c:v>FIFO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27.9</c:v>
                </c:pt>
                <c:pt idx="1">
                  <c:v>31.9</c:v>
                </c:pt>
                <c:pt idx="2">
                  <c:v>33.0</c:v>
                </c:pt>
                <c:pt idx="3">
                  <c:v>40.2</c:v>
                </c:pt>
                <c:pt idx="4">
                  <c:v>42.0</c:v>
                </c:pt>
                <c:pt idx="5">
                  <c:v>42.7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RIPQ</c:v>
                </c:pt>
              </c:strCache>
            </c:strRef>
          </c:tx>
          <c:spPr>
            <a:noFill/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SLRU-1</c:v>
                </c:pt>
                <c:pt idx="1">
                  <c:v>SLRU-2</c:v>
                </c:pt>
                <c:pt idx="2">
                  <c:v>SLRU-3</c:v>
                </c:pt>
                <c:pt idx="3">
                  <c:v>GDSF-1</c:v>
                </c:pt>
                <c:pt idx="4">
                  <c:v>GDSF-2</c:v>
                </c:pt>
                <c:pt idx="5">
                  <c:v>GDSF-3</c:v>
                </c:pt>
                <c:pt idx="6">
                  <c:v>FIFO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27.4</c:v>
                </c:pt>
                <c:pt idx="1">
                  <c:v>31.6</c:v>
                </c:pt>
                <c:pt idx="2">
                  <c:v>32.5</c:v>
                </c:pt>
                <c:pt idx="3">
                  <c:v>39.9</c:v>
                </c:pt>
                <c:pt idx="4">
                  <c:v>41.7</c:v>
                </c:pt>
                <c:pt idx="5">
                  <c:v>42.4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FIFO</c:v>
                </c:pt>
              </c:strCache>
            </c:strRef>
          </c:tx>
          <c:spPr>
            <a:solidFill>
              <a:schemeClr val="accent1"/>
            </a:solidFill>
          </c:spPr>
          <c:invertIfNegative val="0"/>
          <c:cat>
            <c:strRef>
              <c:f>Sheet1!$A$2:$A$8</c:f>
              <c:strCache>
                <c:ptCount val="7"/>
                <c:pt idx="0">
                  <c:v>SLRU-1</c:v>
                </c:pt>
                <c:pt idx="1">
                  <c:v>SLRU-2</c:v>
                </c:pt>
                <c:pt idx="2">
                  <c:v>SLRU-3</c:v>
                </c:pt>
                <c:pt idx="3">
                  <c:v>GDSF-1</c:v>
                </c:pt>
                <c:pt idx="4">
                  <c:v>GDSF-2</c:v>
                </c:pt>
                <c:pt idx="5">
                  <c:v>GDSF-3</c:v>
                </c:pt>
                <c:pt idx="6">
                  <c:v>FIFO</c:v>
                </c:pt>
              </c:strCache>
            </c:strRef>
          </c:cat>
          <c:val>
            <c:numRef>
              <c:f>Sheet1!$D$2:$D$8</c:f>
              <c:numCache>
                <c:formatCode>General</c:formatCode>
                <c:ptCount val="7"/>
                <c:pt idx="6">
                  <c:v>26.0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29856248"/>
        <c:axId val="-2129853272"/>
      </c:barChart>
      <c:catAx>
        <c:axId val="-212985624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-2129853272"/>
        <c:crosses val="autoZero"/>
        <c:auto val="1"/>
        <c:lblAlgn val="ctr"/>
        <c:lblOffset val="100"/>
        <c:noMultiLvlLbl val="0"/>
      </c:catAx>
      <c:valAx>
        <c:axId val="-2129853272"/>
        <c:scaling>
          <c:orientation val="minMax"/>
          <c:min val="20.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129856248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847765060096101"/>
          <c:y val="0.288665832585218"/>
          <c:w val="0.122736202707243"/>
          <c:h val="0.404534737826546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01194349168727"/>
          <c:y val="0.0492885023478619"/>
          <c:w val="0.716774168513928"/>
          <c:h val="0.77288159701376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Exact</c:v>
                </c:pt>
              </c:strCache>
            </c:strRef>
          </c:tx>
          <c:spPr>
            <a:solidFill>
              <a:schemeClr val="accent3"/>
            </a:solidFill>
          </c:spPr>
          <c:invertIfNegative val="0"/>
          <c:cat>
            <c:strRef>
              <c:f>Sheet1!$A$2:$A$8</c:f>
              <c:strCache>
                <c:ptCount val="7"/>
                <c:pt idx="0">
                  <c:v>SLRU-1</c:v>
                </c:pt>
                <c:pt idx="1">
                  <c:v>SLRU-2</c:v>
                </c:pt>
                <c:pt idx="2">
                  <c:v>SLRU-3</c:v>
                </c:pt>
                <c:pt idx="3">
                  <c:v>GDSF-1</c:v>
                </c:pt>
                <c:pt idx="4">
                  <c:v>GDSF-2</c:v>
                </c:pt>
                <c:pt idx="5">
                  <c:v>GDSF-3</c:v>
                </c:pt>
                <c:pt idx="6">
                  <c:v>FIFO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27.9</c:v>
                </c:pt>
                <c:pt idx="1">
                  <c:v>31.9</c:v>
                </c:pt>
                <c:pt idx="2">
                  <c:v>33.0</c:v>
                </c:pt>
                <c:pt idx="3">
                  <c:v>40.2</c:v>
                </c:pt>
                <c:pt idx="4">
                  <c:v>42.0</c:v>
                </c:pt>
                <c:pt idx="5">
                  <c:v>42.7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RIPQ</c:v>
                </c:pt>
              </c:strCache>
            </c:strRef>
          </c:tx>
          <c:spPr>
            <a:solidFill>
              <a:schemeClr val="accent2"/>
            </a:solidFill>
          </c:spPr>
          <c:invertIfNegative val="0"/>
          <c:cat>
            <c:strRef>
              <c:f>Sheet1!$A$2:$A$8</c:f>
              <c:strCache>
                <c:ptCount val="7"/>
                <c:pt idx="0">
                  <c:v>SLRU-1</c:v>
                </c:pt>
                <c:pt idx="1">
                  <c:v>SLRU-2</c:v>
                </c:pt>
                <c:pt idx="2">
                  <c:v>SLRU-3</c:v>
                </c:pt>
                <c:pt idx="3">
                  <c:v>GDSF-1</c:v>
                </c:pt>
                <c:pt idx="4">
                  <c:v>GDSF-2</c:v>
                </c:pt>
                <c:pt idx="5">
                  <c:v>GDSF-3</c:v>
                </c:pt>
                <c:pt idx="6">
                  <c:v>FIFO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27.4</c:v>
                </c:pt>
                <c:pt idx="1">
                  <c:v>31.6</c:v>
                </c:pt>
                <c:pt idx="2">
                  <c:v>32.5</c:v>
                </c:pt>
                <c:pt idx="3">
                  <c:v>39.9</c:v>
                </c:pt>
                <c:pt idx="4">
                  <c:v>41.7</c:v>
                </c:pt>
                <c:pt idx="5">
                  <c:v>42.4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FIFO</c:v>
                </c:pt>
              </c:strCache>
            </c:strRef>
          </c:tx>
          <c:spPr>
            <a:solidFill>
              <a:schemeClr val="accent1"/>
            </a:solidFill>
          </c:spPr>
          <c:invertIfNegative val="0"/>
          <c:cat>
            <c:strRef>
              <c:f>Sheet1!$A$2:$A$8</c:f>
              <c:strCache>
                <c:ptCount val="7"/>
                <c:pt idx="0">
                  <c:v>SLRU-1</c:v>
                </c:pt>
                <c:pt idx="1">
                  <c:v>SLRU-2</c:v>
                </c:pt>
                <c:pt idx="2">
                  <c:v>SLRU-3</c:v>
                </c:pt>
                <c:pt idx="3">
                  <c:v>GDSF-1</c:v>
                </c:pt>
                <c:pt idx="4">
                  <c:v>GDSF-2</c:v>
                </c:pt>
                <c:pt idx="5">
                  <c:v>GDSF-3</c:v>
                </c:pt>
                <c:pt idx="6">
                  <c:v>FIFO</c:v>
                </c:pt>
              </c:strCache>
            </c:strRef>
          </c:cat>
          <c:val>
            <c:numRef>
              <c:f>Sheet1!$D$2:$D$8</c:f>
              <c:numCache>
                <c:formatCode>General</c:formatCode>
                <c:ptCount val="7"/>
                <c:pt idx="6">
                  <c:v>26.0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34102760"/>
        <c:axId val="-2134099784"/>
      </c:barChart>
      <c:catAx>
        <c:axId val="-213410276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-2134099784"/>
        <c:crosses val="autoZero"/>
        <c:auto val="1"/>
        <c:lblAlgn val="ctr"/>
        <c:lblOffset val="100"/>
        <c:noMultiLvlLbl val="0"/>
      </c:catAx>
      <c:valAx>
        <c:axId val="-2134099784"/>
        <c:scaling>
          <c:orientation val="minMax"/>
          <c:min val="20.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134102760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847765060096101"/>
          <c:y val="0.288665832585218"/>
          <c:w val="0.122736202707243"/>
          <c:h val="0.404534737826546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01194349168727"/>
          <c:y val="0.0492885023478619"/>
          <c:w val="0.716774168513928"/>
          <c:h val="0.77288159701376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Exact</c:v>
                </c:pt>
              </c:strCache>
            </c:strRef>
          </c:tx>
          <c:spPr>
            <a:solidFill>
              <a:schemeClr val="accent3"/>
            </a:solidFill>
          </c:spPr>
          <c:invertIfNegative val="0"/>
          <c:cat>
            <c:strRef>
              <c:f>Sheet1!$A$2:$A$8</c:f>
              <c:strCache>
                <c:ptCount val="7"/>
                <c:pt idx="0">
                  <c:v>SLRU-1</c:v>
                </c:pt>
                <c:pt idx="1">
                  <c:v>SLRU-2</c:v>
                </c:pt>
                <c:pt idx="2">
                  <c:v>SLRU-3</c:v>
                </c:pt>
                <c:pt idx="3">
                  <c:v>GDSF-1</c:v>
                </c:pt>
                <c:pt idx="4">
                  <c:v>GDSF-2</c:v>
                </c:pt>
                <c:pt idx="5">
                  <c:v>GDSF-3</c:v>
                </c:pt>
                <c:pt idx="6">
                  <c:v>FIFO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27.9</c:v>
                </c:pt>
                <c:pt idx="1">
                  <c:v>31.9</c:v>
                </c:pt>
                <c:pt idx="2">
                  <c:v>33.0</c:v>
                </c:pt>
                <c:pt idx="3">
                  <c:v>40.2</c:v>
                </c:pt>
                <c:pt idx="4">
                  <c:v>42.0</c:v>
                </c:pt>
                <c:pt idx="5">
                  <c:v>42.7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RIPQ</c:v>
                </c:pt>
              </c:strCache>
            </c:strRef>
          </c:tx>
          <c:spPr>
            <a:solidFill>
              <a:schemeClr val="accent2"/>
            </a:solidFill>
          </c:spPr>
          <c:invertIfNegative val="0"/>
          <c:cat>
            <c:strRef>
              <c:f>Sheet1!$A$2:$A$8</c:f>
              <c:strCache>
                <c:ptCount val="7"/>
                <c:pt idx="0">
                  <c:v>SLRU-1</c:v>
                </c:pt>
                <c:pt idx="1">
                  <c:v>SLRU-2</c:v>
                </c:pt>
                <c:pt idx="2">
                  <c:v>SLRU-3</c:v>
                </c:pt>
                <c:pt idx="3">
                  <c:v>GDSF-1</c:v>
                </c:pt>
                <c:pt idx="4">
                  <c:v>GDSF-2</c:v>
                </c:pt>
                <c:pt idx="5">
                  <c:v>GDSF-3</c:v>
                </c:pt>
                <c:pt idx="6">
                  <c:v>FIFO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27.4</c:v>
                </c:pt>
                <c:pt idx="1">
                  <c:v>31.6</c:v>
                </c:pt>
                <c:pt idx="2">
                  <c:v>32.5</c:v>
                </c:pt>
                <c:pt idx="3">
                  <c:v>39.9</c:v>
                </c:pt>
                <c:pt idx="4">
                  <c:v>41.7</c:v>
                </c:pt>
                <c:pt idx="5">
                  <c:v>42.4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FIFO</c:v>
                </c:pt>
              </c:strCache>
            </c:strRef>
          </c:tx>
          <c:spPr>
            <a:solidFill>
              <a:schemeClr val="accent1"/>
            </a:solidFill>
          </c:spPr>
          <c:invertIfNegative val="0"/>
          <c:cat>
            <c:strRef>
              <c:f>Sheet1!$A$2:$A$8</c:f>
              <c:strCache>
                <c:ptCount val="7"/>
                <c:pt idx="0">
                  <c:v>SLRU-1</c:v>
                </c:pt>
                <c:pt idx="1">
                  <c:v>SLRU-2</c:v>
                </c:pt>
                <c:pt idx="2">
                  <c:v>SLRU-3</c:v>
                </c:pt>
                <c:pt idx="3">
                  <c:v>GDSF-1</c:v>
                </c:pt>
                <c:pt idx="4">
                  <c:v>GDSF-2</c:v>
                </c:pt>
                <c:pt idx="5">
                  <c:v>GDSF-3</c:v>
                </c:pt>
                <c:pt idx="6">
                  <c:v>FIFO</c:v>
                </c:pt>
              </c:strCache>
            </c:strRef>
          </c:cat>
          <c:val>
            <c:numRef>
              <c:f>Sheet1!$D$2:$D$8</c:f>
              <c:numCache>
                <c:formatCode>General</c:formatCode>
                <c:ptCount val="7"/>
                <c:pt idx="6">
                  <c:v>26.0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29325736"/>
        <c:axId val="-2129322760"/>
      </c:barChart>
      <c:catAx>
        <c:axId val="-212932573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-2129322760"/>
        <c:crosses val="autoZero"/>
        <c:auto val="1"/>
        <c:lblAlgn val="ctr"/>
        <c:lblOffset val="100"/>
        <c:noMultiLvlLbl val="0"/>
      </c:catAx>
      <c:valAx>
        <c:axId val="-2129322760"/>
        <c:scaling>
          <c:orientation val="minMax"/>
          <c:min val="20.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129325736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847765060096101"/>
          <c:y val="0.288665832585218"/>
          <c:w val="0.122736202707243"/>
          <c:h val="0.404534737826546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RIPQ</c:v>
                </c:pt>
              </c:strCache>
            </c:strRef>
          </c:tx>
          <c:spPr>
            <a:solidFill>
              <a:srgbClr val="C0504D"/>
            </a:solidFill>
          </c:spPr>
          <c:invertIfNegative val="0"/>
          <c:cat>
            <c:strRef>
              <c:f>Sheet1!$A$2:$A$7</c:f>
              <c:strCache>
                <c:ptCount val="6"/>
                <c:pt idx="0">
                  <c:v>SLRU-1</c:v>
                </c:pt>
                <c:pt idx="1">
                  <c:v>SLRU-2</c:v>
                </c:pt>
                <c:pt idx="2">
                  <c:v>SLRU-3</c:v>
                </c:pt>
                <c:pt idx="3">
                  <c:v>GDSF-1</c:v>
                </c:pt>
                <c:pt idx="4">
                  <c:v>GDSF-2</c:v>
                </c:pt>
                <c:pt idx="5">
                  <c:v>GDSF-3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26200.0</c:v>
                </c:pt>
                <c:pt idx="1">
                  <c:v>26800.0</c:v>
                </c:pt>
                <c:pt idx="2">
                  <c:v>26900.0</c:v>
                </c:pt>
                <c:pt idx="3">
                  <c:v>25000.0</c:v>
                </c:pt>
                <c:pt idx="4">
                  <c:v>25100.0</c:v>
                </c:pt>
                <c:pt idx="5">
                  <c:v>25100.0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29267816"/>
        <c:axId val="-2129264808"/>
      </c:barChart>
      <c:catAx>
        <c:axId val="-212926781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-2129264808"/>
        <c:crosses val="autoZero"/>
        <c:auto val="1"/>
        <c:lblAlgn val="ctr"/>
        <c:lblOffset val="100"/>
        <c:noMultiLvlLbl val="0"/>
      </c:catAx>
      <c:valAx>
        <c:axId val="-2129264808"/>
        <c:scaling>
          <c:orientation val="minMax"/>
          <c:min val="0.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129267816"/>
        <c:crosses val="autoZero"/>
        <c:crossBetween val="between"/>
        <c:majorUnit val="5000.0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B9E932-8821-0F46-A913-DF34635C1F7D}" type="datetimeFigureOut">
              <a:rPr lang="en-US" smtClean="0"/>
              <a:t>2/26/15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9C3B77-2DE6-A343-8D16-607D6B519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7308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CCCD32-0EDC-084C-A3EC-3C34ABA27B65}" type="datetimeFigureOut">
              <a:rPr lang="en-US" smtClean="0"/>
              <a:t>2/26/15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4995E3-58FF-C141-AD78-FDA068597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75478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5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5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5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995E3-58FF-C141-AD78-FDA068597AA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0892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995E3-58FF-C141-AD78-FDA068597AA7}" type="slidenum">
              <a:rPr lang="en-US" smtClean="0"/>
              <a:t>10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8310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995E3-58FF-C141-AD78-FDA068597AA7}" type="slidenum">
              <a:rPr lang="en-US" smtClean="0"/>
              <a:t>11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8310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995E3-58FF-C141-AD78-FDA068597AA7}" type="slidenum">
              <a:rPr lang="en-US" smtClean="0"/>
              <a:t>12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8310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995E3-58FF-C141-AD78-FDA068597AA7}" type="slidenum">
              <a:rPr lang="en-US" smtClean="0"/>
              <a:t>13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8667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995E3-58FF-C141-AD78-FDA068597AA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9975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995E3-58FF-C141-AD78-FDA068597AA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1755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995E3-58FF-C141-AD78-FDA068597AA7}" type="slidenum">
              <a:rPr lang="en-US" smtClean="0"/>
              <a:t>16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8137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995E3-58FF-C141-AD78-FDA068597AA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4145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995E3-58FF-C141-AD78-FDA068597AA7}" type="slidenum">
              <a:rPr lang="en-US" smtClean="0"/>
              <a:t>18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9651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995E3-58FF-C141-AD78-FDA068597AA7}" type="slidenum">
              <a:rPr lang="en-US" smtClean="0"/>
              <a:t>19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9651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995E3-58FF-C141-AD78-FDA068597AA7}" type="slidenum">
              <a:rPr lang="en-US" smtClean="0"/>
              <a:t>2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01726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995E3-58FF-C141-AD78-FDA068597AA7}" type="slidenum">
              <a:rPr lang="en-US" smtClean="0"/>
              <a:t>20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2385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995E3-58FF-C141-AD78-FDA068597AA7}" type="slidenum">
              <a:rPr lang="en-US" smtClean="0"/>
              <a:t>21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23092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995E3-58FF-C141-AD78-FDA068597AA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5581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995E3-58FF-C141-AD78-FDA068597AA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1201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995E3-58FF-C141-AD78-FDA068597AA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37030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995E3-58FF-C141-AD78-FDA068597AA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91114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995E3-58FF-C141-AD78-FDA068597AA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61880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995E3-58FF-C141-AD78-FDA068597AA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29361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995E3-58FF-C141-AD78-FDA068597AA7}" type="slidenum">
              <a:rPr lang="en-US" smtClean="0"/>
              <a:t>28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48328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995E3-58FF-C141-AD78-FDA068597AA7}" type="slidenum">
              <a:rPr lang="en-US" smtClean="0"/>
              <a:t>29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7355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995E3-58FF-C141-AD78-FDA068597AA7}" type="slidenum">
              <a:rPr lang="en-US" smtClean="0"/>
              <a:t>3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32693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995E3-58FF-C141-AD78-FDA068597AA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30365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995E3-58FF-C141-AD78-FDA068597AA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91615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995E3-58FF-C141-AD78-FDA068597AA7}" type="slidenum">
              <a:rPr lang="en-US" smtClean="0"/>
              <a:t>32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44322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995E3-58FF-C141-AD78-FDA068597AA7}" type="slidenum">
              <a:rPr lang="en-US" smtClean="0"/>
              <a:t>33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30321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995E3-58FF-C141-AD78-FDA068597AA7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38732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995E3-58FF-C141-AD78-FDA068597AA7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85809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995E3-58FF-C141-AD78-FDA068597AA7}" type="slidenum">
              <a:rPr lang="en-US" smtClean="0"/>
              <a:t>36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73153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995E3-58FF-C141-AD78-FDA068597AA7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96804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995E3-58FF-C141-AD78-FDA068597AA7}" type="slidenum">
              <a:rPr lang="en-US" smtClean="0"/>
              <a:t>38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73153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995E3-58FF-C141-AD78-FDA068597AA7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7690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995E3-58FF-C141-AD78-FDA068597AA7}" type="slidenum">
              <a:rPr lang="en-US" smtClean="0"/>
              <a:t>4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32693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995E3-58FF-C141-AD78-FDA068597AA7}" type="slidenum">
              <a:rPr lang="en-US" smtClean="0"/>
              <a:t>40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35204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995E3-58FF-C141-AD78-FDA068597AA7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36524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995E3-58FF-C141-AD78-FDA068597AA7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40799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995E3-58FF-C141-AD78-FDA068597AA7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08321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995E3-58FF-C141-AD78-FDA068597AA7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36487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995E3-58FF-C141-AD78-FDA068597AA7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02042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995E3-58FF-C141-AD78-FDA068597AA7}" type="slidenum">
              <a:rPr lang="en-US" smtClean="0"/>
              <a:t>46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49560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995E3-58FF-C141-AD78-FDA068597AA7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71204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995E3-58FF-C141-AD78-FDA068597AA7}" type="slidenum">
              <a:rPr lang="en-US" smtClean="0"/>
              <a:t>48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61735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995E3-58FF-C141-AD78-FDA068597AA7}" type="slidenum">
              <a:rPr lang="en-US" smtClean="0"/>
              <a:t>49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4434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995E3-58FF-C141-AD78-FDA068597AA7}" type="slidenum">
              <a:rPr lang="en-US" smtClean="0"/>
              <a:t>5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32693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995E3-58FF-C141-AD78-FDA068597AA7}" type="slidenum">
              <a:rPr lang="en-US" smtClean="0"/>
              <a:t>50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05393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995E3-58FF-C141-AD78-FDA068597AA7}" type="slidenum">
              <a:rPr lang="en-US" smtClean="0"/>
              <a:t>51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05393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995E3-58FF-C141-AD78-FDA068597AA7}" type="slidenum">
              <a:rPr lang="en-US" smtClean="0"/>
              <a:t>52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05393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995E3-58FF-C141-AD78-FDA068597AA7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88766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995E3-58FF-C141-AD78-FDA068597AA7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40836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995E3-58FF-C141-AD78-FDA068597AA7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996906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995E3-58FF-C141-AD78-FDA068597AA7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70874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995E3-58FF-C141-AD78-FDA068597AA7}" type="slidenum">
              <a:rPr lang="en-US" smtClean="0"/>
              <a:t>57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115448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995E3-58FF-C141-AD78-FDA068597AA7}" type="slidenum">
              <a:rPr lang="en-US" smtClean="0"/>
              <a:t>58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463913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995E3-58FF-C141-AD78-FDA068597AA7}" type="slidenum">
              <a:rPr lang="en-US" smtClean="0"/>
              <a:t>59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5024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995E3-58FF-C141-AD78-FDA068597AA7}" type="slidenum">
              <a:rPr lang="en-US" smtClean="0"/>
              <a:t>6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6199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995E3-58FF-C141-AD78-FDA068597AA7}" type="slidenum">
              <a:rPr lang="en-US" smtClean="0"/>
              <a:t>7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6735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995E3-58FF-C141-AD78-FDA068597AA7}" type="slidenum">
              <a:rPr lang="en-US" smtClean="0"/>
              <a:t>8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4452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995E3-58FF-C141-AD78-FDA068597AA7}" type="slidenum">
              <a:rPr lang="en-US" smtClean="0"/>
              <a:t>9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831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EB864-F0E1-7540-B652-2504188A38F6}" type="datetime1">
              <a:rPr lang="en-US" smtClean="0"/>
              <a:t>2/26/15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4052-3774-B34C-A6F0-5C436C762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326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BFC99-D092-0D4F-8D3D-61945E0A03B7}" type="datetime1">
              <a:rPr lang="en-US" smtClean="0"/>
              <a:t>2/26/15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4052-3774-B34C-A6F0-5C436C762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991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0E162-B31F-C843-A895-8598B004A9AB}" type="datetime1">
              <a:rPr lang="en-US" smtClean="0"/>
              <a:t>2/26/15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4052-3774-B34C-A6F0-5C436C762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692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13A8D-D94C-3B4C-B6D4-D9819D11DEA3}" type="datetime1">
              <a:rPr lang="en-US" smtClean="0"/>
              <a:t>2/26/15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4052-3774-B34C-A6F0-5C436C762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934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576BD-825B-3140-9DDB-0C8C0B6F49B7}" type="datetime1">
              <a:rPr lang="en-US" smtClean="0"/>
              <a:t>2/26/15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4052-3774-B34C-A6F0-5C436C762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532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FB1AD-BD4D-5F40-B0AB-019C7B13AF7E}" type="datetime1">
              <a:rPr lang="en-US" smtClean="0"/>
              <a:t>2/26/15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4052-3774-B34C-A6F0-5C436C762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479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28B36-9131-F245-883A-7D757ACBD8EA}" type="datetime1">
              <a:rPr lang="en-US" smtClean="0"/>
              <a:t>2/26/15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4052-3774-B34C-A6F0-5C436C762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983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42004-5FED-B44E-945F-79B1865E40EA}" type="datetime1">
              <a:rPr lang="en-US" smtClean="0"/>
              <a:t>2/26/15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4052-3774-B34C-A6F0-5C436C762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076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0C858-7002-3C47-9A79-83431D3C88AE}" type="datetime1">
              <a:rPr lang="en-US" smtClean="0"/>
              <a:t>2/26/15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4052-3774-B34C-A6F0-5C436C762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540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44417-C475-8C4B-8E3D-530BC8A897A5}" type="datetime1">
              <a:rPr lang="en-US" smtClean="0"/>
              <a:t>2/26/15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4052-3774-B34C-A6F0-5C436C762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356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CB6B-6F0A-B642-8E38-234746E39427}" type="datetime1">
              <a:rPr lang="en-US" smtClean="0"/>
              <a:t>2/26/15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4052-3774-B34C-A6F0-5C436C762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75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B46AE8-7677-9D4E-A131-49C0B0614C25}" type="datetime1">
              <a:rPr lang="en-US" smtClean="0"/>
              <a:t>2/26/15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34052-3774-B34C-A6F0-5C436C7626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20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b="0" i="0" kern="1200">
          <a:solidFill>
            <a:schemeClr val="tx1"/>
          </a:solidFill>
          <a:latin typeface="Helvetica Neue Medium"/>
          <a:ea typeface="+mj-ea"/>
          <a:cs typeface="Helvetica Neue Medium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b="0" i="0" kern="1200">
          <a:solidFill>
            <a:schemeClr val="tx1"/>
          </a:solidFill>
          <a:latin typeface="Helvetica Neue Medium"/>
          <a:ea typeface="+mn-ea"/>
          <a:cs typeface="Helvetica Neue Medium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b="0" i="0" kern="1200">
          <a:solidFill>
            <a:schemeClr val="tx1"/>
          </a:solidFill>
          <a:latin typeface="Helvetica Neue Medium"/>
          <a:ea typeface="+mn-ea"/>
          <a:cs typeface="Helvetica Neue Medium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b="0" i="0" kern="1200">
          <a:solidFill>
            <a:schemeClr val="tx1"/>
          </a:solidFill>
          <a:latin typeface="Helvetica Neue Medium"/>
          <a:ea typeface="+mn-ea"/>
          <a:cs typeface="Helvetica Neue Medium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b="0" i="0" kern="1200">
          <a:solidFill>
            <a:schemeClr val="tx1"/>
          </a:solidFill>
          <a:latin typeface="Helvetica Neue Medium"/>
          <a:ea typeface="+mn-ea"/>
          <a:cs typeface="Helvetica Neue Medium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b="0" i="0" kern="1200">
          <a:solidFill>
            <a:schemeClr val="tx1"/>
          </a:solidFill>
          <a:latin typeface="Helvetica Neue Medium"/>
          <a:ea typeface="+mn-ea"/>
          <a:cs typeface="Helvetica Neue Medium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4" Type="http://schemas.openxmlformats.org/officeDocument/2006/relationships/image" Target="../media/image14.png"/><Relationship Id="rId1" Type="http://schemas.openxmlformats.org/officeDocument/2006/relationships/tags" Target="../tags/tag5.x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tags" Target="../tags/tag7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tags" Target="../tags/tag8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tags" Target="../tags/tag9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tags" Target="../tags/tag10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image" Target="../media/image5.jp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1" Type="http://schemas.openxmlformats.org/officeDocument/2006/relationships/tags" Target="../tags/tag1.xml"/><Relationship Id="rId2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Relationship Id="rId1" Type="http://schemas.openxmlformats.org/officeDocument/2006/relationships/tags" Target="../tags/tag11.xml"/><Relationship Id="rId2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4" Type="http://schemas.openxmlformats.org/officeDocument/2006/relationships/image" Target="../media/image16.png"/><Relationship Id="rId5" Type="http://schemas.openxmlformats.org/officeDocument/2006/relationships/image" Target="../media/image15.png"/><Relationship Id="rId6" Type="http://schemas.openxmlformats.org/officeDocument/2006/relationships/image" Target="../media/image17.png"/><Relationship Id="rId7" Type="http://schemas.openxmlformats.org/officeDocument/2006/relationships/image" Target="../media/image19.png"/><Relationship Id="rId1" Type="http://schemas.openxmlformats.org/officeDocument/2006/relationships/tags" Target="../tags/tag12.xml"/><Relationship Id="rId2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4" Type="http://schemas.openxmlformats.org/officeDocument/2006/relationships/image" Target="../media/image16.png"/><Relationship Id="rId5" Type="http://schemas.openxmlformats.org/officeDocument/2006/relationships/image" Target="../media/image19.png"/><Relationship Id="rId6" Type="http://schemas.openxmlformats.org/officeDocument/2006/relationships/image" Target="../media/image15.png"/><Relationship Id="rId7" Type="http://schemas.openxmlformats.org/officeDocument/2006/relationships/image" Target="../media/image17.png"/><Relationship Id="rId1" Type="http://schemas.openxmlformats.org/officeDocument/2006/relationships/tags" Target="../tags/tag13.xml"/><Relationship Id="rId2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4" Type="http://schemas.openxmlformats.org/officeDocument/2006/relationships/image" Target="../media/image16.png"/><Relationship Id="rId5" Type="http://schemas.openxmlformats.org/officeDocument/2006/relationships/image" Target="../media/image19.png"/><Relationship Id="rId6" Type="http://schemas.openxmlformats.org/officeDocument/2006/relationships/image" Target="../media/image15.png"/><Relationship Id="rId7" Type="http://schemas.openxmlformats.org/officeDocument/2006/relationships/image" Target="../media/image17.png"/><Relationship Id="rId1" Type="http://schemas.openxmlformats.org/officeDocument/2006/relationships/tags" Target="../tags/tag14.xml"/><Relationship Id="rId2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tags" Target="../tags/tag15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4" Type="http://schemas.openxmlformats.org/officeDocument/2006/relationships/image" Target="../media/image20.png"/><Relationship Id="rId1" Type="http://schemas.openxmlformats.org/officeDocument/2006/relationships/tags" Target="../tags/tag16.xml"/><Relationship Id="rId2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1" Type="http://schemas.openxmlformats.org/officeDocument/2006/relationships/tags" Target="../tags/tag17.xml"/><Relationship Id="rId2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4" Type="http://schemas.openxmlformats.org/officeDocument/2006/relationships/image" Target="../media/image22.png"/><Relationship Id="rId1" Type="http://schemas.openxmlformats.org/officeDocument/2006/relationships/tags" Target="../tags/tag18.x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image" Target="../media/image7.png"/><Relationship Id="rId1" Type="http://schemas.openxmlformats.org/officeDocument/2006/relationships/tags" Target="../tags/tag2.xml"/><Relationship Id="rId2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4" Type="http://schemas.openxmlformats.org/officeDocument/2006/relationships/image" Target="../media/image22.png"/><Relationship Id="rId1" Type="http://schemas.openxmlformats.org/officeDocument/2006/relationships/tags" Target="../tags/tag19.xml"/><Relationship Id="rId2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4" Type="http://schemas.openxmlformats.org/officeDocument/2006/relationships/image" Target="../media/image23.png"/><Relationship Id="rId5" Type="http://schemas.microsoft.com/office/2007/relationships/hdphoto" Target="../media/hdphoto1.wdp"/><Relationship Id="rId6" Type="http://schemas.openxmlformats.org/officeDocument/2006/relationships/image" Target="../media/image22.png"/><Relationship Id="rId1" Type="http://schemas.openxmlformats.org/officeDocument/2006/relationships/tags" Target="../tags/tag20.xml"/><Relationship Id="rId2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1" Type="http://schemas.openxmlformats.org/officeDocument/2006/relationships/tags" Target="../tags/tag21.xml"/><Relationship Id="rId2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3.png"/><Relationship Id="rId12" Type="http://schemas.openxmlformats.org/officeDocument/2006/relationships/image" Target="../media/image34.png"/><Relationship Id="rId13" Type="http://schemas.openxmlformats.org/officeDocument/2006/relationships/image" Target="../media/image35.png"/><Relationship Id="rId14" Type="http://schemas.openxmlformats.org/officeDocument/2006/relationships/image" Target="../media/image36.png"/><Relationship Id="rId15" Type="http://schemas.openxmlformats.org/officeDocument/2006/relationships/image" Target="../media/image37.png"/><Relationship Id="rId16" Type="http://schemas.openxmlformats.org/officeDocument/2006/relationships/image" Target="../media/image38.png"/><Relationship Id="rId17" Type="http://schemas.openxmlformats.org/officeDocument/2006/relationships/image" Target="../media/image39.png"/><Relationship Id="rId18" Type="http://schemas.openxmlformats.org/officeDocument/2006/relationships/image" Target="../media/image40.png"/><Relationship Id="rId19" Type="http://schemas.openxmlformats.org/officeDocument/2006/relationships/image" Target="../media/image41.png"/><Relationship Id="rId1" Type="http://schemas.openxmlformats.org/officeDocument/2006/relationships/tags" Target="../tags/tag22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3.xml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6" Type="http://schemas.openxmlformats.org/officeDocument/2006/relationships/image" Target="../media/image28.png"/><Relationship Id="rId7" Type="http://schemas.openxmlformats.org/officeDocument/2006/relationships/image" Target="../media/image29.png"/><Relationship Id="rId8" Type="http://schemas.openxmlformats.org/officeDocument/2006/relationships/image" Target="../media/image30.png"/><Relationship Id="rId9" Type="http://schemas.openxmlformats.org/officeDocument/2006/relationships/image" Target="../media/image31.png"/><Relationship Id="rId10" Type="http://schemas.openxmlformats.org/officeDocument/2006/relationships/image" Target="../media/image32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tags" Target="../tags/tag23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tags" Target="../tags/tag24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tags" Target="../tags/tag25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4" Type="http://schemas.openxmlformats.org/officeDocument/2006/relationships/image" Target="../media/image38.png"/><Relationship Id="rId5" Type="http://schemas.openxmlformats.org/officeDocument/2006/relationships/image" Target="../media/image39.png"/><Relationship Id="rId6" Type="http://schemas.openxmlformats.org/officeDocument/2006/relationships/image" Target="../media/image40.png"/><Relationship Id="rId7" Type="http://schemas.openxmlformats.org/officeDocument/2006/relationships/image" Target="../media/image41.png"/><Relationship Id="rId1" Type="http://schemas.openxmlformats.org/officeDocument/2006/relationships/tags" Target="../tags/tag26.xml"/><Relationship Id="rId2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4" Type="http://schemas.openxmlformats.org/officeDocument/2006/relationships/image" Target="../media/image42.png"/><Relationship Id="rId1" Type="http://schemas.openxmlformats.org/officeDocument/2006/relationships/tags" Target="../tags/tag27.x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image" Target="../media/image8.png"/><Relationship Id="rId5" Type="http://schemas.openxmlformats.org/officeDocument/2006/relationships/image" Target="../media/image7.png"/><Relationship Id="rId1" Type="http://schemas.openxmlformats.org/officeDocument/2006/relationships/tags" Target="../tags/tag3.xml"/><Relationship Id="rId2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tags" Target="../tags/tag28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4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tags" Target="../tags/tag29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4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tags" Target="../tags/tag30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4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tags" Target="../tags/tag31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4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tags" Target="../tags/tag32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4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tags" Target="../tags/tag33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4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tags" Target="../tags/tag34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4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tags" Target="../tags/tag35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4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Relationship Id="rId3" Type="http://schemas.openxmlformats.org/officeDocument/2006/relationships/chart" Target="../charts/char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Relationship Id="rId3" Type="http://schemas.openxmlformats.org/officeDocument/2006/relationships/chart" Target="../charts/char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2.xml"/><Relationship Id="rId4" Type="http://schemas.openxmlformats.org/officeDocument/2006/relationships/chart" Target="../charts/chart3.xml"/><Relationship Id="rId1" Type="http://schemas.openxmlformats.org/officeDocument/2006/relationships/tags" Target="../tags/tag36.xml"/><Relationship Id="rId2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3.xml"/><Relationship Id="rId4" Type="http://schemas.openxmlformats.org/officeDocument/2006/relationships/chart" Target="../charts/chart4.xml"/><Relationship Id="rId1" Type="http://schemas.openxmlformats.org/officeDocument/2006/relationships/tags" Target="../tags/tag37.xml"/><Relationship Id="rId2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4.xml"/><Relationship Id="rId4" Type="http://schemas.openxmlformats.org/officeDocument/2006/relationships/chart" Target="../charts/chart5.xml"/><Relationship Id="rId1" Type="http://schemas.openxmlformats.org/officeDocument/2006/relationships/tags" Target="../tags/tag38.xml"/><Relationship Id="rId2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5.xml"/><Relationship Id="rId4" Type="http://schemas.openxmlformats.org/officeDocument/2006/relationships/chart" Target="../charts/chart6.xml"/><Relationship Id="rId1" Type="http://schemas.openxmlformats.org/officeDocument/2006/relationships/tags" Target="../tags/tag39.xml"/><Relationship Id="rId2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6.xml"/><Relationship Id="rId4" Type="http://schemas.openxmlformats.org/officeDocument/2006/relationships/chart" Target="../charts/chart7.xml"/><Relationship Id="rId1" Type="http://schemas.openxmlformats.org/officeDocument/2006/relationships/tags" Target="../tags/tag40.xml"/><Relationship Id="rId2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7.xml"/><Relationship Id="rId4" Type="http://schemas.openxmlformats.org/officeDocument/2006/relationships/chart" Target="../charts/chart8.xml"/><Relationship Id="rId1" Type="http://schemas.openxmlformats.org/officeDocument/2006/relationships/tags" Target="../tags/tag41.xml"/><Relationship Id="rId2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tags" Target="../tags/tag42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58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tags" Target="../tags/tag43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5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1" Type="http://schemas.openxmlformats.org/officeDocument/2006/relationships/tags" Target="../tags/tag4.x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38076" y="512580"/>
            <a:ext cx="8467848" cy="2294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Helvetica Neue Medium"/>
                <a:cs typeface="Helvetica Neue Medium"/>
              </a:rPr>
              <a:t>RIPQ: Advanced Photo Caching on Flash for Facebook</a:t>
            </a:r>
            <a:endParaRPr lang="en-US" dirty="0">
              <a:latin typeface="Helvetica Neue Medium"/>
              <a:cs typeface="Helvetica Neue Medium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1836310" y="3034708"/>
            <a:ext cx="5471380" cy="26961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en-US" sz="2200" dirty="0" smtClean="0">
                <a:solidFill>
                  <a:schemeClr val="accent6">
                    <a:lumMod val="75000"/>
                  </a:schemeClr>
                </a:solidFill>
                <a:latin typeface="Helvetica Neue Medium"/>
                <a:cs typeface="Helvetica Neue Medium"/>
              </a:rPr>
              <a:t>Linpeng </a:t>
            </a:r>
            <a:r>
              <a:rPr lang="en-US" sz="2200" dirty="0">
                <a:solidFill>
                  <a:schemeClr val="accent6">
                    <a:lumMod val="75000"/>
                  </a:schemeClr>
                </a:solidFill>
                <a:latin typeface="Helvetica Neue Medium"/>
                <a:cs typeface="Helvetica Neue Medium"/>
              </a:rPr>
              <a:t>Tang (Princeton)</a:t>
            </a:r>
          </a:p>
          <a:p>
            <a:pPr marL="0" indent="0" algn="ctr">
              <a:lnSpc>
                <a:spcPct val="120000"/>
              </a:lnSpc>
              <a:buNone/>
            </a:pP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elvetica Neue Medium"/>
                <a:cs typeface="Helvetica Neue Medium"/>
              </a:rPr>
              <a:t>Qi Huang (Cornell &amp; Facebook)</a:t>
            </a:r>
          </a:p>
          <a:p>
            <a:pPr marL="0" indent="0" algn="ctr">
              <a:lnSpc>
                <a:spcPct val="120000"/>
              </a:lnSpc>
              <a:buNone/>
            </a:pP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elvetica Neue Medium"/>
                <a:cs typeface="Helvetica Neue Medium"/>
              </a:rPr>
              <a:t>Wyatt Lloyd (USC &amp; Facebook)</a:t>
            </a:r>
          </a:p>
          <a:p>
            <a:pPr marL="0" indent="0" algn="ctr">
              <a:lnSpc>
                <a:spcPct val="120000"/>
              </a:lnSpc>
              <a:buNone/>
            </a:pP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elvetica Neue Medium"/>
                <a:cs typeface="Helvetica Neue Medium"/>
              </a:rPr>
              <a:t>Sanjeev Kumar (Facebook)</a:t>
            </a:r>
          </a:p>
          <a:p>
            <a:pPr marL="0" indent="0" algn="ctr">
              <a:lnSpc>
                <a:spcPct val="120000"/>
              </a:lnSpc>
              <a:buNone/>
            </a:pP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elvetica Neue Medium"/>
                <a:cs typeface="Helvetica Neue Medium"/>
              </a:rPr>
              <a:t>Kai Li (Princeton)</a:t>
            </a:r>
          </a:p>
        </p:txBody>
      </p:sp>
      <p:pic>
        <p:nvPicPr>
          <p:cNvPr id="7" name="Picture 6" descr="princeton-logo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276" y="5745529"/>
            <a:ext cx="2368057" cy="6686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5608" y="5470686"/>
            <a:ext cx="1259101" cy="122044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7502" y="5523973"/>
            <a:ext cx="2636498" cy="994089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6"/>
          <a:srcRect b="2854"/>
          <a:stretch/>
        </p:blipFill>
        <p:spPr>
          <a:xfrm>
            <a:off x="4807604" y="5257008"/>
            <a:ext cx="1648024" cy="1600992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4052-3774-B34C-A6F0-5C436C7626A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191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32"/>
    </mc:Choice>
    <mc:Fallback xmlns="">
      <p:transition xmlns:p14="http://schemas.microsoft.com/office/powerpoint/2010/main" spd="slow" advTm="1232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FIFO </a:t>
            </a:r>
            <a:r>
              <a:rPr lang="en-US" dirty="0"/>
              <a:t>D</a:t>
            </a:r>
            <a:r>
              <a:rPr lang="en-US" dirty="0" smtClean="0"/>
              <a:t>oes </a:t>
            </a:r>
            <a:r>
              <a:rPr lang="en-US" dirty="0"/>
              <a:t>S</a:t>
            </a:r>
            <a:r>
              <a:rPr lang="en-US" dirty="0" smtClean="0"/>
              <a:t>equential Writes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4052-3774-B34C-A6F0-5C436C7626AC}" type="slidenum">
              <a:rPr lang="en-US" smtClean="0"/>
              <a:t>10</a:t>
            </a:fld>
            <a:endParaRPr lang="en-US"/>
          </a:p>
        </p:txBody>
      </p:sp>
      <p:grpSp>
        <p:nvGrpSpPr>
          <p:cNvPr id="48" name="Group 47"/>
          <p:cNvGrpSpPr/>
          <p:nvPr/>
        </p:nvGrpSpPr>
        <p:grpSpPr>
          <a:xfrm>
            <a:off x="-700781" y="2315923"/>
            <a:ext cx="10475007" cy="1546261"/>
            <a:chOff x="-700781" y="2315923"/>
            <a:chExt cx="10475007" cy="1546261"/>
          </a:xfrm>
        </p:grpSpPr>
        <p:grpSp>
          <p:nvGrpSpPr>
            <p:cNvPr id="93" name="Group 92"/>
            <p:cNvGrpSpPr/>
            <p:nvPr/>
          </p:nvGrpSpPr>
          <p:grpSpPr>
            <a:xfrm>
              <a:off x="-700781" y="2315923"/>
              <a:ext cx="8987391" cy="1537333"/>
              <a:chOff x="-700781" y="2315923"/>
              <a:chExt cx="8987391" cy="1537333"/>
            </a:xfrm>
          </p:grpSpPr>
          <p:sp>
            <p:nvSpPr>
              <p:cNvPr id="95" name="Rectangle 94"/>
              <p:cNvSpPr>
                <a:spLocks noChangeAspect="1"/>
              </p:cNvSpPr>
              <p:nvPr/>
            </p:nvSpPr>
            <p:spPr>
              <a:xfrm>
                <a:off x="2528884" y="2315923"/>
                <a:ext cx="4179521" cy="4616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sz="2400" dirty="0" smtClean="0">
                    <a:ln w="1905"/>
                    <a:effectLst>
                      <a:innerShdw blurRad="69850" dist="43180" dir="5400000">
                        <a:srgbClr val="000000">
                          <a:alpha val="65000"/>
                        </a:srgbClr>
                      </a:innerShdw>
                    </a:effectLst>
                    <a:latin typeface="Helvetica Neue Medium"/>
                    <a:cs typeface="Helvetica Neue Medium"/>
                  </a:rPr>
                  <a:t>Cache space of </a:t>
                </a:r>
                <a:r>
                  <a:rPr lang="en-US" altLang="zh-CN" sz="2400" dirty="0" smtClean="0">
                    <a:ln w="1905"/>
                    <a:effectLst>
                      <a:innerShdw blurRad="69850" dist="43180" dir="5400000">
                        <a:srgbClr val="000000">
                          <a:alpha val="65000"/>
                        </a:srgbClr>
                      </a:innerShdw>
                    </a:effectLst>
                    <a:latin typeface="Helvetica Neue Medium"/>
                    <a:cs typeface="Helvetica Neue Medium"/>
                  </a:rPr>
                  <a:t>FIFO</a:t>
                </a:r>
                <a:endParaRPr lang="en-US" sz="2400" dirty="0">
                  <a:ln w="1905"/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Helvetica Neue Medium"/>
                  <a:cs typeface="Helvetica Neue Medium"/>
                </a:endParaRPr>
              </a:p>
            </p:txBody>
          </p:sp>
          <p:sp>
            <p:nvSpPr>
              <p:cNvPr id="96" name="Left Brace 95"/>
              <p:cNvSpPr/>
              <p:nvPr/>
            </p:nvSpPr>
            <p:spPr>
              <a:xfrm rot="5400000">
                <a:off x="4432579" y="-653354"/>
                <a:ext cx="392862" cy="7315201"/>
              </a:xfrm>
              <a:prstGeom prst="leftBrac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97" name="Rectangle 96"/>
              <p:cNvSpPr/>
              <p:nvPr/>
            </p:nvSpPr>
            <p:spPr>
              <a:xfrm>
                <a:off x="1015737" y="3582320"/>
                <a:ext cx="7140485" cy="185702"/>
              </a:xfrm>
              <a:prstGeom prst="rect">
                <a:avLst/>
              </a:prstGeom>
              <a:pattFill prst="dkVert">
                <a:fgClr>
                  <a:srgbClr val="3366FF"/>
                </a:fgClr>
                <a:bgClr>
                  <a:prstClr val="white"/>
                </a:bgClr>
              </a:patt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8" name="Rectangle 97"/>
              <p:cNvSpPr>
                <a:spLocks noChangeAspect="1"/>
              </p:cNvSpPr>
              <p:nvPr/>
            </p:nvSpPr>
            <p:spPr>
              <a:xfrm>
                <a:off x="-700781" y="3391591"/>
                <a:ext cx="2315962" cy="4616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sz="2400" dirty="0" smtClean="0">
                    <a:ln w="1905"/>
                    <a:effectLst>
                      <a:innerShdw blurRad="69850" dist="43180" dir="5400000">
                        <a:srgbClr val="000000">
                          <a:alpha val="65000"/>
                        </a:srgbClr>
                      </a:innerShdw>
                    </a:effectLst>
                    <a:latin typeface="Helvetica Neue Medium"/>
                    <a:cs typeface="Helvetica Neue Medium"/>
                  </a:rPr>
                  <a:t>Head</a:t>
                </a:r>
                <a:endParaRPr lang="en-US" sz="2400" dirty="0">
                  <a:ln w="1905"/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Helvetica Neue Medium"/>
                  <a:cs typeface="Helvetica Neue Medium"/>
                </a:endParaRPr>
              </a:p>
            </p:txBody>
          </p:sp>
        </p:grpSp>
        <p:sp>
          <p:nvSpPr>
            <p:cNvPr id="94" name="Rectangle 93"/>
            <p:cNvSpPr>
              <a:spLocks noChangeAspect="1"/>
            </p:cNvSpPr>
            <p:nvPr/>
          </p:nvSpPr>
          <p:spPr>
            <a:xfrm>
              <a:off x="7458264" y="3400519"/>
              <a:ext cx="2315962" cy="46166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400" dirty="0" smtClean="0">
                  <a:ln w="1905"/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Helvetica Neue Medium"/>
                  <a:cs typeface="Helvetica Neue Medium"/>
                </a:rPr>
                <a:t>Tail</a:t>
              </a:r>
              <a:endParaRPr lang="en-US" sz="2400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Helvetica Neue Medium"/>
                <a:cs typeface="Helvetica Neue Medium"/>
              </a:endParaRPr>
            </a:p>
          </p:txBody>
        </p:sp>
      </p:grpSp>
      <p:sp>
        <p:nvSpPr>
          <p:cNvPr id="11" name="Rectangle 10"/>
          <p:cNvSpPr>
            <a:spLocks noChangeAspect="1"/>
          </p:cNvSpPr>
          <p:nvPr/>
        </p:nvSpPr>
        <p:spPr>
          <a:xfrm>
            <a:off x="2423328" y="4315658"/>
            <a:ext cx="2737831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Helvetica Neue Medium"/>
                <a:cs typeface="Helvetica Neue Medium"/>
              </a:rPr>
              <a:t>Miss</a:t>
            </a:r>
            <a:endParaRPr lang="en-US" sz="2800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Helvetica Neue Medium"/>
              <a:cs typeface="Helvetica Neue Medium"/>
            </a:endParaRPr>
          </a:p>
        </p:txBody>
      </p:sp>
      <p:pic>
        <p:nvPicPr>
          <p:cNvPr id="3" name="Picture 2" descr="Emoji Natur-1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8534" y="4369094"/>
            <a:ext cx="469784" cy="469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189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16"/>
    </mc:Choice>
    <mc:Fallback xmlns="">
      <p:transition xmlns:p14="http://schemas.microsoft.com/office/powerpoint/2010/main" spd="slow" advTm="616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3.7037E-6 L -0.38941 -0.1347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479" y="-67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FIFO </a:t>
            </a:r>
            <a:r>
              <a:rPr lang="en-US" dirty="0"/>
              <a:t>D</a:t>
            </a:r>
            <a:r>
              <a:rPr lang="en-US" dirty="0" smtClean="0"/>
              <a:t>oes </a:t>
            </a:r>
            <a:r>
              <a:rPr lang="en-US" dirty="0"/>
              <a:t>S</a:t>
            </a:r>
            <a:r>
              <a:rPr lang="en-US" dirty="0" smtClean="0"/>
              <a:t>equential Writes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4052-3774-B34C-A6F0-5C436C7626AC}" type="slidenum">
              <a:rPr lang="en-US" smtClean="0"/>
              <a:t>11</a:t>
            </a:fld>
            <a:endParaRPr lang="en-US"/>
          </a:p>
        </p:txBody>
      </p:sp>
      <p:grpSp>
        <p:nvGrpSpPr>
          <p:cNvPr id="48" name="Group 47"/>
          <p:cNvGrpSpPr/>
          <p:nvPr/>
        </p:nvGrpSpPr>
        <p:grpSpPr>
          <a:xfrm>
            <a:off x="-700781" y="2315923"/>
            <a:ext cx="10475007" cy="1546261"/>
            <a:chOff x="-700781" y="2315923"/>
            <a:chExt cx="10475007" cy="1546261"/>
          </a:xfrm>
        </p:grpSpPr>
        <p:grpSp>
          <p:nvGrpSpPr>
            <p:cNvPr id="93" name="Group 92"/>
            <p:cNvGrpSpPr/>
            <p:nvPr/>
          </p:nvGrpSpPr>
          <p:grpSpPr>
            <a:xfrm>
              <a:off x="-700781" y="2315923"/>
              <a:ext cx="8987391" cy="1537333"/>
              <a:chOff x="-700781" y="2315923"/>
              <a:chExt cx="8987391" cy="1537333"/>
            </a:xfrm>
          </p:grpSpPr>
          <p:sp>
            <p:nvSpPr>
              <p:cNvPr id="95" name="Rectangle 94"/>
              <p:cNvSpPr>
                <a:spLocks noChangeAspect="1"/>
              </p:cNvSpPr>
              <p:nvPr/>
            </p:nvSpPr>
            <p:spPr>
              <a:xfrm>
                <a:off x="2528884" y="2315923"/>
                <a:ext cx="4179521" cy="4616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sz="2400" dirty="0" smtClean="0">
                    <a:ln w="1905"/>
                    <a:effectLst>
                      <a:innerShdw blurRad="69850" dist="43180" dir="5400000">
                        <a:srgbClr val="000000">
                          <a:alpha val="65000"/>
                        </a:srgbClr>
                      </a:innerShdw>
                    </a:effectLst>
                    <a:latin typeface="Helvetica Neue Medium"/>
                    <a:cs typeface="Helvetica Neue Medium"/>
                  </a:rPr>
                  <a:t>Cache space of </a:t>
                </a:r>
                <a:r>
                  <a:rPr lang="en-US" altLang="zh-CN" sz="2400" dirty="0" smtClean="0">
                    <a:ln w="1905"/>
                    <a:effectLst>
                      <a:innerShdw blurRad="69850" dist="43180" dir="5400000">
                        <a:srgbClr val="000000">
                          <a:alpha val="65000"/>
                        </a:srgbClr>
                      </a:innerShdw>
                    </a:effectLst>
                    <a:latin typeface="Helvetica Neue Medium"/>
                    <a:cs typeface="Helvetica Neue Medium"/>
                  </a:rPr>
                  <a:t>FIFO</a:t>
                </a:r>
                <a:endParaRPr lang="en-US" sz="2400" dirty="0">
                  <a:ln w="1905"/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Helvetica Neue Medium"/>
                  <a:cs typeface="Helvetica Neue Medium"/>
                </a:endParaRPr>
              </a:p>
            </p:txBody>
          </p:sp>
          <p:sp>
            <p:nvSpPr>
              <p:cNvPr id="96" name="Left Brace 95"/>
              <p:cNvSpPr/>
              <p:nvPr/>
            </p:nvSpPr>
            <p:spPr>
              <a:xfrm rot="5400000">
                <a:off x="4432579" y="-653354"/>
                <a:ext cx="392862" cy="7315201"/>
              </a:xfrm>
              <a:prstGeom prst="leftBrac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97" name="Rectangle 96"/>
              <p:cNvSpPr/>
              <p:nvPr/>
            </p:nvSpPr>
            <p:spPr>
              <a:xfrm>
                <a:off x="1015737" y="3582320"/>
                <a:ext cx="7140485" cy="185702"/>
              </a:xfrm>
              <a:prstGeom prst="rect">
                <a:avLst/>
              </a:prstGeom>
              <a:pattFill prst="dkVert">
                <a:fgClr>
                  <a:srgbClr val="3366FF"/>
                </a:fgClr>
                <a:bgClr>
                  <a:prstClr val="white"/>
                </a:bgClr>
              </a:patt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8" name="Rectangle 97"/>
              <p:cNvSpPr>
                <a:spLocks noChangeAspect="1"/>
              </p:cNvSpPr>
              <p:nvPr/>
            </p:nvSpPr>
            <p:spPr>
              <a:xfrm>
                <a:off x="-700781" y="3391591"/>
                <a:ext cx="2315962" cy="4616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sz="2400" dirty="0" smtClean="0">
                    <a:ln w="1905"/>
                    <a:effectLst>
                      <a:innerShdw blurRad="69850" dist="43180" dir="5400000">
                        <a:srgbClr val="000000">
                          <a:alpha val="65000"/>
                        </a:srgbClr>
                      </a:innerShdw>
                    </a:effectLst>
                    <a:latin typeface="Helvetica Neue Medium"/>
                    <a:cs typeface="Helvetica Neue Medium"/>
                  </a:rPr>
                  <a:t>Head</a:t>
                </a:r>
                <a:endParaRPr lang="en-US" sz="2400" dirty="0">
                  <a:ln w="1905"/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Helvetica Neue Medium"/>
                  <a:cs typeface="Helvetica Neue Medium"/>
                </a:endParaRPr>
              </a:p>
            </p:txBody>
          </p:sp>
        </p:grpSp>
        <p:sp>
          <p:nvSpPr>
            <p:cNvPr id="94" name="Rectangle 93"/>
            <p:cNvSpPr>
              <a:spLocks noChangeAspect="1"/>
            </p:cNvSpPr>
            <p:nvPr/>
          </p:nvSpPr>
          <p:spPr>
            <a:xfrm>
              <a:off x="7458264" y="3400519"/>
              <a:ext cx="2315962" cy="46166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400" dirty="0" smtClean="0">
                  <a:ln w="1905"/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Helvetica Neue Medium"/>
                  <a:cs typeface="Helvetica Neue Medium"/>
                </a:rPr>
                <a:t>Tail</a:t>
              </a:r>
              <a:endParaRPr lang="en-US" sz="2400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Helvetica Neue Medium"/>
                <a:cs typeface="Helvetica Neue Medium"/>
              </a:endParaRPr>
            </a:p>
          </p:txBody>
        </p:sp>
      </p:grpSp>
      <p:sp>
        <p:nvSpPr>
          <p:cNvPr id="11" name="Rectangle 10"/>
          <p:cNvSpPr>
            <a:spLocks noChangeAspect="1"/>
          </p:cNvSpPr>
          <p:nvPr/>
        </p:nvSpPr>
        <p:spPr>
          <a:xfrm>
            <a:off x="2423328" y="4315658"/>
            <a:ext cx="2737831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Helvetica Neue Medium"/>
                <a:cs typeface="Helvetica Neue Medium"/>
              </a:rPr>
              <a:t>Hit</a:t>
            </a:r>
            <a:endParaRPr lang="en-US" sz="2800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Helvetica Neue Medium"/>
              <a:cs typeface="Helvetica Neue Medium"/>
            </a:endParaRPr>
          </a:p>
        </p:txBody>
      </p:sp>
      <p:pic>
        <p:nvPicPr>
          <p:cNvPr id="5" name="Picture 4" descr="Emoji Natur-2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8534" y="4369094"/>
            <a:ext cx="469784" cy="469784"/>
          </a:xfrm>
          <a:prstGeom prst="rect">
            <a:avLst/>
          </a:prstGeom>
        </p:spPr>
      </p:pic>
      <p:pic>
        <p:nvPicPr>
          <p:cNvPr id="15" name="Picture 14" descr="Emoji Natur-2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8529" y="3417231"/>
            <a:ext cx="469784" cy="469784"/>
          </a:xfrm>
          <a:prstGeom prst="rect">
            <a:avLst/>
          </a:prstGeom>
        </p:spPr>
      </p:pic>
      <p:cxnSp>
        <p:nvCxnSpPr>
          <p:cNvPr id="14" name="Straight Connector 13"/>
          <p:cNvCxnSpPr/>
          <p:nvPr/>
        </p:nvCxnSpPr>
        <p:spPr>
          <a:xfrm flipV="1">
            <a:off x="3947231" y="3916218"/>
            <a:ext cx="0" cy="452876"/>
          </a:xfrm>
          <a:prstGeom prst="line">
            <a:avLst/>
          </a:prstGeom>
          <a:ln>
            <a:tailEnd type="triangle" w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617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16"/>
    </mc:Choice>
    <mc:Fallback xmlns="">
      <p:transition xmlns:p14="http://schemas.microsoft.com/office/powerpoint/2010/main" spd="slow" advTm="616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FIFO </a:t>
            </a:r>
            <a:r>
              <a:rPr lang="en-US" dirty="0"/>
              <a:t>D</a:t>
            </a:r>
            <a:r>
              <a:rPr lang="en-US" dirty="0" smtClean="0"/>
              <a:t>oes </a:t>
            </a:r>
            <a:r>
              <a:rPr lang="en-US" dirty="0"/>
              <a:t>S</a:t>
            </a:r>
            <a:r>
              <a:rPr lang="en-US" dirty="0" smtClean="0"/>
              <a:t>equential Writes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4052-3774-B34C-A6F0-5C436C7626AC}" type="slidenum">
              <a:rPr lang="en-US" smtClean="0"/>
              <a:t>12</a:t>
            </a:fld>
            <a:endParaRPr lang="en-US"/>
          </a:p>
        </p:txBody>
      </p:sp>
      <p:grpSp>
        <p:nvGrpSpPr>
          <p:cNvPr id="48" name="Group 47"/>
          <p:cNvGrpSpPr/>
          <p:nvPr/>
        </p:nvGrpSpPr>
        <p:grpSpPr>
          <a:xfrm>
            <a:off x="-700781" y="2315923"/>
            <a:ext cx="10475007" cy="1546261"/>
            <a:chOff x="-700781" y="2315923"/>
            <a:chExt cx="10475007" cy="1546261"/>
          </a:xfrm>
        </p:grpSpPr>
        <p:grpSp>
          <p:nvGrpSpPr>
            <p:cNvPr id="93" name="Group 92"/>
            <p:cNvGrpSpPr/>
            <p:nvPr/>
          </p:nvGrpSpPr>
          <p:grpSpPr>
            <a:xfrm>
              <a:off x="-700781" y="2315923"/>
              <a:ext cx="8987391" cy="1537333"/>
              <a:chOff x="-700781" y="2315923"/>
              <a:chExt cx="8987391" cy="1537333"/>
            </a:xfrm>
          </p:grpSpPr>
          <p:sp>
            <p:nvSpPr>
              <p:cNvPr id="95" name="Rectangle 94"/>
              <p:cNvSpPr>
                <a:spLocks noChangeAspect="1"/>
              </p:cNvSpPr>
              <p:nvPr/>
            </p:nvSpPr>
            <p:spPr>
              <a:xfrm>
                <a:off x="2528884" y="2315923"/>
                <a:ext cx="4179521" cy="4616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sz="2400" dirty="0" smtClean="0">
                    <a:ln w="1905"/>
                    <a:effectLst>
                      <a:innerShdw blurRad="69850" dist="43180" dir="5400000">
                        <a:srgbClr val="000000">
                          <a:alpha val="65000"/>
                        </a:srgbClr>
                      </a:innerShdw>
                    </a:effectLst>
                    <a:latin typeface="Helvetica Neue Medium"/>
                    <a:cs typeface="Helvetica Neue Medium"/>
                  </a:rPr>
                  <a:t>Cache space of </a:t>
                </a:r>
                <a:r>
                  <a:rPr lang="en-US" altLang="zh-CN" sz="2400" dirty="0" smtClean="0">
                    <a:ln w="1905"/>
                    <a:effectLst>
                      <a:innerShdw blurRad="69850" dist="43180" dir="5400000">
                        <a:srgbClr val="000000">
                          <a:alpha val="65000"/>
                        </a:srgbClr>
                      </a:innerShdw>
                    </a:effectLst>
                    <a:latin typeface="Helvetica Neue Medium"/>
                    <a:cs typeface="Helvetica Neue Medium"/>
                  </a:rPr>
                  <a:t>FIFO</a:t>
                </a:r>
                <a:endParaRPr lang="en-US" sz="2400" dirty="0">
                  <a:ln w="1905"/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Helvetica Neue Medium"/>
                  <a:cs typeface="Helvetica Neue Medium"/>
                </a:endParaRPr>
              </a:p>
            </p:txBody>
          </p:sp>
          <p:sp>
            <p:nvSpPr>
              <p:cNvPr id="96" name="Left Brace 95"/>
              <p:cNvSpPr/>
              <p:nvPr/>
            </p:nvSpPr>
            <p:spPr>
              <a:xfrm rot="5400000">
                <a:off x="4432579" y="-653354"/>
                <a:ext cx="392862" cy="7315201"/>
              </a:xfrm>
              <a:prstGeom prst="leftBrac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97" name="Rectangle 96"/>
              <p:cNvSpPr/>
              <p:nvPr/>
            </p:nvSpPr>
            <p:spPr>
              <a:xfrm>
                <a:off x="1015737" y="3582320"/>
                <a:ext cx="7140485" cy="185702"/>
              </a:xfrm>
              <a:prstGeom prst="rect">
                <a:avLst/>
              </a:prstGeom>
              <a:pattFill prst="dkVert">
                <a:fgClr>
                  <a:srgbClr val="3366FF"/>
                </a:fgClr>
                <a:bgClr>
                  <a:prstClr val="white"/>
                </a:bgClr>
              </a:patt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8" name="Rectangle 97"/>
              <p:cNvSpPr>
                <a:spLocks noChangeAspect="1"/>
              </p:cNvSpPr>
              <p:nvPr/>
            </p:nvSpPr>
            <p:spPr>
              <a:xfrm>
                <a:off x="-700781" y="3391591"/>
                <a:ext cx="2315962" cy="4616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sz="2400" dirty="0" smtClean="0">
                    <a:ln w="1905"/>
                    <a:effectLst>
                      <a:innerShdw blurRad="69850" dist="43180" dir="5400000">
                        <a:srgbClr val="000000">
                          <a:alpha val="65000"/>
                        </a:srgbClr>
                      </a:innerShdw>
                    </a:effectLst>
                    <a:latin typeface="Helvetica Neue Medium"/>
                    <a:cs typeface="Helvetica Neue Medium"/>
                  </a:rPr>
                  <a:t>Head</a:t>
                </a:r>
                <a:endParaRPr lang="en-US" sz="2400" dirty="0">
                  <a:ln w="1905"/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Helvetica Neue Medium"/>
                  <a:cs typeface="Helvetica Neue Medium"/>
                </a:endParaRPr>
              </a:p>
            </p:txBody>
          </p:sp>
        </p:grpSp>
        <p:sp>
          <p:nvSpPr>
            <p:cNvPr id="94" name="Rectangle 93"/>
            <p:cNvSpPr>
              <a:spLocks noChangeAspect="1"/>
            </p:cNvSpPr>
            <p:nvPr/>
          </p:nvSpPr>
          <p:spPr>
            <a:xfrm>
              <a:off x="7458264" y="3400519"/>
              <a:ext cx="2315962" cy="46166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400" dirty="0" smtClean="0">
                  <a:ln w="1905"/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Helvetica Neue Medium"/>
                  <a:cs typeface="Helvetica Neue Medium"/>
                </a:rPr>
                <a:t>Tail</a:t>
              </a:r>
              <a:endParaRPr lang="en-US" sz="2400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Helvetica Neue Medium"/>
                <a:cs typeface="Helvetica Neue Medium"/>
              </a:endParaRPr>
            </a:p>
          </p:txBody>
        </p:sp>
      </p:grpSp>
      <p:pic>
        <p:nvPicPr>
          <p:cNvPr id="6" name="Picture 5" descr="Emoji Natur-2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0772" y="3400519"/>
            <a:ext cx="469784" cy="469784"/>
          </a:xfrm>
          <a:prstGeom prst="rect">
            <a:avLst/>
          </a:prstGeom>
        </p:spPr>
      </p:pic>
      <p:sp>
        <p:nvSpPr>
          <p:cNvPr id="15" name="Rectangle 14"/>
          <p:cNvSpPr>
            <a:spLocks noChangeAspect="1"/>
          </p:cNvSpPr>
          <p:nvPr/>
        </p:nvSpPr>
        <p:spPr>
          <a:xfrm>
            <a:off x="6430974" y="4095438"/>
            <a:ext cx="2737831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1905"/>
                <a:solidFill>
                  <a:schemeClr val="bg1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Helvetica Neue Medium"/>
                <a:cs typeface="Helvetica Neue Medium"/>
              </a:rPr>
              <a:t>Evicted</a:t>
            </a:r>
            <a:endParaRPr lang="en-US" sz="2800" dirty="0">
              <a:ln w="1905"/>
              <a:solidFill>
                <a:schemeClr val="bg1">
                  <a:lumMod val="50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Helvetica Neue Medium"/>
              <a:cs typeface="Helvetica Neue Medium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42178" y="5300785"/>
            <a:ext cx="6859645" cy="584776"/>
          </a:xfrm>
          <a:prstGeom prst="rect">
            <a:avLst/>
          </a:prstGeom>
          <a:ln w="38100" cmpd="sng">
            <a:solidFill>
              <a:srgbClr val="4F81BD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3200" dirty="0" smtClean="0">
                <a:latin typeface="Helvetica Neue Medium"/>
                <a:cs typeface="Helvetica Neue Medium"/>
              </a:rPr>
              <a:t>No random writes needed for FIFO</a:t>
            </a:r>
            <a:endParaRPr lang="en-US" sz="3200" dirty="0">
              <a:latin typeface="Helvetica Neue Medium"/>
              <a:cs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1258761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16"/>
    </mc:Choice>
    <mc:Fallback xmlns="">
      <p:transition xmlns:p14="http://schemas.microsoft.com/office/powerpoint/2010/main" spd="slow" advTm="616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LRU Needs Random Writes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4052-3774-B34C-A6F0-5C436C7626AC}" type="slidenum">
              <a:rPr lang="en-US" smtClean="0"/>
              <a:t>13</a:t>
            </a:fld>
            <a:endParaRPr lang="en-US"/>
          </a:p>
        </p:txBody>
      </p:sp>
      <p:grpSp>
        <p:nvGrpSpPr>
          <p:cNvPr id="44" name="Group 43"/>
          <p:cNvGrpSpPr/>
          <p:nvPr/>
        </p:nvGrpSpPr>
        <p:grpSpPr>
          <a:xfrm>
            <a:off x="1404513" y="2223985"/>
            <a:ext cx="5771308" cy="854527"/>
            <a:chOff x="1398386" y="1360919"/>
            <a:chExt cx="5771308" cy="854527"/>
          </a:xfrm>
        </p:grpSpPr>
        <p:sp>
          <p:nvSpPr>
            <p:cNvPr id="45" name="Rectangle 44"/>
            <p:cNvSpPr>
              <a:spLocks noChangeAspect="1"/>
            </p:cNvSpPr>
            <p:nvPr/>
          </p:nvSpPr>
          <p:spPr>
            <a:xfrm>
              <a:off x="2617014" y="1360919"/>
              <a:ext cx="3295835" cy="46166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400" dirty="0" smtClean="0">
                  <a:ln w="1905"/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Helvetica Neue Medium"/>
                  <a:cs typeface="Helvetica Neue Medium"/>
                </a:rPr>
                <a:t>Cache space of LRU</a:t>
              </a:r>
              <a:endParaRPr lang="en-US" sz="2400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Helvetica Neue Medium"/>
                <a:cs typeface="Helvetica Neue Medium"/>
              </a:endParaRPr>
            </a:p>
          </p:txBody>
        </p:sp>
        <p:sp>
          <p:nvSpPr>
            <p:cNvPr id="46" name="Left Brace 45"/>
            <p:cNvSpPr/>
            <p:nvPr/>
          </p:nvSpPr>
          <p:spPr>
            <a:xfrm rot="5400000">
              <a:off x="4087609" y="-866639"/>
              <a:ext cx="392862" cy="5771308"/>
            </a:xfrm>
            <a:prstGeom prst="leftBrac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47" name="Rectangle 46"/>
          <p:cNvSpPr>
            <a:spLocks noChangeAspect="1"/>
          </p:cNvSpPr>
          <p:nvPr/>
        </p:nvSpPr>
        <p:spPr>
          <a:xfrm>
            <a:off x="198565" y="3223353"/>
            <a:ext cx="92370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Helvetica Neue Medium"/>
                <a:cs typeface="Helvetica Neue Medium"/>
              </a:rPr>
              <a:t>Head</a:t>
            </a:r>
            <a:endParaRPr lang="en-US" sz="2400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Helvetica Neue Medium"/>
              <a:cs typeface="Helvetica Neue Medium"/>
            </a:endParaRPr>
          </a:p>
        </p:txBody>
      </p:sp>
      <p:sp>
        <p:nvSpPr>
          <p:cNvPr id="48" name="Rectangle 47"/>
          <p:cNvSpPr>
            <a:spLocks noChangeAspect="1"/>
          </p:cNvSpPr>
          <p:nvPr/>
        </p:nvSpPr>
        <p:spPr>
          <a:xfrm>
            <a:off x="7522477" y="3223353"/>
            <a:ext cx="92370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Helvetica Neue Medium"/>
                <a:cs typeface="Helvetica Neue Medium"/>
              </a:rPr>
              <a:t>Tail</a:t>
            </a:r>
            <a:endParaRPr lang="en-US" sz="2400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Helvetica Neue Medium"/>
              <a:cs typeface="Helvetica Neue Medium"/>
            </a:endParaRPr>
          </a:p>
        </p:txBody>
      </p:sp>
      <p:grpSp>
        <p:nvGrpSpPr>
          <p:cNvPr id="106" name="Group 105"/>
          <p:cNvGrpSpPr/>
          <p:nvPr/>
        </p:nvGrpSpPr>
        <p:grpSpPr>
          <a:xfrm>
            <a:off x="1335011" y="3234002"/>
            <a:ext cx="2610410" cy="436142"/>
            <a:chOff x="1405191" y="3234002"/>
            <a:chExt cx="2610410" cy="436142"/>
          </a:xfrm>
        </p:grpSpPr>
        <p:grpSp>
          <p:nvGrpSpPr>
            <p:cNvPr id="63" name="Group 62"/>
            <p:cNvGrpSpPr/>
            <p:nvPr/>
          </p:nvGrpSpPr>
          <p:grpSpPr>
            <a:xfrm>
              <a:off x="1405191" y="3234002"/>
              <a:ext cx="1493519" cy="436142"/>
              <a:chOff x="1190994" y="4749848"/>
              <a:chExt cx="1493519" cy="436142"/>
            </a:xfrm>
          </p:grpSpPr>
          <p:grpSp>
            <p:nvGrpSpPr>
              <p:cNvPr id="53" name="Group 52"/>
              <p:cNvGrpSpPr/>
              <p:nvPr/>
            </p:nvGrpSpPr>
            <p:grpSpPr>
              <a:xfrm>
                <a:off x="1190994" y="4749848"/>
                <a:ext cx="365919" cy="436142"/>
                <a:chOff x="1190994" y="4749848"/>
                <a:chExt cx="365919" cy="436142"/>
              </a:xfrm>
            </p:grpSpPr>
            <p:sp>
              <p:nvSpPr>
                <p:cNvPr id="6" name="Rectangle 5"/>
                <p:cNvSpPr/>
                <p:nvPr/>
              </p:nvSpPr>
              <p:spPr>
                <a:xfrm>
                  <a:off x="1190994" y="4749848"/>
                  <a:ext cx="153950" cy="436142"/>
                </a:xfrm>
                <a:prstGeom prst="rect">
                  <a:avLst/>
                </a:prstGeom>
                <a:ln>
                  <a:solidFill>
                    <a:srgbClr val="3366FF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3366FF"/>
                    </a:solidFill>
                  </a:endParaRPr>
                </a:p>
              </p:txBody>
            </p:sp>
            <p:cxnSp>
              <p:nvCxnSpPr>
                <p:cNvPr id="49" name="Straight Arrow Connector 48"/>
                <p:cNvCxnSpPr/>
                <p:nvPr/>
              </p:nvCxnSpPr>
              <p:spPr>
                <a:xfrm>
                  <a:off x="1351076" y="4962137"/>
                  <a:ext cx="205837" cy="1928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4" name="Group 53"/>
              <p:cNvGrpSpPr/>
              <p:nvPr/>
            </p:nvGrpSpPr>
            <p:grpSpPr>
              <a:xfrm>
                <a:off x="1567622" y="4749848"/>
                <a:ext cx="365919" cy="436142"/>
                <a:chOff x="1190994" y="4749848"/>
                <a:chExt cx="365919" cy="436142"/>
              </a:xfrm>
            </p:grpSpPr>
            <p:sp>
              <p:nvSpPr>
                <p:cNvPr id="55" name="Rectangle 54"/>
                <p:cNvSpPr/>
                <p:nvPr/>
              </p:nvSpPr>
              <p:spPr>
                <a:xfrm>
                  <a:off x="1190994" y="4749848"/>
                  <a:ext cx="153950" cy="436142"/>
                </a:xfrm>
                <a:prstGeom prst="rect">
                  <a:avLst/>
                </a:prstGeom>
                <a:ln>
                  <a:solidFill>
                    <a:srgbClr val="3366FF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3366FF"/>
                    </a:solidFill>
                  </a:endParaRPr>
                </a:p>
              </p:txBody>
            </p:sp>
            <p:cxnSp>
              <p:nvCxnSpPr>
                <p:cNvPr id="56" name="Straight Arrow Connector 55"/>
                <p:cNvCxnSpPr/>
                <p:nvPr/>
              </p:nvCxnSpPr>
              <p:spPr>
                <a:xfrm>
                  <a:off x="1351076" y="4962137"/>
                  <a:ext cx="205837" cy="1928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7" name="Group 56"/>
              <p:cNvGrpSpPr/>
              <p:nvPr/>
            </p:nvGrpSpPr>
            <p:grpSpPr>
              <a:xfrm>
                <a:off x="1941966" y="4749848"/>
                <a:ext cx="365919" cy="436142"/>
                <a:chOff x="1190994" y="4749848"/>
                <a:chExt cx="365919" cy="436142"/>
              </a:xfrm>
            </p:grpSpPr>
            <p:sp>
              <p:nvSpPr>
                <p:cNvPr id="58" name="Rectangle 57"/>
                <p:cNvSpPr/>
                <p:nvPr/>
              </p:nvSpPr>
              <p:spPr>
                <a:xfrm>
                  <a:off x="1190994" y="4749848"/>
                  <a:ext cx="153950" cy="436142"/>
                </a:xfrm>
                <a:prstGeom prst="rect">
                  <a:avLst/>
                </a:prstGeom>
                <a:ln>
                  <a:solidFill>
                    <a:srgbClr val="3366FF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3366FF"/>
                    </a:solidFill>
                  </a:endParaRPr>
                </a:p>
              </p:txBody>
            </p:sp>
            <p:cxnSp>
              <p:nvCxnSpPr>
                <p:cNvPr id="59" name="Straight Arrow Connector 58"/>
                <p:cNvCxnSpPr/>
                <p:nvPr/>
              </p:nvCxnSpPr>
              <p:spPr>
                <a:xfrm>
                  <a:off x="1351076" y="4962137"/>
                  <a:ext cx="205837" cy="1928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0" name="Group 59"/>
              <p:cNvGrpSpPr/>
              <p:nvPr/>
            </p:nvGrpSpPr>
            <p:grpSpPr>
              <a:xfrm>
                <a:off x="2318594" y="4749848"/>
                <a:ext cx="365919" cy="436142"/>
                <a:chOff x="1190994" y="4749848"/>
                <a:chExt cx="365919" cy="436142"/>
              </a:xfrm>
            </p:grpSpPr>
            <p:sp>
              <p:nvSpPr>
                <p:cNvPr id="61" name="Rectangle 60"/>
                <p:cNvSpPr/>
                <p:nvPr/>
              </p:nvSpPr>
              <p:spPr>
                <a:xfrm>
                  <a:off x="1190994" y="4749848"/>
                  <a:ext cx="153950" cy="436142"/>
                </a:xfrm>
                <a:prstGeom prst="rect">
                  <a:avLst/>
                </a:prstGeom>
                <a:ln>
                  <a:solidFill>
                    <a:srgbClr val="3366FF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3366FF"/>
                    </a:solidFill>
                  </a:endParaRPr>
                </a:p>
              </p:txBody>
            </p:sp>
            <p:cxnSp>
              <p:nvCxnSpPr>
                <p:cNvPr id="62" name="Straight Arrow Connector 61"/>
                <p:cNvCxnSpPr/>
                <p:nvPr/>
              </p:nvCxnSpPr>
              <p:spPr>
                <a:xfrm>
                  <a:off x="1351076" y="4962137"/>
                  <a:ext cx="205837" cy="1928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65" name="Group 64"/>
            <p:cNvGrpSpPr/>
            <p:nvPr/>
          </p:nvGrpSpPr>
          <p:grpSpPr>
            <a:xfrm>
              <a:off x="2898710" y="3234002"/>
              <a:ext cx="365919" cy="436142"/>
              <a:chOff x="1190994" y="4749848"/>
              <a:chExt cx="365919" cy="436142"/>
            </a:xfrm>
          </p:grpSpPr>
          <p:sp>
            <p:nvSpPr>
              <p:cNvPr id="75" name="Rectangle 74"/>
              <p:cNvSpPr/>
              <p:nvPr/>
            </p:nvSpPr>
            <p:spPr>
              <a:xfrm>
                <a:off x="1190994" y="4749848"/>
                <a:ext cx="153950" cy="436142"/>
              </a:xfrm>
              <a:prstGeom prst="rect">
                <a:avLst/>
              </a:prstGeom>
              <a:ln>
                <a:solidFill>
                  <a:srgbClr val="3366FF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3366FF"/>
                  </a:solidFill>
                </a:endParaRPr>
              </a:p>
            </p:txBody>
          </p:sp>
          <p:cxnSp>
            <p:nvCxnSpPr>
              <p:cNvPr id="76" name="Straight Arrow Connector 75"/>
              <p:cNvCxnSpPr/>
              <p:nvPr/>
            </p:nvCxnSpPr>
            <p:spPr>
              <a:xfrm>
                <a:off x="1351076" y="4962137"/>
                <a:ext cx="205837" cy="192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6" name="Group 65"/>
            <p:cNvGrpSpPr/>
            <p:nvPr/>
          </p:nvGrpSpPr>
          <p:grpSpPr>
            <a:xfrm>
              <a:off x="3275338" y="3234002"/>
              <a:ext cx="365919" cy="436142"/>
              <a:chOff x="1190994" y="4749848"/>
              <a:chExt cx="365919" cy="436142"/>
            </a:xfrm>
          </p:grpSpPr>
          <p:sp>
            <p:nvSpPr>
              <p:cNvPr id="73" name="Rectangle 72"/>
              <p:cNvSpPr/>
              <p:nvPr/>
            </p:nvSpPr>
            <p:spPr>
              <a:xfrm>
                <a:off x="1190994" y="4749848"/>
                <a:ext cx="153950" cy="436142"/>
              </a:xfrm>
              <a:prstGeom prst="rect">
                <a:avLst/>
              </a:prstGeom>
              <a:ln>
                <a:solidFill>
                  <a:srgbClr val="3366FF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3366FF"/>
                  </a:solidFill>
                </a:endParaRPr>
              </a:p>
            </p:txBody>
          </p:sp>
          <p:cxnSp>
            <p:nvCxnSpPr>
              <p:cNvPr id="74" name="Straight Arrow Connector 73"/>
              <p:cNvCxnSpPr/>
              <p:nvPr/>
            </p:nvCxnSpPr>
            <p:spPr>
              <a:xfrm>
                <a:off x="1351076" y="4962137"/>
                <a:ext cx="205837" cy="192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7" name="Group 66"/>
            <p:cNvGrpSpPr/>
            <p:nvPr/>
          </p:nvGrpSpPr>
          <p:grpSpPr>
            <a:xfrm>
              <a:off x="3649682" y="3234002"/>
              <a:ext cx="365919" cy="436142"/>
              <a:chOff x="1190994" y="4749848"/>
              <a:chExt cx="365919" cy="436142"/>
            </a:xfrm>
          </p:grpSpPr>
          <p:sp>
            <p:nvSpPr>
              <p:cNvPr id="71" name="Rectangle 70"/>
              <p:cNvSpPr/>
              <p:nvPr/>
            </p:nvSpPr>
            <p:spPr>
              <a:xfrm>
                <a:off x="1190994" y="4749848"/>
                <a:ext cx="153950" cy="436142"/>
              </a:xfrm>
              <a:prstGeom prst="rect">
                <a:avLst/>
              </a:prstGeom>
              <a:ln>
                <a:solidFill>
                  <a:srgbClr val="3366FF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3366FF"/>
                  </a:solidFill>
                </a:endParaRPr>
              </a:p>
            </p:txBody>
          </p:sp>
          <p:cxnSp>
            <p:nvCxnSpPr>
              <p:cNvPr id="72" name="Straight Arrow Connector 71"/>
              <p:cNvCxnSpPr/>
              <p:nvPr/>
            </p:nvCxnSpPr>
            <p:spPr>
              <a:xfrm>
                <a:off x="1351076" y="4962137"/>
                <a:ext cx="205837" cy="192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7" name="Group 76"/>
          <p:cNvGrpSpPr/>
          <p:nvPr/>
        </p:nvGrpSpPr>
        <p:grpSpPr>
          <a:xfrm>
            <a:off x="4476896" y="3234002"/>
            <a:ext cx="1493519" cy="436142"/>
            <a:chOff x="1190994" y="4749848"/>
            <a:chExt cx="1493519" cy="436142"/>
          </a:xfrm>
        </p:grpSpPr>
        <p:grpSp>
          <p:nvGrpSpPr>
            <p:cNvPr id="78" name="Group 77"/>
            <p:cNvGrpSpPr/>
            <p:nvPr/>
          </p:nvGrpSpPr>
          <p:grpSpPr>
            <a:xfrm>
              <a:off x="1190994" y="4749848"/>
              <a:ext cx="365919" cy="436142"/>
              <a:chOff x="1190994" y="4749848"/>
              <a:chExt cx="365919" cy="436142"/>
            </a:xfrm>
          </p:grpSpPr>
          <p:sp>
            <p:nvSpPr>
              <p:cNvPr id="88" name="Rectangle 87"/>
              <p:cNvSpPr/>
              <p:nvPr/>
            </p:nvSpPr>
            <p:spPr>
              <a:xfrm>
                <a:off x="1190994" y="4749848"/>
                <a:ext cx="153950" cy="436142"/>
              </a:xfrm>
              <a:prstGeom prst="rect">
                <a:avLst/>
              </a:prstGeom>
              <a:ln>
                <a:solidFill>
                  <a:srgbClr val="3366FF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9" name="Straight Arrow Connector 88"/>
              <p:cNvCxnSpPr/>
              <p:nvPr/>
            </p:nvCxnSpPr>
            <p:spPr>
              <a:xfrm>
                <a:off x="1351076" y="4962137"/>
                <a:ext cx="205837" cy="192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9" name="Group 78"/>
            <p:cNvGrpSpPr/>
            <p:nvPr/>
          </p:nvGrpSpPr>
          <p:grpSpPr>
            <a:xfrm>
              <a:off x="1567622" y="4749848"/>
              <a:ext cx="365919" cy="436142"/>
              <a:chOff x="1190994" y="4749848"/>
              <a:chExt cx="365919" cy="436142"/>
            </a:xfrm>
          </p:grpSpPr>
          <p:sp>
            <p:nvSpPr>
              <p:cNvPr id="86" name="Rectangle 85"/>
              <p:cNvSpPr/>
              <p:nvPr/>
            </p:nvSpPr>
            <p:spPr>
              <a:xfrm>
                <a:off x="1190994" y="4749848"/>
                <a:ext cx="153950" cy="436142"/>
              </a:xfrm>
              <a:prstGeom prst="rect">
                <a:avLst/>
              </a:prstGeom>
              <a:ln>
                <a:solidFill>
                  <a:srgbClr val="3366FF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7" name="Straight Arrow Connector 86"/>
              <p:cNvCxnSpPr/>
              <p:nvPr/>
            </p:nvCxnSpPr>
            <p:spPr>
              <a:xfrm>
                <a:off x="1351076" y="4962137"/>
                <a:ext cx="205837" cy="192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0" name="Group 79"/>
            <p:cNvGrpSpPr/>
            <p:nvPr/>
          </p:nvGrpSpPr>
          <p:grpSpPr>
            <a:xfrm>
              <a:off x="1941966" y="4749848"/>
              <a:ext cx="365919" cy="436142"/>
              <a:chOff x="1190994" y="4749848"/>
              <a:chExt cx="365919" cy="436142"/>
            </a:xfrm>
          </p:grpSpPr>
          <p:sp>
            <p:nvSpPr>
              <p:cNvPr id="84" name="Rectangle 83"/>
              <p:cNvSpPr/>
              <p:nvPr/>
            </p:nvSpPr>
            <p:spPr>
              <a:xfrm>
                <a:off x="1190994" y="4749848"/>
                <a:ext cx="153950" cy="436142"/>
              </a:xfrm>
              <a:prstGeom prst="rect">
                <a:avLst/>
              </a:prstGeom>
              <a:ln>
                <a:solidFill>
                  <a:srgbClr val="3366FF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5" name="Straight Arrow Connector 84"/>
              <p:cNvCxnSpPr/>
              <p:nvPr/>
            </p:nvCxnSpPr>
            <p:spPr>
              <a:xfrm>
                <a:off x="1351076" y="4962137"/>
                <a:ext cx="205837" cy="192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1" name="Group 80"/>
            <p:cNvGrpSpPr/>
            <p:nvPr/>
          </p:nvGrpSpPr>
          <p:grpSpPr>
            <a:xfrm>
              <a:off x="2318594" y="4749848"/>
              <a:ext cx="365919" cy="436142"/>
              <a:chOff x="1190994" y="4749848"/>
              <a:chExt cx="365919" cy="436142"/>
            </a:xfrm>
          </p:grpSpPr>
          <p:sp>
            <p:nvSpPr>
              <p:cNvPr id="82" name="Rectangle 81"/>
              <p:cNvSpPr/>
              <p:nvPr/>
            </p:nvSpPr>
            <p:spPr>
              <a:xfrm>
                <a:off x="1190994" y="4749848"/>
                <a:ext cx="153950" cy="436142"/>
              </a:xfrm>
              <a:prstGeom prst="rect">
                <a:avLst/>
              </a:prstGeom>
              <a:ln>
                <a:solidFill>
                  <a:srgbClr val="3366FF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3" name="Straight Arrow Connector 82"/>
              <p:cNvCxnSpPr/>
              <p:nvPr/>
            </p:nvCxnSpPr>
            <p:spPr>
              <a:xfrm>
                <a:off x="1351076" y="4962137"/>
                <a:ext cx="205837" cy="192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0" name="Group 89"/>
          <p:cNvGrpSpPr/>
          <p:nvPr/>
        </p:nvGrpSpPr>
        <p:grpSpPr>
          <a:xfrm>
            <a:off x="5970415" y="3234002"/>
            <a:ext cx="1281550" cy="436142"/>
            <a:chOff x="1190994" y="4749848"/>
            <a:chExt cx="1281550" cy="436142"/>
          </a:xfrm>
        </p:grpSpPr>
        <p:grpSp>
          <p:nvGrpSpPr>
            <p:cNvPr id="91" name="Group 90"/>
            <p:cNvGrpSpPr/>
            <p:nvPr/>
          </p:nvGrpSpPr>
          <p:grpSpPr>
            <a:xfrm>
              <a:off x="1190994" y="4749848"/>
              <a:ext cx="365919" cy="436142"/>
              <a:chOff x="1190994" y="4749848"/>
              <a:chExt cx="365919" cy="436142"/>
            </a:xfrm>
          </p:grpSpPr>
          <p:sp>
            <p:nvSpPr>
              <p:cNvPr id="101" name="Rectangle 100"/>
              <p:cNvSpPr/>
              <p:nvPr/>
            </p:nvSpPr>
            <p:spPr>
              <a:xfrm>
                <a:off x="1190994" y="4749848"/>
                <a:ext cx="153950" cy="436142"/>
              </a:xfrm>
              <a:prstGeom prst="rect">
                <a:avLst/>
              </a:prstGeom>
              <a:ln>
                <a:solidFill>
                  <a:srgbClr val="3366FF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2" name="Straight Arrow Connector 101"/>
              <p:cNvCxnSpPr/>
              <p:nvPr/>
            </p:nvCxnSpPr>
            <p:spPr>
              <a:xfrm>
                <a:off x="1351076" y="4962137"/>
                <a:ext cx="205837" cy="192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2" name="Group 91"/>
            <p:cNvGrpSpPr/>
            <p:nvPr/>
          </p:nvGrpSpPr>
          <p:grpSpPr>
            <a:xfrm>
              <a:off x="1567622" y="4749848"/>
              <a:ext cx="365919" cy="436142"/>
              <a:chOff x="1190994" y="4749848"/>
              <a:chExt cx="365919" cy="436142"/>
            </a:xfrm>
          </p:grpSpPr>
          <p:sp>
            <p:nvSpPr>
              <p:cNvPr id="99" name="Rectangle 98"/>
              <p:cNvSpPr/>
              <p:nvPr/>
            </p:nvSpPr>
            <p:spPr>
              <a:xfrm>
                <a:off x="1190994" y="4749848"/>
                <a:ext cx="153950" cy="436142"/>
              </a:xfrm>
              <a:prstGeom prst="rect">
                <a:avLst/>
              </a:prstGeom>
              <a:ln>
                <a:solidFill>
                  <a:srgbClr val="3366FF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0" name="Straight Arrow Connector 99"/>
              <p:cNvCxnSpPr/>
              <p:nvPr/>
            </p:nvCxnSpPr>
            <p:spPr>
              <a:xfrm>
                <a:off x="1351076" y="4962137"/>
                <a:ext cx="205837" cy="192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3" name="Group 92"/>
            <p:cNvGrpSpPr/>
            <p:nvPr/>
          </p:nvGrpSpPr>
          <p:grpSpPr>
            <a:xfrm>
              <a:off x="1941966" y="4749848"/>
              <a:ext cx="365919" cy="436142"/>
              <a:chOff x="1190994" y="4749848"/>
              <a:chExt cx="365919" cy="436142"/>
            </a:xfrm>
          </p:grpSpPr>
          <p:sp>
            <p:nvSpPr>
              <p:cNvPr id="97" name="Rectangle 96"/>
              <p:cNvSpPr/>
              <p:nvPr/>
            </p:nvSpPr>
            <p:spPr>
              <a:xfrm>
                <a:off x="1190994" y="4749848"/>
                <a:ext cx="153950" cy="436142"/>
              </a:xfrm>
              <a:prstGeom prst="rect">
                <a:avLst/>
              </a:prstGeom>
              <a:ln>
                <a:solidFill>
                  <a:srgbClr val="3366FF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8" name="Straight Arrow Connector 97"/>
              <p:cNvCxnSpPr/>
              <p:nvPr/>
            </p:nvCxnSpPr>
            <p:spPr>
              <a:xfrm>
                <a:off x="1351076" y="4962137"/>
                <a:ext cx="205837" cy="192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5" name="Rectangle 94"/>
            <p:cNvSpPr/>
            <p:nvPr/>
          </p:nvSpPr>
          <p:spPr>
            <a:xfrm>
              <a:off x="2318594" y="4749848"/>
              <a:ext cx="153950" cy="436142"/>
            </a:xfrm>
            <a:prstGeom prst="rect">
              <a:avLst/>
            </a:prstGeom>
            <a:ln>
              <a:solidFill>
                <a:srgbClr val="3366FF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4" name="TextBox 63"/>
          <p:cNvSpPr txBox="1"/>
          <p:nvPr/>
        </p:nvSpPr>
        <p:spPr>
          <a:xfrm>
            <a:off x="587341" y="5122255"/>
            <a:ext cx="7609776" cy="523220"/>
          </a:xfrm>
          <a:prstGeom prst="rect">
            <a:avLst/>
          </a:prstGeom>
          <a:ln w="38100" cmpd="sng">
            <a:solidFill>
              <a:srgbClr val="4F81BD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latin typeface="Helvetica Neue Medium"/>
                <a:cs typeface="Helvetica Neue Medium"/>
              </a:rPr>
              <a:t>Locations on flash ≠ Locations in LRU queue</a:t>
            </a:r>
            <a:endParaRPr lang="en-US" sz="2800" dirty="0">
              <a:latin typeface="Helvetica Neue Medium"/>
              <a:cs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873784" y="3192663"/>
            <a:ext cx="603112" cy="469784"/>
            <a:chOff x="3868944" y="3685018"/>
            <a:chExt cx="603112" cy="469784"/>
          </a:xfrm>
        </p:grpSpPr>
        <p:pic>
          <p:nvPicPr>
            <p:cNvPr id="3" name="Picture 2" descr="Emoji Natur-30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68944" y="3685018"/>
              <a:ext cx="469784" cy="469784"/>
            </a:xfrm>
            <a:prstGeom prst="rect">
              <a:avLst/>
            </a:prstGeom>
          </p:spPr>
        </p:pic>
        <p:cxnSp>
          <p:nvCxnSpPr>
            <p:cNvPr id="94" name="Straight Arrow Connector 93"/>
            <p:cNvCxnSpPr/>
            <p:nvPr/>
          </p:nvCxnSpPr>
          <p:spPr>
            <a:xfrm>
              <a:off x="4266219" y="3937357"/>
              <a:ext cx="205837" cy="192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Rectangle 67"/>
          <p:cNvSpPr>
            <a:spLocks noChangeAspect="1"/>
          </p:cNvSpPr>
          <p:nvPr/>
        </p:nvSpPr>
        <p:spPr>
          <a:xfrm>
            <a:off x="2423328" y="4109283"/>
            <a:ext cx="2737831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Helvetica Neue Medium"/>
                <a:cs typeface="Helvetica Neue Medium"/>
              </a:rPr>
              <a:t>Hit</a:t>
            </a:r>
            <a:endParaRPr lang="en-US" sz="2800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Helvetica Neue Medium"/>
              <a:cs typeface="Helvetica Neue Medium"/>
            </a:endParaRPr>
          </a:p>
        </p:txBody>
      </p:sp>
      <p:pic>
        <p:nvPicPr>
          <p:cNvPr id="70" name="Picture 69" descr="Emoji Natur-30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3740" y="4162719"/>
            <a:ext cx="469784" cy="46978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90876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75"/>
    </mc:Choice>
    <mc:Fallback xmlns="">
      <p:transition xmlns:p14="http://schemas.microsoft.com/office/powerpoint/2010/main" spd="slow" advTm="1175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91564E-6 1.41865E-6 L 0.05588 1.41865E-6 " pathEditMode="relative" ptsTypes="AA">
                                      <p:cBhvr>
                                        <p:cTn id="6" dur="2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0 C -0.00747 0.03426 -0.01459 0.06852 -0.03091 0.08704 C -0.04705 0.10509 -0.07552 0.10532 -0.09792 0.10972 C -0.12032 0.11389 -0.14097 0.11389 -0.16632 0.11181 C -0.19132 0.10995 -0.22761 0.11736 -0.24775 0.09815 C -0.26788 0.07963 -0.27795 0.04028 -0.28785 0 " pathEditMode="relative" rAng="0" ptsTypes="aaaaaa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392" y="58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LRU Needs Random Writes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4052-3774-B34C-A6F0-5C436C7626AC}" type="slidenum">
              <a:rPr lang="en-US" smtClean="0"/>
              <a:t>14</a:t>
            </a:fld>
            <a:endParaRPr lang="en-US"/>
          </a:p>
        </p:txBody>
      </p:sp>
      <p:sp>
        <p:nvSpPr>
          <p:cNvPr id="46" name="Left Brace 45"/>
          <p:cNvSpPr/>
          <p:nvPr/>
        </p:nvSpPr>
        <p:spPr>
          <a:xfrm rot="5400000">
            <a:off x="4093736" y="-3573"/>
            <a:ext cx="392862" cy="5771308"/>
          </a:xfrm>
          <a:prstGeom prst="leftBrac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47" name="Rectangle 46"/>
          <p:cNvSpPr>
            <a:spLocks noChangeAspect="1"/>
          </p:cNvSpPr>
          <p:nvPr/>
        </p:nvSpPr>
        <p:spPr>
          <a:xfrm>
            <a:off x="198565" y="3223353"/>
            <a:ext cx="92370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Helvetica Neue Medium"/>
                <a:cs typeface="Helvetica Neue Medium"/>
              </a:rPr>
              <a:t>Head</a:t>
            </a:r>
            <a:endParaRPr lang="en-US" sz="2400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Helvetica Neue Medium"/>
              <a:cs typeface="Helvetica Neue Medium"/>
            </a:endParaRPr>
          </a:p>
        </p:txBody>
      </p:sp>
      <p:sp>
        <p:nvSpPr>
          <p:cNvPr id="48" name="Rectangle 47"/>
          <p:cNvSpPr>
            <a:spLocks noChangeAspect="1"/>
          </p:cNvSpPr>
          <p:nvPr/>
        </p:nvSpPr>
        <p:spPr>
          <a:xfrm>
            <a:off x="7522477" y="3223353"/>
            <a:ext cx="92370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Helvetica Neue Medium"/>
                <a:cs typeface="Helvetica Neue Medium"/>
              </a:rPr>
              <a:t>Tail</a:t>
            </a:r>
            <a:endParaRPr lang="en-US" sz="2400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Helvetica Neue Medium"/>
              <a:cs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452816" y="3234002"/>
            <a:ext cx="5762107" cy="436142"/>
            <a:chOff x="1405191" y="3234002"/>
            <a:chExt cx="5762107" cy="436142"/>
          </a:xfrm>
        </p:grpSpPr>
        <p:grpSp>
          <p:nvGrpSpPr>
            <p:cNvPr id="63" name="Group 62"/>
            <p:cNvGrpSpPr/>
            <p:nvPr/>
          </p:nvGrpSpPr>
          <p:grpSpPr>
            <a:xfrm>
              <a:off x="1405191" y="3234002"/>
              <a:ext cx="1493519" cy="436142"/>
              <a:chOff x="1190994" y="4749848"/>
              <a:chExt cx="1493519" cy="436142"/>
            </a:xfrm>
          </p:grpSpPr>
          <p:grpSp>
            <p:nvGrpSpPr>
              <p:cNvPr id="53" name="Group 52"/>
              <p:cNvGrpSpPr/>
              <p:nvPr/>
            </p:nvGrpSpPr>
            <p:grpSpPr>
              <a:xfrm>
                <a:off x="1190994" y="4749848"/>
                <a:ext cx="365919" cy="436142"/>
                <a:chOff x="1190994" y="4749848"/>
                <a:chExt cx="365919" cy="436142"/>
              </a:xfrm>
            </p:grpSpPr>
            <p:sp>
              <p:nvSpPr>
                <p:cNvPr id="6" name="Rectangle 5"/>
                <p:cNvSpPr/>
                <p:nvPr/>
              </p:nvSpPr>
              <p:spPr>
                <a:xfrm>
                  <a:off x="1190994" y="4749848"/>
                  <a:ext cx="153950" cy="436142"/>
                </a:xfrm>
                <a:prstGeom prst="rect">
                  <a:avLst/>
                </a:prstGeom>
                <a:ln>
                  <a:solidFill>
                    <a:srgbClr val="3366FF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9" name="Straight Arrow Connector 48"/>
                <p:cNvCxnSpPr/>
                <p:nvPr/>
              </p:nvCxnSpPr>
              <p:spPr>
                <a:xfrm>
                  <a:off x="1351076" y="4962137"/>
                  <a:ext cx="205837" cy="1928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4" name="Group 53"/>
              <p:cNvGrpSpPr/>
              <p:nvPr/>
            </p:nvGrpSpPr>
            <p:grpSpPr>
              <a:xfrm>
                <a:off x="1567622" y="4749848"/>
                <a:ext cx="365919" cy="436142"/>
                <a:chOff x="1190994" y="4749848"/>
                <a:chExt cx="365919" cy="436142"/>
              </a:xfrm>
            </p:grpSpPr>
            <p:sp>
              <p:nvSpPr>
                <p:cNvPr id="55" name="Rectangle 54"/>
                <p:cNvSpPr/>
                <p:nvPr/>
              </p:nvSpPr>
              <p:spPr>
                <a:xfrm>
                  <a:off x="1190994" y="4749848"/>
                  <a:ext cx="153950" cy="436142"/>
                </a:xfrm>
                <a:prstGeom prst="rect">
                  <a:avLst/>
                </a:prstGeom>
                <a:ln>
                  <a:solidFill>
                    <a:srgbClr val="3366FF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6" name="Straight Arrow Connector 55"/>
                <p:cNvCxnSpPr/>
                <p:nvPr/>
              </p:nvCxnSpPr>
              <p:spPr>
                <a:xfrm>
                  <a:off x="1351076" y="4962137"/>
                  <a:ext cx="205837" cy="1928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7" name="Group 56"/>
              <p:cNvGrpSpPr/>
              <p:nvPr/>
            </p:nvGrpSpPr>
            <p:grpSpPr>
              <a:xfrm>
                <a:off x="1941966" y="4749848"/>
                <a:ext cx="365919" cy="436142"/>
                <a:chOff x="1190994" y="4749848"/>
                <a:chExt cx="365919" cy="436142"/>
              </a:xfrm>
            </p:grpSpPr>
            <p:sp>
              <p:nvSpPr>
                <p:cNvPr id="58" name="Rectangle 57"/>
                <p:cNvSpPr/>
                <p:nvPr/>
              </p:nvSpPr>
              <p:spPr>
                <a:xfrm>
                  <a:off x="1190994" y="4749848"/>
                  <a:ext cx="153950" cy="436142"/>
                </a:xfrm>
                <a:prstGeom prst="rect">
                  <a:avLst/>
                </a:prstGeom>
                <a:ln>
                  <a:solidFill>
                    <a:srgbClr val="3366FF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9" name="Straight Arrow Connector 58"/>
                <p:cNvCxnSpPr/>
                <p:nvPr/>
              </p:nvCxnSpPr>
              <p:spPr>
                <a:xfrm>
                  <a:off x="1351076" y="4962137"/>
                  <a:ext cx="205837" cy="1928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0" name="Group 59"/>
              <p:cNvGrpSpPr/>
              <p:nvPr/>
            </p:nvGrpSpPr>
            <p:grpSpPr>
              <a:xfrm>
                <a:off x="2318594" y="4749848"/>
                <a:ext cx="365919" cy="436142"/>
                <a:chOff x="1190994" y="4749848"/>
                <a:chExt cx="365919" cy="436142"/>
              </a:xfrm>
            </p:grpSpPr>
            <p:sp>
              <p:nvSpPr>
                <p:cNvPr id="61" name="Rectangle 60"/>
                <p:cNvSpPr/>
                <p:nvPr/>
              </p:nvSpPr>
              <p:spPr>
                <a:xfrm>
                  <a:off x="1190994" y="4749848"/>
                  <a:ext cx="153950" cy="436142"/>
                </a:xfrm>
                <a:prstGeom prst="rect">
                  <a:avLst/>
                </a:prstGeom>
                <a:ln>
                  <a:solidFill>
                    <a:srgbClr val="3366FF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2" name="Straight Arrow Connector 61"/>
                <p:cNvCxnSpPr/>
                <p:nvPr/>
              </p:nvCxnSpPr>
              <p:spPr>
                <a:xfrm>
                  <a:off x="1351076" y="4962137"/>
                  <a:ext cx="205837" cy="1928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65" name="Group 64"/>
            <p:cNvGrpSpPr/>
            <p:nvPr/>
          </p:nvGrpSpPr>
          <p:grpSpPr>
            <a:xfrm>
              <a:off x="2898710" y="3234002"/>
              <a:ext cx="365919" cy="436142"/>
              <a:chOff x="1190994" y="4749848"/>
              <a:chExt cx="365919" cy="436142"/>
            </a:xfrm>
          </p:grpSpPr>
          <p:sp>
            <p:nvSpPr>
              <p:cNvPr id="75" name="Rectangle 74"/>
              <p:cNvSpPr/>
              <p:nvPr/>
            </p:nvSpPr>
            <p:spPr>
              <a:xfrm>
                <a:off x="1190994" y="4749848"/>
                <a:ext cx="153950" cy="436142"/>
              </a:xfrm>
              <a:prstGeom prst="rect">
                <a:avLst/>
              </a:prstGeom>
              <a:ln>
                <a:solidFill>
                  <a:srgbClr val="3366FF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6" name="Straight Arrow Connector 75"/>
              <p:cNvCxnSpPr/>
              <p:nvPr/>
            </p:nvCxnSpPr>
            <p:spPr>
              <a:xfrm>
                <a:off x="1351076" y="4962137"/>
                <a:ext cx="205837" cy="192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6" name="Group 65"/>
            <p:cNvGrpSpPr/>
            <p:nvPr/>
          </p:nvGrpSpPr>
          <p:grpSpPr>
            <a:xfrm>
              <a:off x="3275338" y="3234002"/>
              <a:ext cx="365919" cy="436142"/>
              <a:chOff x="1190994" y="4749848"/>
              <a:chExt cx="365919" cy="436142"/>
            </a:xfrm>
          </p:grpSpPr>
          <p:sp>
            <p:nvSpPr>
              <p:cNvPr id="73" name="Rectangle 72"/>
              <p:cNvSpPr/>
              <p:nvPr/>
            </p:nvSpPr>
            <p:spPr>
              <a:xfrm>
                <a:off x="1190994" y="4749848"/>
                <a:ext cx="153950" cy="436142"/>
              </a:xfrm>
              <a:prstGeom prst="rect">
                <a:avLst/>
              </a:prstGeom>
              <a:ln>
                <a:solidFill>
                  <a:srgbClr val="3366FF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4" name="Straight Arrow Connector 73"/>
              <p:cNvCxnSpPr/>
              <p:nvPr/>
            </p:nvCxnSpPr>
            <p:spPr>
              <a:xfrm>
                <a:off x="1351076" y="4962137"/>
                <a:ext cx="205837" cy="192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7" name="Group 66"/>
            <p:cNvGrpSpPr/>
            <p:nvPr/>
          </p:nvGrpSpPr>
          <p:grpSpPr>
            <a:xfrm>
              <a:off x="3649682" y="3234002"/>
              <a:ext cx="365919" cy="436142"/>
              <a:chOff x="1190994" y="4749848"/>
              <a:chExt cx="365919" cy="436142"/>
            </a:xfrm>
          </p:grpSpPr>
          <p:sp>
            <p:nvSpPr>
              <p:cNvPr id="71" name="Rectangle 70"/>
              <p:cNvSpPr/>
              <p:nvPr/>
            </p:nvSpPr>
            <p:spPr>
              <a:xfrm>
                <a:off x="1190994" y="4749848"/>
                <a:ext cx="153950" cy="436142"/>
              </a:xfrm>
              <a:prstGeom prst="rect">
                <a:avLst/>
              </a:prstGeom>
              <a:ln>
                <a:solidFill>
                  <a:srgbClr val="3366FF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2" name="Straight Arrow Connector 71"/>
              <p:cNvCxnSpPr/>
              <p:nvPr/>
            </p:nvCxnSpPr>
            <p:spPr>
              <a:xfrm>
                <a:off x="1351076" y="4962137"/>
                <a:ext cx="205837" cy="192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Group 67"/>
            <p:cNvGrpSpPr/>
            <p:nvPr/>
          </p:nvGrpSpPr>
          <p:grpSpPr>
            <a:xfrm>
              <a:off x="4026310" y="3234002"/>
              <a:ext cx="365919" cy="436142"/>
              <a:chOff x="1190994" y="4749848"/>
              <a:chExt cx="365919" cy="436142"/>
            </a:xfrm>
          </p:grpSpPr>
          <p:sp>
            <p:nvSpPr>
              <p:cNvPr id="69" name="Rectangle 68"/>
              <p:cNvSpPr/>
              <p:nvPr/>
            </p:nvSpPr>
            <p:spPr>
              <a:xfrm>
                <a:off x="1190994" y="4749848"/>
                <a:ext cx="153950" cy="436142"/>
              </a:xfrm>
              <a:prstGeom prst="rect">
                <a:avLst/>
              </a:prstGeom>
              <a:ln>
                <a:solidFill>
                  <a:srgbClr val="3366FF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0" name="Straight Arrow Connector 69"/>
              <p:cNvCxnSpPr/>
              <p:nvPr/>
            </p:nvCxnSpPr>
            <p:spPr>
              <a:xfrm>
                <a:off x="1351076" y="4962137"/>
                <a:ext cx="205837" cy="192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7" name="Group 76"/>
            <p:cNvGrpSpPr/>
            <p:nvPr/>
          </p:nvGrpSpPr>
          <p:grpSpPr>
            <a:xfrm>
              <a:off x="4392229" y="3234002"/>
              <a:ext cx="1493519" cy="436142"/>
              <a:chOff x="1190994" y="4749848"/>
              <a:chExt cx="1493519" cy="436142"/>
            </a:xfrm>
          </p:grpSpPr>
          <p:grpSp>
            <p:nvGrpSpPr>
              <p:cNvPr id="78" name="Group 77"/>
              <p:cNvGrpSpPr/>
              <p:nvPr/>
            </p:nvGrpSpPr>
            <p:grpSpPr>
              <a:xfrm>
                <a:off x="1190994" y="4749848"/>
                <a:ext cx="365919" cy="436142"/>
                <a:chOff x="1190994" y="4749848"/>
                <a:chExt cx="365919" cy="436142"/>
              </a:xfrm>
            </p:grpSpPr>
            <p:sp>
              <p:nvSpPr>
                <p:cNvPr id="88" name="Rectangle 87"/>
                <p:cNvSpPr/>
                <p:nvPr/>
              </p:nvSpPr>
              <p:spPr>
                <a:xfrm>
                  <a:off x="1190994" y="4749848"/>
                  <a:ext cx="153950" cy="436142"/>
                </a:xfrm>
                <a:prstGeom prst="rect">
                  <a:avLst/>
                </a:prstGeom>
                <a:ln>
                  <a:solidFill>
                    <a:srgbClr val="3366FF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9" name="Straight Arrow Connector 88"/>
                <p:cNvCxnSpPr/>
                <p:nvPr/>
              </p:nvCxnSpPr>
              <p:spPr>
                <a:xfrm>
                  <a:off x="1351076" y="4962137"/>
                  <a:ext cx="205837" cy="1928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9" name="Group 78"/>
              <p:cNvGrpSpPr/>
              <p:nvPr/>
            </p:nvGrpSpPr>
            <p:grpSpPr>
              <a:xfrm>
                <a:off x="1567622" y="4749848"/>
                <a:ext cx="365919" cy="436142"/>
                <a:chOff x="1190994" y="4749848"/>
                <a:chExt cx="365919" cy="436142"/>
              </a:xfrm>
            </p:grpSpPr>
            <p:sp>
              <p:nvSpPr>
                <p:cNvPr id="86" name="Rectangle 85"/>
                <p:cNvSpPr/>
                <p:nvPr/>
              </p:nvSpPr>
              <p:spPr>
                <a:xfrm>
                  <a:off x="1190994" y="4749848"/>
                  <a:ext cx="153950" cy="436142"/>
                </a:xfrm>
                <a:prstGeom prst="rect">
                  <a:avLst/>
                </a:prstGeom>
                <a:ln>
                  <a:solidFill>
                    <a:srgbClr val="3366FF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7" name="Straight Arrow Connector 86"/>
                <p:cNvCxnSpPr/>
                <p:nvPr/>
              </p:nvCxnSpPr>
              <p:spPr>
                <a:xfrm>
                  <a:off x="1351076" y="4962137"/>
                  <a:ext cx="205837" cy="1928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0" name="Group 79"/>
              <p:cNvGrpSpPr/>
              <p:nvPr/>
            </p:nvGrpSpPr>
            <p:grpSpPr>
              <a:xfrm>
                <a:off x="1941966" y="4749848"/>
                <a:ext cx="365919" cy="436142"/>
                <a:chOff x="1190994" y="4749848"/>
                <a:chExt cx="365919" cy="436142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1190994" y="4749848"/>
                  <a:ext cx="153950" cy="436142"/>
                </a:xfrm>
                <a:prstGeom prst="rect">
                  <a:avLst/>
                </a:prstGeom>
                <a:ln>
                  <a:solidFill>
                    <a:srgbClr val="3366FF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5" name="Straight Arrow Connector 84"/>
                <p:cNvCxnSpPr/>
                <p:nvPr/>
              </p:nvCxnSpPr>
              <p:spPr>
                <a:xfrm>
                  <a:off x="1351076" y="4962137"/>
                  <a:ext cx="205837" cy="1928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1" name="Group 80"/>
              <p:cNvGrpSpPr/>
              <p:nvPr/>
            </p:nvGrpSpPr>
            <p:grpSpPr>
              <a:xfrm>
                <a:off x="2318594" y="4749848"/>
                <a:ext cx="365919" cy="436142"/>
                <a:chOff x="1190994" y="4749848"/>
                <a:chExt cx="365919" cy="436142"/>
              </a:xfrm>
            </p:grpSpPr>
            <p:sp>
              <p:nvSpPr>
                <p:cNvPr id="82" name="Rectangle 81"/>
                <p:cNvSpPr/>
                <p:nvPr/>
              </p:nvSpPr>
              <p:spPr>
                <a:xfrm>
                  <a:off x="1190994" y="4749848"/>
                  <a:ext cx="153950" cy="436142"/>
                </a:xfrm>
                <a:prstGeom prst="rect">
                  <a:avLst/>
                </a:prstGeom>
                <a:ln>
                  <a:solidFill>
                    <a:srgbClr val="3366FF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3" name="Straight Arrow Connector 82"/>
                <p:cNvCxnSpPr/>
                <p:nvPr/>
              </p:nvCxnSpPr>
              <p:spPr>
                <a:xfrm>
                  <a:off x="1351076" y="4962137"/>
                  <a:ext cx="205837" cy="1928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90" name="Group 89"/>
            <p:cNvGrpSpPr/>
            <p:nvPr/>
          </p:nvGrpSpPr>
          <p:grpSpPr>
            <a:xfrm>
              <a:off x="5885748" y="3234002"/>
              <a:ext cx="1281550" cy="436142"/>
              <a:chOff x="1190994" y="4749848"/>
              <a:chExt cx="1281550" cy="436142"/>
            </a:xfrm>
          </p:grpSpPr>
          <p:grpSp>
            <p:nvGrpSpPr>
              <p:cNvPr id="91" name="Group 90"/>
              <p:cNvGrpSpPr/>
              <p:nvPr/>
            </p:nvGrpSpPr>
            <p:grpSpPr>
              <a:xfrm>
                <a:off x="1190994" y="4749848"/>
                <a:ext cx="365919" cy="436142"/>
                <a:chOff x="1190994" y="4749848"/>
                <a:chExt cx="365919" cy="436142"/>
              </a:xfrm>
            </p:grpSpPr>
            <p:sp>
              <p:nvSpPr>
                <p:cNvPr id="101" name="Rectangle 100"/>
                <p:cNvSpPr/>
                <p:nvPr/>
              </p:nvSpPr>
              <p:spPr>
                <a:xfrm>
                  <a:off x="1190994" y="4749848"/>
                  <a:ext cx="153950" cy="436142"/>
                </a:xfrm>
                <a:prstGeom prst="rect">
                  <a:avLst/>
                </a:prstGeom>
                <a:ln>
                  <a:solidFill>
                    <a:srgbClr val="3366FF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2" name="Straight Arrow Connector 101"/>
                <p:cNvCxnSpPr/>
                <p:nvPr/>
              </p:nvCxnSpPr>
              <p:spPr>
                <a:xfrm>
                  <a:off x="1351076" y="4962137"/>
                  <a:ext cx="205837" cy="1928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2" name="Group 91"/>
              <p:cNvGrpSpPr/>
              <p:nvPr/>
            </p:nvGrpSpPr>
            <p:grpSpPr>
              <a:xfrm>
                <a:off x="1567622" y="4749848"/>
                <a:ext cx="365919" cy="436142"/>
                <a:chOff x="1190994" y="4749848"/>
                <a:chExt cx="365919" cy="436142"/>
              </a:xfrm>
            </p:grpSpPr>
            <p:sp>
              <p:nvSpPr>
                <p:cNvPr id="99" name="Rectangle 98"/>
                <p:cNvSpPr/>
                <p:nvPr/>
              </p:nvSpPr>
              <p:spPr>
                <a:xfrm>
                  <a:off x="1190994" y="4749848"/>
                  <a:ext cx="153950" cy="436142"/>
                </a:xfrm>
                <a:prstGeom prst="rect">
                  <a:avLst/>
                </a:prstGeom>
                <a:ln>
                  <a:solidFill>
                    <a:srgbClr val="3366FF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0" name="Straight Arrow Connector 99"/>
                <p:cNvCxnSpPr/>
                <p:nvPr/>
              </p:nvCxnSpPr>
              <p:spPr>
                <a:xfrm>
                  <a:off x="1351076" y="4962137"/>
                  <a:ext cx="205837" cy="1928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3" name="Group 92"/>
              <p:cNvGrpSpPr/>
              <p:nvPr/>
            </p:nvGrpSpPr>
            <p:grpSpPr>
              <a:xfrm>
                <a:off x="1941966" y="4749848"/>
                <a:ext cx="365919" cy="436142"/>
                <a:chOff x="1190994" y="4749848"/>
                <a:chExt cx="365919" cy="436142"/>
              </a:xfrm>
            </p:grpSpPr>
            <p:sp>
              <p:nvSpPr>
                <p:cNvPr id="97" name="Rectangle 96"/>
                <p:cNvSpPr/>
                <p:nvPr/>
              </p:nvSpPr>
              <p:spPr>
                <a:xfrm>
                  <a:off x="1190994" y="4749848"/>
                  <a:ext cx="153950" cy="436142"/>
                </a:xfrm>
                <a:prstGeom prst="rect">
                  <a:avLst/>
                </a:prstGeom>
                <a:ln>
                  <a:solidFill>
                    <a:srgbClr val="3366FF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8" name="Straight Arrow Connector 97"/>
                <p:cNvCxnSpPr/>
                <p:nvPr/>
              </p:nvCxnSpPr>
              <p:spPr>
                <a:xfrm>
                  <a:off x="1351076" y="4962137"/>
                  <a:ext cx="205837" cy="1928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5" name="Rectangle 94"/>
              <p:cNvSpPr/>
              <p:nvPr/>
            </p:nvSpPr>
            <p:spPr>
              <a:xfrm>
                <a:off x="2318594" y="4749848"/>
                <a:ext cx="153950" cy="436142"/>
              </a:xfrm>
              <a:prstGeom prst="rect">
                <a:avLst/>
              </a:prstGeom>
              <a:ln>
                <a:solidFill>
                  <a:srgbClr val="3366FF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" name="Group 2"/>
          <p:cNvGrpSpPr/>
          <p:nvPr/>
        </p:nvGrpSpPr>
        <p:grpSpPr>
          <a:xfrm>
            <a:off x="4998884" y="3811927"/>
            <a:ext cx="2847148" cy="1370235"/>
            <a:chOff x="4998884" y="3811927"/>
            <a:chExt cx="2847148" cy="1370235"/>
          </a:xfrm>
        </p:grpSpPr>
        <p:sp>
          <p:nvSpPr>
            <p:cNvPr id="64" name="Rectangle 63"/>
            <p:cNvSpPr>
              <a:spLocks noChangeAspect="1"/>
            </p:cNvSpPr>
            <p:nvPr/>
          </p:nvSpPr>
          <p:spPr>
            <a:xfrm>
              <a:off x="4998884" y="4351165"/>
              <a:ext cx="2847148" cy="83099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400" dirty="0" smtClean="0">
                  <a:ln w="1905"/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Helvetica Neue Medium"/>
                  <a:cs typeface="Helvetica Neue Medium"/>
                </a:rPr>
                <a:t>Non-contiguous</a:t>
              </a:r>
              <a:br>
                <a:rPr lang="en-US" sz="2400" dirty="0" smtClean="0">
                  <a:ln w="1905"/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Helvetica Neue Medium"/>
                  <a:cs typeface="Helvetica Neue Medium"/>
                </a:rPr>
              </a:br>
              <a:r>
                <a:rPr lang="en-US" sz="2400" dirty="0" smtClean="0">
                  <a:ln w="1905"/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Helvetica Neue Medium"/>
                  <a:cs typeface="Helvetica Neue Medium"/>
                </a:rPr>
                <a:t>on flash</a:t>
              </a:r>
              <a:endParaRPr lang="en-US" sz="2400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Helvetica Neue Medium"/>
                <a:cs typeface="Helvetica Neue Medium"/>
              </a:endParaRPr>
            </a:p>
          </p:txBody>
        </p:sp>
        <p:sp>
          <p:nvSpPr>
            <p:cNvPr id="103" name="Left Brace 102"/>
            <p:cNvSpPr/>
            <p:nvPr/>
          </p:nvSpPr>
          <p:spPr>
            <a:xfrm rot="16200000">
              <a:off x="6140331" y="3169298"/>
              <a:ext cx="392862" cy="1678119"/>
            </a:xfrm>
            <a:prstGeom prst="leftBrac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104" name="TextBox 103"/>
          <p:cNvSpPr txBox="1"/>
          <p:nvPr/>
        </p:nvSpPr>
        <p:spPr>
          <a:xfrm>
            <a:off x="769553" y="5527571"/>
            <a:ext cx="7604894" cy="584776"/>
          </a:xfrm>
          <a:prstGeom prst="rect">
            <a:avLst/>
          </a:prstGeom>
          <a:ln w="38100" cmpd="sng">
            <a:solidFill>
              <a:srgbClr val="4F81BD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3200" dirty="0" smtClean="0">
                <a:latin typeface="Helvetica Neue Medium"/>
                <a:cs typeface="Helvetica Neue Medium"/>
              </a:rPr>
              <a:t>Random writes needed to reuse space</a:t>
            </a:r>
            <a:endParaRPr lang="en-US" sz="3200" dirty="0">
              <a:latin typeface="Helvetica Neue Medium"/>
              <a:cs typeface="Helvetica Neue Medium"/>
            </a:endParaRPr>
          </a:p>
        </p:txBody>
      </p:sp>
      <p:sp>
        <p:nvSpPr>
          <p:cNvPr id="94" name="Rectangle 93"/>
          <p:cNvSpPr>
            <a:spLocks noChangeAspect="1"/>
          </p:cNvSpPr>
          <p:nvPr/>
        </p:nvSpPr>
        <p:spPr>
          <a:xfrm>
            <a:off x="2623141" y="2223985"/>
            <a:ext cx="329583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Helvetica Neue Medium"/>
                <a:cs typeface="Helvetica Neue Medium"/>
              </a:rPr>
              <a:t>Cache space of LRU</a:t>
            </a:r>
            <a:endParaRPr lang="en-US" sz="2400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Helvetica Neue Medium"/>
              <a:cs typeface="Helvetica Neue Medium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66335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7982"/>
    </mc:Choice>
    <mc:Fallback xmlns="">
      <p:transition xmlns:p14="http://schemas.microsoft.com/office/powerpoint/2010/main" spd="slow" advTm="217982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Care </a:t>
            </a:r>
            <a:r>
              <a:rPr lang="en-US" dirty="0"/>
              <a:t>A</a:t>
            </a:r>
            <a:r>
              <a:rPr lang="en-US" dirty="0" smtClean="0"/>
              <a:t>bout Random Writes?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6175"/>
          </a:xfrm>
        </p:spPr>
        <p:txBody>
          <a:bodyPr>
            <a:normAutofit/>
          </a:bodyPr>
          <a:lstStyle/>
          <a:p>
            <a:r>
              <a:rPr lang="en-US" dirty="0" smtClean="0"/>
              <a:t>Write-heavy workload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ong tail access pattern, moderate hit ratio</a:t>
            </a:r>
          </a:p>
          <a:p>
            <a:pPr lvl="1"/>
            <a:r>
              <a:rPr lang="en-US" dirty="0" smtClean="0"/>
              <a:t>Each miss triggers a write to cache</a:t>
            </a:r>
          </a:p>
          <a:p>
            <a:endParaRPr lang="en-US" dirty="0" smtClean="0"/>
          </a:p>
          <a:p>
            <a:r>
              <a:rPr lang="en-US" dirty="0" smtClean="0"/>
              <a:t>Small random writes are harmful for flash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.g. Min et al. FAST’12</a:t>
            </a:r>
          </a:p>
          <a:p>
            <a:pPr lvl="1"/>
            <a:r>
              <a:rPr lang="en-US" dirty="0" smtClean="0"/>
              <a:t>High write amplification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4052-3774-B34C-A6F0-5C436C7626AC}" type="slidenum">
              <a:rPr lang="en-US" smtClean="0"/>
              <a:t>15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5286375" y="4556125"/>
            <a:ext cx="3622675" cy="1200328"/>
            <a:chOff x="5270500" y="3978049"/>
            <a:chExt cx="3622675" cy="1200328"/>
          </a:xfrm>
        </p:grpSpPr>
        <p:sp>
          <p:nvSpPr>
            <p:cNvPr id="5" name="Rectangle 4"/>
            <p:cNvSpPr/>
            <p:nvPr/>
          </p:nvSpPr>
          <p:spPr>
            <a:xfrm>
              <a:off x="5466997" y="3978049"/>
              <a:ext cx="3426178" cy="12003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 smtClean="0">
                  <a:latin typeface="Helvetica Neue Medium"/>
                  <a:cs typeface="Helvetica Neue Medium"/>
                </a:rPr>
                <a:t>Low write throughput</a:t>
              </a:r>
            </a:p>
            <a:p>
              <a:endParaRPr lang="en-US" sz="2400" dirty="0" smtClean="0">
                <a:latin typeface="Helvetica Neue Medium"/>
                <a:cs typeface="Helvetica Neue Medium"/>
              </a:endParaRPr>
            </a:p>
            <a:p>
              <a:r>
                <a:rPr lang="en-US" sz="2400" dirty="0" smtClean="0">
                  <a:latin typeface="Helvetica Neue Medium"/>
                  <a:cs typeface="Helvetica Neue Medium"/>
                </a:rPr>
                <a:t>Short device lifetime</a:t>
              </a:r>
              <a:endParaRPr lang="en-US" sz="2400" dirty="0">
                <a:latin typeface="Helvetica Neue Medium"/>
                <a:cs typeface="Helvetica Neue Medium"/>
              </a:endParaRPr>
            </a:p>
          </p:txBody>
        </p:sp>
        <p:sp>
          <p:nvSpPr>
            <p:cNvPr id="6" name="Left Brace 5"/>
            <p:cNvSpPr/>
            <p:nvPr/>
          </p:nvSpPr>
          <p:spPr>
            <a:xfrm>
              <a:off x="5270500" y="4079875"/>
              <a:ext cx="196497" cy="1050877"/>
            </a:xfrm>
            <a:prstGeom prst="leftBrace">
              <a:avLst/>
            </a:prstGeom>
            <a:ln w="28575" cmpd="sng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496302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85"/>
    </mc:Choice>
    <mc:Fallback xmlns="">
      <p:transition xmlns:p14="http://schemas.microsoft.com/office/powerpoint/2010/main" spd="slow" advTm="1185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write size do we need?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Large </a:t>
            </a:r>
            <a:r>
              <a:rPr lang="en-US" sz="2800" dirty="0"/>
              <a:t>writes</a:t>
            </a:r>
          </a:p>
          <a:p>
            <a:pPr lvl="1"/>
            <a:r>
              <a:rPr lang="en-US" sz="2400" dirty="0"/>
              <a:t>High write</a:t>
            </a:r>
            <a:r>
              <a:rPr lang="zh-CN" altLang="en-US" sz="2400" dirty="0"/>
              <a:t> </a:t>
            </a:r>
            <a:r>
              <a:rPr lang="en-US" sz="2400" dirty="0"/>
              <a:t>throughput at high </a:t>
            </a:r>
            <a:r>
              <a:rPr lang="en-US" sz="2400" dirty="0" smtClean="0"/>
              <a:t>utilization</a:t>
            </a:r>
          </a:p>
          <a:p>
            <a:pPr lvl="1"/>
            <a:r>
              <a:rPr lang="en-US" sz="2400" dirty="0" smtClean="0"/>
              <a:t>16~32MiB in Min et al. FAST’2012</a:t>
            </a:r>
          </a:p>
          <a:p>
            <a:pPr lvl="1"/>
            <a:endParaRPr lang="en-US" sz="2400" dirty="0"/>
          </a:p>
          <a:p>
            <a:pPr marL="457200" lvl="1" indent="0">
              <a:buNone/>
            </a:pPr>
            <a:endParaRPr lang="en-US" sz="2400" dirty="0"/>
          </a:p>
          <a:p>
            <a:r>
              <a:rPr lang="en-US" sz="2800" dirty="0" smtClean="0"/>
              <a:t>What’s the trend since then?</a:t>
            </a:r>
          </a:p>
          <a:p>
            <a:pPr lvl="1"/>
            <a:r>
              <a:rPr lang="en-US" sz="2400" dirty="0" smtClean="0"/>
              <a:t>Random writes tested for 3 modern devices</a:t>
            </a:r>
          </a:p>
          <a:p>
            <a:pPr lvl="1"/>
            <a:r>
              <a:rPr lang="en-US" sz="2400" dirty="0" smtClean="0"/>
              <a:t>128~512MiB needed now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4052-3774-B34C-A6F0-5C436C7626AC}" type="slidenum">
              <a:rPr lang="en-US" smtClean="0"/>
              <a:t>16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45705" y="5527571"/>
            <a:ext cx="6852591" cy="553998"/>
          </a:xfrm>
          <a:prstGeom prst="rect">
            <a:avLst/>
          </a:prstGeom>
          <a:ln w="38100" cmpd="sng">
            <a:solidFill>
              <a:srgbClr val="4F81BD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3000" dirty="0" smtClean="0">
                <a:latin typeface="Helvetica Neue Medium"/>
                <a:cs typeface="Helvetica Neue Medium"/>
              </a:rPr>
              <a:t>100MiB+ writes needed for efficiency</a:t>
            </a:r>
            <a:endParaRPr lang="en-US" sz="3000" dirty="0">
              <a:latin typeface="Helvetica Neue Medium"/>
              <a:cs typeface="Helvetica Neue Medium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00971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99"/>
    </mc:Choice>
    <mc:Fallback xmlns="">
      <p:transition xmlns:p14="http://schemas.microsoft.com/office/powerpoint/2010/main" spd="slow" advTm="599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7F7F7F"/>
                </a:solidFill>
              </a:rPr>
              <a:t>Why</a:t>
            </a:r>
            <a:r>
              <a:rPr lang="zh-CN" altLang="en-US" sz="2800" dirty="0" smtClean="0">
                <a:solidFill>
                  <a:srgbClr val="7F7F7F"/>
                </a:solidFill>
              </a:rPr>
              <a:t> </a:t>
            </a:r>
            <a:r>
              <a:rPr lang="en-US" altLang="zh-CN" sz="2800" dirty="0" smtClean="0">
                <a:solidFill>
                  <a:srgbClr val="7F7F7F"/>
                </a:solidFill>
              </a:rPr>
              <a:t>are</a:t>
            </a:r>
            <a:r>
              <a:rPr lang="zh-CN" altLang="en-US" sz="2800" dirty="0" smtClean="0">
                <a:solidFill>
                  <a:srgbClr val="7F7F7F"/>
                </a:solidFill>
              </a:rPr>
              <a:t> </a:t>
            </a:r>
            <a:r>
              <a:rPr lang="en-US" altLang="zh-CN" sz="2800" dirty="0" smtClean="0">
                <a:solidFill>
                  <a:srgbClr val="7F7F7F"/>
                </a:solidFill>
              </a:rPr>
              <a:t>advanced</a:t>
            </a:r>
            <a:r>
              <a:rPr lang="zh-CN" altLang="en-US" sz="2800" dirty="0" smtClean="0">
                <a:solidFill>
                  <a:srgbClr val="7F7F7F"/>
                </a:solidFill>
              </a:rPr>
              <a:t> </a:t>
            </a:r>
            <a:r>
              <a:rPr lang="en-US" altLang="zh-CN" sz="2800" dirty="0" smtClean="0">
                <a:solidFill>
                  <a:srgbClr val="7F7F7F"/>
                </a:solidFill>
              </a:rPr>
              <a:t>caching</a:t>
            </a:r>
            <a:r>
              <a:rPr lang="zh-CN" altLang="en-US" sz="2800" dirty="0" smtClean="0">
                <a:solidFill>
                  <a:srgbClr val="7F7F7F"/>
                </a:solidFill>
              </a:rPr>
              <a:t> </a:t>
            </a:r>
            <a:r>
              <a:rPr lang="en-US" altLang="zh-CN" sz="2800" dirty="0" smtClean="0">
                <a:solidFill>
                  <a:srgbClr val="7F7F7F"/>
                </a:solidFill>
              </a:rPr>
              <a:t>algorithms</a:t>
            </a:r>
            <a:br>
              <a:rPr lang="en-US" altLang="zh-CN" sz="2800" dirty="0" smtClean="0">
                <a:solidFill>
                  <a:srgbClr val="7F7F7F"/>
                </a:solidFill>
              </a:rPr>
            </a:br>
            <a:r>
              <a:rPr lang="en-US" altLang="zh-CN" sz="2800" dirty="0" smtClean="0">
                <a:solidFill>
                  <a:srgbClr val="7F7F7F"/>
                </a:solidFill>
              </a:rPr>
              <a:t>difficult</a:t>
            </a:r>
            <a:r>
              <a:rPr lang="zh-CN" altLang="en-US" sz="2800" dirty="0" smtClean="0">
                <a:solidFill>
                  <a:srgbClr val="7F7F7F"/>
                </a:solidFill>
              </a:rPr>
              <a:t> </a:t>
            </a:r>
            <a:r>
              <a:rPr lang="en-US" altLang="zh-CN" sz="2800" dirty="0" smtClean="0">
                <a:solidFill>
                  <a:srgbClr val="7F7F7F"/>
                </a:solidFill>
              </a:rPr>
              <a:t>to</a:t>
            </a:r>
            <a:r>
              <a:rPr lang="zh-CN" altLang="en-US" sz="2800" dirty="0" smtClean="0">
                <a:solidFill>
                  <a:srgbClr val="7F7F7F"/>
                </a:solidFill>
              </a:rPr>
              <a:t> </a:t>
            </a:r>
            <a:r>
              <a:rPr lang="en-US" altLang="zh-CN" sz="2800" dirty="0" smtClean="0">
                <a:solidFill>
                  <a:srgbClr val="7F7F7F"/>
                </a:solidFill>
              </a:rPr>
              <a:t>implement</a:t>
            </a:r>
            <a:r>
              <a:rPr lang="zh-CN" altLang="en-US" sz="2800" dirty="0" smtClean="0">
                <a:solidFill>
                  <a:srgbClr val="7F7F7F"/>
                </a:solidFill>
              </a:rPr>
              <a:t> </a:t>
            </a:r>
            <a:r>
              <a:rPr lang="en-US" altLang="zh-CN" sz="2800" dirty="0" smtClean="0">
                <a:solidFill>
                  <a:srgbClr val="7F7F7F"/>
                </a:solidFill>
              </a:rPr>
              <a:t>on</a:t>
            </a:r>
            <a:r>
              <a:rPr lang="zh-CN" altLang="en-US" sz="2800" dirty="0" smtClean="0">
                <a:solidFill>
                  <a:srgbClr val="7F7F7F"/>
                </a:solidFill>
              </a:rPr>
              <a:t> </a:t>
            </a:r>
            <a:r>
              <a:rPr lang="en-US" altLang="zh-CN" sz="2800" dirty="0" smtClean="0">
                <a:solidFill>
                  <a:srgbClr val="7F7F7F"/>
                </a:solidFill>
              </a:rPr>
              <a:t>flash</a:t>
            </a:r>
            <a:r>
              <a:rPr lang="zh-CN" altLang="en-US" sz="2800" dirty="0" smtClean="0">
                <a:solidFill>
                  <a:srgbClr val="7F7F7F"/>
                </a:solidFill>
              </a:rPr>
              <a:t> </a:t>
            </a:r>
            <a:r>
              <a:rPr lang="en-US" altLang="zh-CN" sz="2800" dirty="0" smtClean="0">
                <a:solidFill>
                  <a:srgbClr val="7F7F7F"/>
                </a:solidFill>
              </a:rPr>
              <a:t>efficiently?</a:t>
            </a:r>
          </a:p>
          <a:p>
            <a:endParaRPr lang="en-US" sz="2800" dirty="0" smtClean="0"/>
          </a:p>
          <a:p>
            <a:endParaRPr lang="en-US" sz="2800" dirty="0"/>
          </a:p>
          <a:p>
            <a:r>
              <a:rPr lang="en-US" sz="2800" dirty="0" smtClean="0"/>
              <a:t>How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RIPQ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solves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this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problem?</a:t>
            </a:r>
          </a:p>
          <a:p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Evaluation</a:t>
            </a:r>
            <a:endParaRPr lang="en-US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4052-3774-B34C-A6F0-5C436C7626A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5486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RIPQ Architecture</a:t>
            </a:r>
            <a:br>
              <a:rPr lang="en-US" dirty="0"/>
            </a:br>
            <a:r>
              <a:rPr lang="en-US" sz="4000" dirty="0"/>
              <a:t>(Restricted Insertion Priority Queue)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4052-3774-B34C-A6F0-5C436C7626AC}" type="slidenum">
              <a:rPr lang="en-US" smtClean="0"/>
              <a:t>18</a:t>
            </a:fld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204492" y="1646953"/>
            <a:ext cx="5134737" cy="816848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sz="2400" dirty="0" smtClean="0">
                <a:solidFill>
                  <a:srgbClr val="000000"/>
                </a:solidFill>
                <a:latin typeface="Helvetica Neue Medium"/>
                <a:cs typeface="Helvetica Neue Medium"/>
              </a:rPr>
              <a:t>Advanced Caching Policy</a:t>
            </a:r>
            <a:br>
              <a:rPr lang="en-US" sz="2400" dirty="0" smtClean="0">
                <a:solidFill>
                  <a:srgbClr val="000000"/>
                </a:solidFill>
                <a:latin typeface="Helvetica Neue Medium"/>
                <a:cs typeface="Helvetica Neue Medium"/>
              </a:rPr>
            </a:br>
            <a:r>
              <a:rPr lang="en-US" sz="2400" dirty="0" smtClean="0">
                <a:solidFill>
                  <a:srgbClr val="000000"/>
                </a:solidFill>
                <a:latin typeface="Helvetica Neue Medium"/>
                <a:cs typeface="Helvetica Neue Medium"/>
              </a:rPr>
              <a:t>(SLRU, GDSF …)</a:t>
            </a:r>
            <a:endParaRPr lang="en-US" sz="2400" dirty="0">
              <a:solidFill>
                <a:srgbClr val="000000"/>
              </a:solidFill>
              <a:latin typeface="Helvetica Neue Medium"/>
              <a:cs typeface="Helvetica Neue Medium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204492" y="3310654"/>
            <a:ext cx="5134737" cy="3045696"/>
          </a:xfrm>
          <a:prstGeom prst="roundRect">
            <a:avLst>
              <a:gd name="adj" fmla="val 6904"/>
            </a:avLst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en-US" sz="2200" dirty="0">
              <a:solidFill>
                <a:srgbClr val="000000"/>
              </a:solidFill>
              <a:latin typeface="Helvetica Neue Medium"/>
              <a:cs typeface="Helvetica Neue Medium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396537" y="5829302"/>
            <a:ext cx="11941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Helvetica Neue Medium"/>
                <a:cs typeface="Helvetica Neue Medium"/>
              </a:rPr>
              <a:t>RIPQ</a:t>
            </a:r>
            <a:endParaRPr lang="en-US" sz="2400" dirty="0">
              <a:latin typeface="Helvetica Neue Medium"/>
              <a:cs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36292" y="2489201"/>
            <a:ext cx="4317570" cy="1181101"/>
            <a:chOff x="2374900" y="2692401"/>
            <a:chExt cx="4495800" cy="1181101"/>
          </a:xfrm>
        </p:grpSpPr>
        <p:sp>
          <p:nvSpPr>
            <p:cNvPr id="25" name="Rounded Rectangle 24"/>
            <p:cNvSpPr/>
            <p:nvPr/>
          </p:nvSpPr>
          <p:spPr>
            <a:xfrm>
              <a:off x="2374900" y="3310654"/>
              <a:ext cx="4495800" cy="562848"/>
            </a:xfrm>
            <a:prstGeom prst="round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r>
                <a:rPr lang="en-US" sz="2400" dirty="0" smtClean="0">
                  <a:solidFill>
                    <a:srgbClr val="000000"/>
                  </a:solidFill>
                  <a:latin typeface="Helvetica Neue Medium"/>
                  <a:cs typeface="Helvetica Neue Medium"/>
                </a:rPr>
                <a:t>Priority Queue API</a:t>
              </a:r>
              <a:endParaRPr lang="en-US" sz="2400" dirty="0">
                <a:solidFill>
                  <a:srgbClr val="000000"/>
                </a:solidFill>
                <a:latin typeface="Helvetica Neue Medium"/>
                <a:cs typeface="Helvetica Neue Medium"/>
              </a:endParaRPr>
            </a:p>
          </p:txBody>
        </p:sp>
        <p:cxnSp>
          <p:nvCxnSpPr>
            <p:cNvPr id="31" name="Straight Connector 30"/>
            <p:cNvCxnSpPr/>
            <p:nvPr/>
          </p:nvCxnSpPr>
          <p:spPr>
            <a:xfrm>
              <a:off x="4645025" y="2692401"/>
              <a:ext cx="6350" cy="618253"/>
            </a:xfrm>
            <a:prstGeom prst="line">
              <a:avLst/>
            </a:prstGeom>
            <a:ln w="38100" cmpd="sng">
              <a:solidFill>
                <a:schemeClr val="tx1"/>
              </a:solidFill>
              <a:headEnd type="triangle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5149850" y="2692401"/>
              <a:ext cx="6350" cy="618253"/>
            </a:xfrm>
            <a:prstGeom prst="line">
              <a:avLst/>
            </a:prstGeom>
            <a:ln w="38100" cmpd="sng">
              <a:solidFill>
                <a:schemeClr val="tx1"/>
              </a:solidFill>
              <a:headEnd type="triangle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4140200" y="2692401"/>
              <a:ext cx="6350" cy="618253"/>
            </a:xfrm>
            <a:prstGeom prst="line">
              <a:avLst/>
            </a:prstGeom>
            <a:ln w="38100" cmpd="sng">
              <a:solidFill>
                <a:schemeClr val="tx1"/>
              </a:solidFill>
              <a:headEnd type="triangle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/>
        </p:nvGrpSpPr>
        <p:grpSpPr>
          <a:xfrm>
            <a:off x="636292" y="3670302"/>
            <a:ext cx="4317570" cy="2159001"/>
            <a:chOff x="2374900" y="3704608"/>
            <a:chExt cx="4495800" cy="1794494"/>
          </a:xfrm>
        </p:grpSpPr>
        <p:grpSp>
          <p:nvGrpSpPr>
            <p:cNvPr id="44" name="Group 43"/>
            <p:cNvGrpSpPr/>
            <p:nvPr/>
          </p:nvGrpSpPr>
          <p:grpSpPr>
            <a:xfrm>
              <a:off x="2374900" y="4838701"/>
              <a:ext cx="1017147" cy="660401"/>
              <a:chOff x="1136650" y="4978400"/>
              <a:chExt cx="931716" cy="660401"/>
            </a:xfrm>
          </p:grpSpPr>
          <p:sp>
            <p:nvSpPr>
              <p:cNvPr id="28" name="Rounded Rectangle 27"/>
              <p:cNvSpPr/>
              <p:nvPr/>
            </p:nvSpPr>
            <p:spPr>
              <a:xfrm>
                <a:off x="1136650" y="4978400"/>
                <a:ext cx="914399" cy="660401"/>
              </a:xfrm>
              <a:prstGeom prst="roundRect">
                <a:avLst/>
              </a:prstGeom>
              <a:ln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algn="ctr"/>
                <a:endParaRPr lang="en-US" sz="2200" dirty="0">
                  <a:solidFill>
                    <a:srgbClr val="000000"/>
                  </a:solidFill>
                  <a:latin typeface="Helvetica Neue Medium"/>
                  <a:cs typeface="Helvetica Neue Medium"/>
                </a:endParaRPr>
              </a:p>
            </p:txBody>
          </p:sp>
          <p:sp>
            <p:nvSpPr>
              <p:cNvPr id="4" name="TextBox 3"/>
              <p:cNvSpPr txBox="1"/>
              <p:nvPr/>
            </p:nvSpPr>
            <p:spPr>
              <a:xfrm>
                <a:off x="1228778" y="5090997"/>
                <a:ext cx="839588" cy="3837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latin typeface="Helvetica Neue Medium"/>
                    <a:cs typeface="Helvetica Neue Medium"/>
                  </a:rPr>
                  <a:t>RAM</a:t>
                </a:r>
                <a:endParaRPr lang="en-US" sz="2400" dirty="0">
                  <a:latin typeface="Helvetica Neue Medium"/>
                  <a:cs typeface="Helvetica Neue Medium"/>
                </a:endParaRPr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>
              <a:off x="3454401" y="4838701"/>
              <a:ext cx="3352799" cy="660401"/>
              <a:chOff x="2406650" y="4978400"/>
              <a:chExt cx="2209800" cy="660401"/>
            </a:xfrm>
          </p:grpSpPr>
          <p:sp>
            <p:nvSpPr>
              <p:cNvPr id="29" name="Rounded Rectangle 28"/>
              <p:cNvSpPr/>
              <p:nvPr/>
            </p:nvSpPr>
            <p:spPr>
              <a:xfrm>
                <a:off x="2406650" y="4978400"/>
                <a:ext cx="2209800" cy="660401"/>
              </a:xfrm>
              <a:prstGeom prst="roundRect">
                <a:avLst/>
              </a:prstGeom>
              <a:ln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algn="ctr"/>
                <a:endParaRPr lang="en-US" sz="2200" dirty="0">
                  <a:solidFill>
                    <a:srgbClr val="000000"/>
                  </a:solidFill>
                  <a:latin typeface="Helvetica Neue Medium"/>
                  <a:cs typeface="Helvetica Neue Medium"/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3194518" y="5090997"/>
                <a:ext cx="651205" cy="3837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latin typeface="Helvetica Neue Medium"/>
                    <a:cs typeface="Helvetica Neue Medium"/>
                  </a:rPr>
                  <a:t>Flash</a:t>
                </a:r>
                <a:endParaRPr lang="en-US" sz="2400" dirty="0">
                  <a:latin typeface="Helvetica Neue Medium"/>
                  <a:cs typeface="Helvetica Neue Medium"/>
                </a:endParaRPr>
              </a:p>
            </p:txBody>
          </p:sp>
        </p:grpSp>
        <p:cxnSp>
          <p:nvCxnSpPr>
            <p:cNvPr id="34" name="Straight Connector 33"/>
            <p:cNvCxnSpPr/>
            <p:nvPr/>
          </p:nvCxnSpPr>
          <p:spPr>
            <a:xfrm>
              <a:off x="2819400" y="3704608"/>
              <a:ext cx="0" cy="1134092"/>
            </a:xfrm>
            <a:prstGeom prst="line">
              <a:avLst/>
            </a:prstGeom>
            <a:ln w="38100" cmpd="sng">
              <a:solidFill>
                <a:schemeClr val="tx1"/>
              </a:solidFill>
              <a:headEnd type="triangle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4831084" y="3704608"/>
              <a:ext cx="0" cy="1134093"/>
            </a:xfrm>
            <a:prstGeom prst="line">
              <a:avLst/>
            </a:prstGeom>
            <a:ln w="38100" cmpd="sng">
              <a:solidFill>
                <a:schemeClr val="tx1"/>
              </a:solidFill>
              <a:headEnd type="triangle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5430517" y="3704608"/>
              <a:ext cx="0" cy="1134093"/>
            </a:xfrm>
            <a:prstGeom prst="line">
              <a:avLst/>
            </a:prstGeom>
            <a:ln w="38100" cmpd="sng">
              <a:solidFill>
                <a:schemeClr val="tx1"/>
              </a:solidFill>
              <a:headEnd type="triangle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2953823" y="4314175"/>
              <a:ext cx="3916877" cy="383721"/>
            </a:xfrm>
            <a:prstGeom prst="rect">
              <a:avLst/>
            </a:prstGeom>
            <a:solidFill>
              <a:srgbClr val="93CDD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000000"/>
                  </a:solidFill>
                  <a:latin typeface="Helvetica Neue Medium"/>
                  <a:cs typeface="Helvetica Neue Medium"/>
                </a:rPr>
                <a:t>Flash-friendly Workloads</a:t>
              </a: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653226" y="3856579"/>
            <a:ext cx="4300636" cy="4616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000000"/>
                </a:solidFill>
                <a:latin typeface="Helvetica Neue Medium"/>
                <a:cs typeface="Helvetica Neue Medium"/>
              </a:rPr>
              <a:t>Approximate Priority Queue</a:t>
            </a:r>
          </a:p>
        </p:txBody>
      </p:sp>
      <p:sp>
        <p:nvSpPr>
          <p:cNvPr id="7" name="Rectangle 6"/>
          <p:cNvSpPr/>
          <p:nvPr/>
        </p:nvSpPr>
        <p:spPr>
          <a:xfrm>
            <a:off x="5375919" y="4403687"/>
            <a:ext cx="2954655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1" dirty="0" smtClean="0">
                <a:solidFill>
                  <a:srgbClr val="000000"/>
                </a:solidFill>
                <a:latin typeface="Helvetica Neue Medium"/>
                <a:cs typeface="Helvetica Neue Medium"/>
              </a:rPr>
              <a:t>Efficient</a:t>
            </a:r>
            <a:r>
              <a:rPr lang="zh-CN" altLang="en-US" sz="2800" i="1" dirty="0" smtClean="0">
                <a:solidFill>
                  <a:srgbClr val="000000"/>
                </a:solidFill>
                <a:latin typeface="Helvetica Neue Medium"/>
                <a:cs typeface="Helvetica Neue Medium"/>
              </a:rPr>
              <a:t> </a:t>
            </a:r>
            <a:r>
              <a:rPr lang="en-US" altLang="zh-CN" sz="2800" i="1" dirty="0" smtClean="0">
                <a:solidFill>
                  <a:srgbClr val="000000"/>
                </a:solidFill>
                <a:latin typeface="Helvetica Neue Medium"/>
                <a:cs typeface="Helvetica Neue Medium"/>
              </a:rPr>
              <a:t>caching</a:t>
            </a:r>
            <a:r>
              <a:rPr lang="en-US" altLang="zh-CN" sz="2800" i="1" dirty="0">
                <a:solidFill>
                  <a:srgbClr val="000000"/>
                </a:solidFill>
                <a:latin typeface="Helvetica Neue Medium"/>
                <a:cs typeface="Helvetica Neue Medium"/>
              </a:rPr>
              <a:t/>
            </a:r>
            <a:br>
              <a:rPr lang="en-US" altLang="zh-CN" sz="2800" i="1" dirty="0">
                <a:solidFill>
                  <a:srgbClr val="000000"/>
                </a:solidFill>
                <a:latin typeface="Helvetica Neue Medium"/>
                <a:cs typeface="Helvetica Neue Medium"/>
              </a:rPr>
            </a:br>
            <a:r>
              <a:rPr lang="en-US" altLang="zh-CN" sz="2800" i="1" dirty="0" smtClean="0">
                <a:solidFill>
                  <a:srgbClr val="000000"/>
                </a:solidFill>
                <a:latin typeface="Helvetica Neue Medium"/>
                <a:cs typeface="Helvetica Neue Medium"/>
              </a:rPr>
              <a:t>on</a:t>
            </a:r>
            <a:r>
              <a:rPr lang="zh-CN" altLang="en-US" sz="2800" i="1" dirty="0" smtClean="0">
                <a:solidFill>
                  <a:srgbClr val="000000"/>
                </a:solidFill>
                <a:latin typeface="Helvetica Neue Medium"/>
                <a:cs typeface="Helvetica Neue Medium"/>
              </a:rPr>
              <a:t> </a:t>
            </a:r>
            <a:r>
              <a:rPr lang="en-US" altLang="zh-CN" sz="2800" i="1" dirty="0" smtClean="0">
                <a:solidFill>
                  <a:srgbClr val="000000"/>
                </a:solidFill>
                <a:latin typeface="Helvetica Neue Medium"/>
                <a:cs typeface="Helvetica Neue Medium"/>
              </a:rPr>
              <a:t>flash</a:t>
            </a:r>
            <a:endParaRPr lang="en-US" sz="2800" i="1" dirty="0"/>
          </a:p>
        </p:txBody>
      </p:sp>
      <p:sp>
        <p:nvSpPr>
          <p:cNvPr id="40" name="Rectangle 39"/>
          <p:cNvSpPr/>
          <p:nvPr/>
        </p:nvSpPr>
        <p:spPr>
          <a:xfrm>
            <a:off x="5375919" y="3246100"/>
            <a:ext cx="3892443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i="1" dirty="0">
                <a:solidFill>
                  <a:srgbClr val="000000"/>
                </a:solidFill>
                <a:latin typeface="Helvetica Neue Medium"/>
                <a:cs typeface="Helvetica Neue Medium"/>
              </a:rPr>
              <a:t>C</a:t>
            </a:r>
            <a:r>
              <a:rPr lang="en-US" altLang="zh-CN" sz="2800" i="1" dirty="0" smtClean="0">
                <a:solidFill>
                  <a:srgbClr val="000000"/>
                </a:solidFill>
                <a:latin typeface="Helvetica Neue Medium"/>
                <a:cs typeface="Helvetica Neue Medium"/>
              </a:rPr>
              <a:t>aching</a:t>
            </a:r>
            <a:r>
              <a:rPr lang="zh-CN" altLang="en-US" sz="2800" i="1" dirty="0" smtClean="0">
                <a:solidFill>
                  <a:srgbClr val="000000"/>
                </a:solidFill>
                <a:latin typeface="Helvetica Neue Medium"/>
                <a:cs typeface="Helvetica Neue Medium"/>
              </a:rPr>
              <a:t> </a:t>
            </a:r>
            <a:r>
              <a:rPr lang="en-US" altLang="zh-CN" sz="2800" i="1" dirty="0" smtClean="0">
                <a:solidFill>
                  <a:srgbClr val="000000"/>
                </a:solidFill>
                <a:latin typeface="Helvetica Neue Medium"/>
                <a:cs typeface="Helvetica Neue Medium"/>
              </a:rPr>
              <a:t>algorithms</a:t>
            </a:r>
            <a:br>
              <a:rPr lang="en-US" altLang="zh-CN" sz="2800" i="1" dirty="0" smtClean="0">
                <a:solidFill>
                  <a:srgbClr val="000000"/>
                </a:solidFill>
                <a:latin typeface="Helvetica Neue Medium"/>
                <a:cs typeface="Helvetica Neue Medium"/>
              </a:rPr>
            </a:br>
            <a:r>
              <a:rPr lang="en-US" altLang="zh-CN" sz="2800" i="1" dirty="0" smtClean="0">
                <a:solidFill>
                  <a:srgbClr val="000000"/>
                </a:solidFill>
                <a:latin typeface="Helvetica Neue Medium"/>
                <a:cs typeface="Helvetica Neue Medium"/>
              </a:rPr>
              <a:t>approximated as well</a:t>
            </a:r>
            <a:endParaRPr lang="en-US" sz="2800" i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00648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9305"/>
    </mc:Choice>
    <mc:Fallback xmlns="">
      <p:transition xmlns:p14="http://schemas.microsoft.com/office/powerpoint/2010/main" spd="slow" advTm="79305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7" grpId="0"/>
      <p:bldP spid="4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RIPQ Architecture</a:t>
            </a:r>
            <a:br>
              <a:rPr lang="en-US" dirty="0"/>
            </a:br>
            <a:r>
              <a:rPr lang="en-US" sz="4000" dirty="0"/>
              <a:t>(Restricted Insertion Priority Queue)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4052-3774-B34C-A6F0-5C436C7626AC}" type="slidenum">
              <a:rPr lang="en-US" smtClean="0"/>
              <a:t>19</a:t>
            </a:fld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204492" y="1646953"/>
            <a:ext cx="5134737" cy="816848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sz="2400" dirty="0" smtClean="0">
                <a:solidFill>
                  <a:srgbClr val="000000"/>
                </a:solidFill>
                <a:latin typeface="Helvetica Neue Medium"/>
                <a:cs typeface="Helvetica Neue Medium"/>
              </a:rPr>
              <a:t>Advanced Caching Policy</a:t>
            </a:r>
            <a:br>
              <a:rPr lang="en-US" sz="2400" dirty="0" smtClean="0">
                <a:solidFill>
                  <a:srgbClr val="000000"/>
                </a:solidFill>
                <a:latin typeface="Helvetica Neue Medium"/>
                <a:cs typeface="Helvetica Neue Medium"/>
              </a:rPr>
            </a:br>
            <a:r>
              <a:rPr lang="en-US" sz="2400" dirty="0" smtClean="0">
                <a:solidFill>
                  <a:srgbClr val="000000"/>
                </a:solidFill>
                <a:latin typeface="Helvetica Neue Medium"/>
                <a:cs typeface="Helvetica Neue Medium"/>
              </a:rPr>
              <a:t>(SLRU, GDSF …)</a:t>
            </a:r>
            <a:endParaRPr lang="en-US" sz="2400" dirty="0">
              <a:solidFill>
                <a:srgbClr val="000000"/>
              </a:solidFill>
              <a:latin typeface="Helvetica Neue Medium"/>
              <a:cs typeface="Helvetica Neue Medium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204492" y="3310654"/>
            <a:ext cx="5134737" cy="3045696"/>
          </a:xfrm>
          <a:prstGeom prst="roundRect">
            <a:avLst>
              <a:gd name="adj" fmla="val 6904"/>
            </a:avLst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en-US" sz="2200" dirty="0">
              <a:solidFill>
                <a:srgbClr val="000000"/>
              </a:solidFill>
              <a:latin typeface="Helvetica Neue Medium"/>
              <a:cs typeface="Helvetica Neue Medium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396537" y="5829302"/>
            <a:ext cx="11941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Helvetica Neue Medium"/>
                <a:cs typeface="Helvetica Neue Medium"/>
              </a:rPr>
              <a:t>RIPQ</a:t>
            </a:r>
            <a:endParaRPr lang="en-US" sz="2400" dirty="0">
              <a:latin typeface="Helvetica Neue Medium"/>
              <a:cs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36292" y="2489201"/>
            <a:ext cx="4317570" cy="1181101"/>
            <a:chOff x="2374900" y="2692401"/>
            <a:chExt cx="4495800" cy="1181101"/>
          </a:xfrm>
        </p:grpSpPr>
        <p:sp>
          <p:nvSpPr>
            <p:cNvPr id="25" name="Rounded Rectangle 24"/>
            <p:cNvSpPr/>
            <p:nvPr/>
          </p:nvSpPr>
          <p:spPr>
            <a:xfrm>
              <a:off x="2374900" y="3310654"/>
              <a:ext cx="4495800" cy="562848"/>
            </a:xfrm>
            <a:prstGeom prst="round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r>
                <a:rPr lang="en-US" sz="2400" dirty="0" smtClean="0">
                  <a:solidFill>
                    <a:srgbClr val="000000"/>
                  </a:solidFill>
                  <a:latin typeface="Helvetica Neue Medium"/>
                  <a:cs typeface="Helvetica Neue Medium"/>
                </a:rPr>
                <a:t>Priority Queue API</a:t>
              </a:r>
              <a:endParaRPr lang="en-US" sz="2400" dirty="0">
                <a:solidFill>
                  <a:srgbClr val="000000"/>
                </a:solidFill>
                <a:latin typeface="Helvetica Neue Medium"/>
                <a:cs typeface="Helvetica Neue Medium"/>
              </a:endParaRPr>
            </a:p>
          </p:txBody>
        </p:sp>
        <p:cxnSp>
          <p:nvCxnSpPr>
            <p:cNvPr id="31" name="Straight Connector 30"/>
            <p:cNvCxnSpPr/>
            <p:nvPr/>
          </p:nvCxnSpPr>
          <p:spPr>
            <a:xfrm>
              <a:off x="4645025" y="2692401"/>
              <a:ext cx="6350" cy="618253"/>
            </a:xfrm>
            <a:prstGeom prst="line">
              <a:avLst/>
            </a:prstGeom>
            <a:ln w="38100" cmpd="sng">
              <a:solidFill>
                <a:schemeClr val="tx1"/>
              </a:solidFill>
              <a:headEnd type="triangle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5149850" y="2692401"/>
              <a:ext cx="6350" cy="618253"/>
            </a:xfrm>
            <a:prstGeom prst="line">
              <a:avLst/>
            </a:prstGeom>
            <a:ln w="38100" cmpd="sng">
              <a:solidFill>
                <a:schemeClr val="tx1"/>
              </a:solidFill>
              <a:headEnd type="triangle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4140200" y="2692401"/>
              <a:ext cx="6350" cy="618253"/>
            </a:xfrm>
            <a:prstGeom prst="line">
              <a:avLst/>
            </a:prstGeom>
            <a:ln w="38100" cmpd="sng">
              <a:solidFill>
                <a:schemeClr val="tx1"/>
              </a:solidFill>
              <a:headEnd type="triangle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636292" y="5034758"/>
            <a:ext cx="976824" cy="794545"/>
            <a:chOff x="1136650" y="4978400"/>
            <a:chExt cx="931716" cy="660401"/>
          </a:xfrm>
        </p:grpSpPr>
        <p:sp>
          <p:nvSpPr>
            <p:cNvPr id="28" name="Rounded Rectangle 27"/>
            <p:cNvSpPr/>
            <p:nvPr/>
          </p:nvSpPr>
          <p:spPr>
            <a:xfrm>
              <a:off x="1136650" y="4978400"/>
              <a:ext cx="914399" cy="660401"/>
            </a:xfrm>
            <a:prstGeom prst="round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endParaRPr lang="en-US" sz="2200" dirty="0">
                <a:solidFill>
                  <a:srgbClr val="000000"/>
                </a:solidFill>
                <a:latin typeface="Helvetica Neue Medium"/>
                <a:cs typeface="Helvetica Neue Medium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1228778" y="5090997"/>
              <a:ext cx="839588" cy="3837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Helvetica Neue Medium"/>
                  <a:cs typeface="Helvetica Neue Medium"/>
                </a:rPr>
                <a:t>RAM</a:t>
              </a:r>
              <a:endParaRPr lang="en-US" sz="2400" dirty="0">
                <a:latin typeface="Helvetica Neue Medium"/>
                <a:cs typeface="Helvetica Neue Medium"/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1672998" y="5034758"/>
            <a:ext cx="3219882" cy="794545"/>
            <a:chOff x="2406650" y="4978400"/>
            <a:chExt cx="2209800" cy="660401"/>
          </a:xfrm>
        </p:grpSpPr>
        <p:sp>
          <p:nvSpPr>
            <p:cNvPr id="29" name="Rounded Rectangle 28"/>
            <p:cNvSpPr/>
            <p:nvPr/>
          </p:nvSpPr>
          <p:spPr>
            <a:xfrm>
              <a:off x="2406650" y="4978400"/>
              <a:ext cx="2209800" cy="660401"/>
            </a:xfrm>
            <a:prstGeom prst="round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endParaRPr lang="en-US" sz="2200" dirty="0">
                <a:solidFill>
                  <a:srgbClr val="000000"/>
                </a:solidFill>
                <a:latin typeface="Helvetica Neue Medium"/>
                <a:cs typeface="Helvetica Neue Medium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194518" y="5090997"/>
              <a:ext cx="651205" cy="3837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Helvetica Neue Medium"/>
                  <a:cs typeface="Helvetica Neue Medium"/>
                </a:rPr>
                <a:t>Flash</a:t>
              </a:r>
              <a:endParaRPr lang="en-US" sz="2400" dirty="0">
                <a:latin typeface="Helvetica Neue Medium"/>
                <a:cs typeface="Helvetica Neue Medium"/>
              </a:endParaRPr>
            </a:p>
          </p:txBody>
        </p:sp>
      </p:grpSp>
      <p:cxnSp>
        <p:nvCxnSpPr>
          <p:cNvPr id="34" name="Straight Connector 33"/>
          <p:cNvCxnSpPr/>
          <p:nvPr/>
        </p:nvCxnSpPr>
        <p:spPr>
          <a:xfrm>
            <a:off x="1063170" y="3670302"/>
            <a:ext cx="0" cy="1364455"/>
          </a:xfrm>
          <a:prstGeom prst="line">
            <a:avLst/>
          </a:prstGeom>
          <a:ln w="38100" cmpd="sng">
            <a:solidFill>
              <a:schemeClr val="tx1"/>
            </a:solidFill>
            <a:headEnd type="triangle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2995104" y="3670302"/>
            <a:ext cx="0" cy="1364456"/>
          </a:xfrm>
          <a:prstGeom prst="line">
            <a:avLst/>
          </a:prstGeom>
          <a:ln w="38100" cmpd="sng">
            <a:solidFill>
              <a:schemeClr val="tx1"/>
            </a:solidFill>
            <a:headEnd type="triangle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3570773" y="3670302"/>
            <a:ext cx="0" cy="1364456"/>
          </a:xfrm>
          <a:prstGeom prst="line">
            <a:avLst/>
          </a:prstGeom>
          <a:ln w="38100" cmpd="sng">
            <a:solidFill>
              <a:schemeClr val="tx1"/>
            </a:solidFill>
            <a:headEnd type="triangle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192264" y="4403687"/>
            <a:ext cx="3761598" cy="461664"/>
          </a:xfrm>
          <a:prstGeom prst="rect">
            <a:avLst/>
          </a:prstGeom>
          <a:solidFill>
            <a:srgbClr val="93CD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000000"/>
                </a:solidFill>
                <a:latin typeface="Helvetica Neue Medium"/>
                <a:cs typeface="Helvetica Neue Medium"/>
              </a:rPr>
              <a:t>Flash-friendly Workloads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53226" y="3856579"/>
            <a:ext cx="4300636" cy="4616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000000"/>
                </a:solidFill>
                <a:latin typeface="Helvetica Neue Medium"/>
                <a:cs typeface="Helvetica Neue Medium"/>
              </a:rPr>
              <a:t>Approximate Priority Queue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4953862" y="3372313"/>
            <a:ext cx="4103982" cy="954107"/>
            <a:chOff x="4953862" y="3372313"/>
            <a:chExt cx="4103982" cy="954107"/>
          </a:xfrm>
        </p:grpSpPr>
        <p:sp>
          <p:nvSpPr>
            <p:cNvPr id="26" name="Rectangle 25"/>
            <p:cNvSpPr/>
            <p:nvPr/>
          </p:nvSpPr>
          <p:spPr>
            <a:xfrm>
              <a:off x="5513284" y="3372313"/>
              <a:ext cx="3544560" cy="9541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 smtClean="0">
                  <a:solidFill>
                    <a:srgbClr val="000000"/>
                  </a:solidFill>
                  <a:latin typeface="Helvetica Neue Medium"/>
                  <a:cs typeface="Helvetica Neue Medium"/>
                </a:rPr>
                <a:t>Restricted insertion</a:t>
              </a:r>
            </a:p>
            <a:p>
              <a:r>
                <a:rPr lang="en-US" sz="2800" dirty="0" smtClean="0">
                  <a:solidFill>
                    <a:srgbClr val="000000"/>
                  </a:solidFill>
                  <a:latin typeface="Helvetica Neue Medium"/>
                  <a:cs typeface="Helvetica Neue Medium"/>
                </a:rPr>
                <a:t>Section </a:t>
              </a:r>
              <a:r>
                <a:rPr lang="en-US" sz="2800" dirty="0">
                  <a:solidFill>
                    <a:srgbClr val="000000"/>
                  </a:solidFill>
                  <a:latin typeface="Helvetica Neue Medium"/>
                  <a:cs typeface="Helvetica Neue Medium"/>
                </a:rPr>
                <a:t>m</a:t>
              </a:r>
              <a:r>
                <a:rPr lang="en-US" sz="2800" dirty="0" smtClean="0">
                  <a:solidFill>
                    <a:srgbClr val="000000"/>
                  </a:solidFill>
                  <a:latin typeface="Helvetica Neue Medium"/>
                  <a:cs typeface="Helvetica Neue Medium"/>
                </a:rPr>
                <a:t>erge/split</a:t>
              </a:r>
              <a:endParaRPr lang="en-US" sz="2800" dirty="0"/>
            </a:p>
          </p:txBody>
        </p:sp>
        <p:cxnSp>
          <p:nvCxnSpPr>
            <p:cNvPr id="9" name="Straight Arrow Connector 8"/>
            <p:cNvCxnSpPr>
              <a:stCxn id="32" idx="3"/>
            </p:cNvCxnSpPr>
            <p:nvPr/>
          </p:nvCxnSpPr>
          <p:spPr>
            <a:xfrm flipV="1">
              <a:off x="4953862" y="3670302"/>
              <a:ext cx="559422" cy="41711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32" idx="3"/>
            </p:cNvCxnSpPr>
            <p:nvPr/>
          </p:nvCxnSpPr>
          <p:spPr>
            <a:xfrm>
              <a:off x="4953862" y="4087412"/>
              <a:ext cx="63685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4953862" y="4329667"/>
            <a:ext cx="2975352" cy="954107"/>
            <a:chOff x="4953862" y="4329667"/>
            <a:chExt cx="2975352" cy="954107"/>
          </a:xfrm>
        </p:grpSpPr>
        <p:sp>
          <p:nvSpPr>
            <p:cNvPr id="7" name="Rectangle 6"/>
            <p:cNvSpPr/>
            <p:nvPr/>
          </p:nvSpPr>
          <p:spPr>
            <a:xfrm>
              <a:off x="5522983" y="4329667"/>
              <a:ext cx="2406231" cy="9541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 smtClean="0">
                  <a:solidFill>
                    <a:srgbClr val="000000"/>
                  </a:solidFill>
                  <a:latin typeface="Helvetica Neue Medium"/>
                  <a:cs typeface="Helvetica Neue Medium"/>
                </a:rPr>
                <a:t>Large writes</a:t>
              </a:r>
            </a:p>
            <a:p>
              <a:r>
                <a:rPr lang="en-US" sz="2800" dirty="0" smtClean="0">
                  <a:solidFill>
                    <a:srgbClr val="000000"/>
                  </a:solidFill>
                  <a:latin typeface="Helvetica Neue Medium"/>
                  <a:cs typeface="Helvetica Neue Medium"/>
                </a:rPr>
                <a:t>Lazy updates</a:t>
              </a:r>
              <a:endParaRPr lang="en-US" sz="2800" dirty="0"/>
            </a:p>
          </p:txBody>
        </p:sp>
        <p:cxnSp>
          <p:nvCxnSpPr>
            <p:cNvPr id="37" name="Straight Arrow Connector 36"/>
            <p:cNvCxnSpPr/>
            <p:nvPr/>
          </p:nvCxnSpPr>
          <p:spPr>
            <a:xfrm>
              <a:off x="4953862" y="4656922"/>
              <a:ext cx="63685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>
              <a:off x="4953862" y="4656922"/>
              <a:ext cx="636853" cy="37783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1572444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9305"/>
    </mc:Choice>
    <mc:Fallback xmlns="">
      <p:transition xmlns:p14="http://schemas.microsoft.com/office/powerpoint/2010/main" spd="slow" advTm="79305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3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4052-3774-B34C-A6F0-5C436C7626AC}" type="slidenum">
              <a:rPr lang="en-US" smtClean="0"/>
              <a:t>2</a:t>
            </a:fld>
            <a:endParaRPr lang="en-US"/>
          </a:p>
        </p:txBody>
      </p:sp>
      <p:sp>
        <p:nvSpPr>
          <p:cNvPr id="7" name="Slide Number Placeholder 3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AA34052-3774-B34C-A6F0-5C436C7626AC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13228" y="6451280"/>
            <a:ext cx="4289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 Neue Medium"/>
                <a:cs typeface="Helvetica Neue Medium"/>
              </a:rPr>
              <a:t>* Facebook 2014 Q4 Report</a:t>
            </a:r>
            <a:endParaRPr lang="en-US" dirty="0">
              <a:latin typeface="Helvetica Neue Medium"/>
              <a:cs typeface="Helvetica Neue Medium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610343" y="213376"/>
            <a:ext cx="35958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latin typeface="Helvetica Neue Medium"/>
                <a:cs typeface="Helvetica Neue Medium"/>
              </a:rPr>
              <a:t>Photo Serving Stack</a:t>
            </a:r>
            <a:endParaRPr lang="en-US" sz="2800" dirty="0">
              <a:latin typeface="Helvetica Neue Medium"/>
              <a:cs typeface="Helvetica Neue Medium"/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841473" y="1071741"/>
            <a:ext cx="2412749" cy="4988870"/>
            <a:chOff x="841472" y="884880"/>
            <a:chExt cx="2655915" cy="5491668"/>
          </a:xfrm>
        </p:grpSpPr>
        <p:pic>
          <p:nvPicPr>
            <p:cNvPr id="36" name="Picture 35" descr="facebook-zuckerburg.jpg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805" t="14591" r="30668" b="6279"/>
            <a:stretch/>
          </p:blipFill>
          <p:spPr>
            <a:xfrm>
              <a:off x="956973" y="884880"/>
              <a:ext cx="2366569" cy="5426745"/>
            </a:xfrm>
            <a:prstGeom prst="rect">
              <a:avLst/>
            </a:prstGeom>
          </p:spPr>
        </p:pic>
        <p:sp>
          <p:nvSpPr>
            <p:cNvPr id="37" name="Frame 36"/>
            <p:cNvSpPr/>
            <p:nvPr/>
          </p:nvSpPr>
          <p:spPr>
            <a:xfrm>
              <a:off x="1793624" y="2134704"/>
              <a:ext cx="394684" cy="395235"/>
            </a:xfrm>
            <a:prstGeom prst="frame">
              <a:avLst>
                <a:gd name="adj1" fmla="val 10459"/>
              </a:avLst>
            </a:prstGeom>
            <a:solidFill>
              <a:srgbClr val="800000"/>
            </a:solidFill>
            <a:ln>
              <a:solidFill>
                <a:srgbClr val="8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8" name="Frame 37"/>
            <p:cNvSpPr/>
            <p:nvPr/>
          </p:nvSpPr>
          <p:spPr>
            <a:xfrm>
              <a:off x="841472" y="1177251"/>
              <a:ext cx="804185" cy="805307"/>
            </a:xfrm>
            <a:prstGeom prst="frame">
              <a:avLst>
                <a:gd name="adj1" fmla="val 10459"/>
              </a:avLst>
            </a:prstGeom>
            <a:solidFill>
              <a:srgbClr val="800000"/>
            </a:solidFill>
            <a:ln>
              <a:solidFill>
                <a:srgbClr val="8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9" name="Frame 38"/>
            <p:cNvSpPr/>
            <p:nvPr/>
          </p:nvSpPr>
          <p:spPr>
            <a:xfrm>
              <a:off x="1762885" y="4928510"/>
              <a:ext cx="1734502" cy="1448038"/>
            </a:xfrm>
            <a:prstGeom prst="frame">
              <a:avLst>
                <a:gd name="adj1" fmla="val 6785"/>
              </a:avLst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0" name="Frame 39"/>
            <p:cNvSpPr/>
            <p:nvPr/>
          </p:nvSpPr>
          <p:spPr>
            <a:xfrm>
              <a:off x="1919190" y="3704841"/>
              <a:ext cx="992040" cy="691313"/>
            </a:xfrm>
            <a:prstGeom prst="frame">
              <a:avLst>
                <a:gd name="adj1" fmla="val 6785"/>
              </a:avLst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1" name="Frame 40"/>
            <p:cNvSpPr/>
            <p:nvPr/>
          </p:nvSpPr>
          <p:spPr>
            <a:xfrm>
              <a:off x="861011" y="2982398"/>
              <a:ext cx="1058179" cy="1105656"/>
            </a:xfrm>
            <a:prstGeom prst="frame">
              <a:avLst>
                <a:gd name="adj1" fmla="val 5278"/>
              </a:avLst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42" name="Rectangle 41"/>
          <p:cNvSpPr/>
          <p:nvPr/>
        </p:nvSpPr>
        <p:spPr>
          <a:xfrm>
            <a:off x="631066" y="48678"/>
            <a:ext cx="2867861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solidFill>
                  <a:srgbClr val="800000"/>
                </a:solidFill>
                <a:latin typeface="Helvetica Neue Medium"/>
                <a:cs typeface="Helvetica Neue Medium"/>
              </a:rPr>
              <a:t>2 Billion</a:t>
            </a:r>
            <a:r>
              <a:rPr lang="en-US" sz="2800" baseline="30000" dirty="0">
                <a:solidFill>
                  <a:srgbClr val="800000"/>
                </a:solidFill>
                <a:latin typeface="Helvetica Neue Medium"/>
                <a:cs typeface="Helvetica Neue Medium"/>
              </a:rPr>
              <a:t>*</a:t>
            </a:r>
            <a:r>
              <a:rPr lang="en-US" sz="2800" dirty="0">
                <a:latin typeface="Helvetica Neue Medium"/>
                <a:cs typeface="Helvetica Neue Medium"/>
              </a:rPr>
              <a:t> Photos </a:t>
            </a:r>
            <a:r>
              <a:rPr lang="en-US" sz="2800" dirty="0" smtClean="0">
                <a:latin typeface="Helvetica Neue Medium"/>
                <a:cs typeface="Helvetica Neue Medium"/>
              </a:rPr>
              <a:t/>
            </a:r>
            <a:br>
              <a:rPr lang="en-US" sz="2800" dirty="0" smtClean="0">
                <a:latin typeface="Helvetica Neue Medium"/>
                <a:cs typeface="Helvetica Neue Medium"/>
              </a:rPr>
            </a:br>
            <a:r>
              <a:rPr lang="en-US" sz="2800" dirty="0" smtClean="0">
                <a:latin typeface="Helvetica Neue Medium"/>
                <a:cs typeface="Helvetica Neue Medium"/>
              </a:rPr>
              <a:t>Shared </a:t>
            </a:r>
            <a:r>
              <a:rPr lang="en-US" sz="2800" dirty="0">
                <a:latin typeface="Helvetica Neue Medium"/>
                <a:cs typeface="Helvetica Neue Medium"/>
              </a:rPr>
              <a:t>Daily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049564" y="948615"/>
            <a:ext cx="4748051" cy="5485246"/>
            <a:chOff x="4049564" y="948615"/>
            <a:chExt cx="4748051" cy="5485246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049564" y="2374900"/>
              <a:ext cx="4748051" cy="2592686"/>
            </a:xfrm>
            <a:prstGeom prst="rect">
              <a:avLst/>
            </a:prstGeom>
          </p:spPr>
        </p:pic>
        <p:grpSp>
          <p:nvGrpSpPr>
            <p:cNvPr id="13" name="Group 12"/>
            <p:cNvGrpSpPr/>
            <p:nvPr/>
          </p:nvGrpSpPr>
          <p:grpSpPr>
            <a:xfrm>
              <a:off x="4952461" y="948615"/>
              <a:ext cx="2855184" cy="656895"/>
              <a:chOff x="4952461" y="948615"/>
              <a:chExt cx="2855184" cy="656895"/>
            </a:xfrm>
          </p:grpSpPr>
          <p:pic>
            <p:nvPicPr>
              <p:cNvPr id="14" name="Picture 13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5940621" y="948615"/>
                <a:ext cx="482969" cy="482969"/>
              </a:xfrm>
              <a:prstGeom prst="rect">
                <a:avLst/>
              </a:prstGeom>
            </p:spPr>
          </p:pic>
          <p:pic>
            <p:nvPicPr>
              <p:cNvPr id="15" name="Picture 14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6408271" y="948615"/>
                <a:ext cx="482969" cy="482969"/>
              </a:xfrm>
              <a:prstGeom prst="rect">
                <a:avLst/>
              </a:prstGeom>
            </p:spPr>
          </p:pic>
          <p:pic>
            <p:nvPicPr>
              <p:cNvPr id="16" name="Picture 15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7324676" y="1109173"/>
                <a:ext cx="482969" cy="482969"/>
              </a:xfrm>
              <a:prstGeom prst="rect">
                <a:avLst/>
              </a:prstGeom>
            </p:spPr>
          </p:pic>
          <p:pic>
            <p:nvPicPr>
              <p:cNvPr id="17" name="Picture 16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4952461" y="1122541"/>
                <a:ext cx="482969" cy="482969"/>
              </a:xfrm>
              <a:prstGeom prst="rect">
                <a:avLst/>
              </a:prstGeom>
            </p:spPr>
          </p:pic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6830520" y="1033641"/>
                <a:ext cx="482969" cy="482969"/>
              </a:xfrm>
              <a:prstGeom prst="rect">
                <a:avLst/>
              </a:prstGeom>
            </p:spPr>
          </p:pic>
          <p:pic>
            <p:nvPicPr>
              <p:cNvPr id="19" name="Picture 18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5420111" y="1033641"/>
                <a:ext cx="482969" cy="482969"/>
              </a:xfrm>
              <a:prstGeom prst="rect">
                <a:avLst/>
              </a:prstGeom>
            </p:spPr>
          </p:pic>
          <p:pic>
            <p:nvPicPr>
              <p:cNvPr id="20" name="Picture 19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6143325" y="1033641"/>
                <a:ext cx="482969" cy="482969"/>
              </a:xfrm>
              <a:prstGeom prst="rect">
                <a:avLst/>
              </a:prstGeom>
            </p:spPr>
          </p:pic>
          <p:pic>
            <p:nvPicPr>
              <p:cNvPr id="21" name="Picture 20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6610975" y="1071741"/>
                <a:ext cx="482969" cy="482969"/>
              </a:xfrm>
              <a:prstGeom prst="rect">
                <a:avLst/>
              </a:prstGeom>
            </p:spPr>
          </p:pic>
          <p:pic>
            <p:nvPicPr>
              <p:cNvPr id="22" name="Picture 21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5675675" y="1071741"/>
                <a:ext cx="482969" cy="482969"/>
              </a:xfrm>
              <a:prstGeom prst="rect">
                <a:avLst/>
              </a:prstGeom>
            </p:spPr>
          </p:pic>
          <p:pic>
            <p:nvPicPr>
              <p:cNvPr id="23" name="Picture 22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5267711" y="1122541"/>
                <a:ext cx="482969" cy="482969"/>
              </a:xfrm>
              <a:prstGeom prst="rect">
                <a:avLst/>
              </a:prstGeom>
            </p:spPr>
          </p:pic>
          <p:pic>
            <p:nvPicPr>
              <p:cNvPr id="24" name="Picture 23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6960468" y="1122541"/>
                <a:ext cx="482969" cy="482969"/>
              </a:xfrm>
              <a:prstGeom prst="rect">
                <a:avLst/>
              </a:prstGeom>
            </p:spPr>
          </p:pic>
        </p:grpSp>
        <p:sp>
          <p:nvSpPr>
            <p:cNvPr id="12" name="Up-Down Arrow 11"/>
            <p:cNvSpPr/>
            <p:nvPr/>
          </p:nvSpPr>
          <p:spPr>
            <a:xfrm>
              <a:off x="6235700" y="1605512"/>
              <a:ext cx="279400" cy="3914016"/>
            </a:xfrm>
            <a:prstGeom prst="up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5007703" y="5519528"/>
              <a:ext cx="2634073" cy="914333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sz="2600" dirty="0" smtClean="0">
                  <a:solidFill>
                    <a:srgbClr val="000000"/>
                  </a:solidFill>
                  <a:latin typeface="Helvetica Neue Medium"/>
                  <a:cs typeface="Helvetica Neue Medium"/>
                </a:rPr>
                <a:t>Storage</a:t>
              </a:r>
            </a:p>
            <a:p>
              <a:pPr algn="ctr"/>
              <a:r>
                <a:rPr lang="en-US" sz="2600" dirty="0" smtClean="0">
                  <a:solidFill>
                    <a:srgbClr val="000000"/>
                  </a:solidFill>
                  <a:latin typeface="Helvetica Neue Medium"/>
                  <a:cs typeface="Helvetica Neue Medium"/>
                </a:rPr>
                <a:t>Backend</a:t>
              </a:r>
              <a:endParaRPr lang="en-US" sz="2600" dirty="0">
                <a:solidFill>
                  <a:srgbClr val="000000"/>
                </a:solidFill>
                <a:latin typeface="Helvetica Neue Medium"/>
                <a:cs typeface="Helvetica Neue Medium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4062879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3986"/>
    </mc:Choice>
    <mc:Fallback xmlns="">
      <p:transition xmlns:p14="http://schemas.microsoft.com/office/powerpoint/2010/main" spd="slow" advTm="53986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Priority Queue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6150"/>
          </a:xfrm>
        </p:spPr>
        <p:txBody>
          <a:bodyPr>
            <a:normAutofit/>
          </a:bodyPr>
          <a:lstStyle/>
          <a:p>
            <a:r>
              <a:rPr lang="en-US" sz="2800" dirty="0"/>
              <a:t>No </a:t>
            </a:r>
            <a:r>
              <a:rPr lang="en-US" sz="2800" dirty="0" smtClean="0"/>
              <a:t>single </a:t>
            </a:r>
            <a:r>
              <a:rPr lang="en-US" sz="2800" dirty="0"/>
              <a:t>b</a:t>
            </a:r>
            <a:r>
              <a:rPr lang="en-US" sz="2800" dirty="0" smtClean="0"/>
              <a:t>est </a:t>
            </a:r>
            <a:r>
              <a:rPr lang="en-US" sz="2800" dirty="0"/>
              <a:t>c</a:t>
            </a:r>
            <a:r>
              <a:rPr lang="en-US" sz="2800" dirty="0" smtClean="0"/>
              <a:t>aching </a:t>
            </a:r>
            <a:r>
              <a:rPr lang="en-US" sz="2800" dirty="0"/>
              <a:t>p</a:t>
            </a:r>
            <a:r>
              <a:rPr lang="en-US" sz="2800" dirty="0" smtClean="0"/>
              <a:t>olicy</a:t>
            </a:r>
          </a:p>
          <a:p>
            <a:endParaRPr lang="en-US" sz="2800" dirty="0" smtClean="0"/>
          </a:p>
          <a:p>
            <a:r>
              <a:rPr lang="en-US" sz="2800" dirty="0" smtClean="0"/>
              <a:t>Segmented </a:t>
            </a:r>
            <a:r>
              <a:rPr lang="en-US" sz="2800" dirty="0"/>
              <a:t>LRU </a:t>
            </a:r>
            <a:r>
              <a:rPr lang="en-US" sz="2000" dirty="0"/>
              <a:t>[Karedla’94]</a:t>
            </a:r>
            <a:endParaRPr lang="en-US" sz="1600" dirty="0"/>
          </a:p>
          <a:p>
            <a:pPr lvl="1"/>
            <a:r>
              <a:rPr lang="en-US" sz="2400" dirty="0"/>
              <a:t>Reduce both backend IO and backbone traffic</a:t>
            </a:r>
          </a:p>
          <a:p>
            <a:pPr lvl="1"/>
            <a:r>
              <a:rPr lang="en-US" sz="2400" dirty="0"/>
              <a:t>SLRU-3: best algorithm for Edge so far</a:t>
            </a:r>
          </a:p>
          <a:p>
            <a:pPr lvl="1"/>
            <a:endParaRPr lang="en-US" sz="2400" dirty="0"/>
          </a:p>
          <a:p>
            <a:r>
              <a:rPr lang="en-US" sz="2800" dirty="0"/>
              <a:t>Greedy-Dual-Size-Frequency </a:t>
            </a:r>
            <a:r>
              <a:rPr lang="en-US" sz="2000" dirty="0"/>
              <a:t>[Cherkasova’98]</a:t>
            </a:r>
            <a:endParaRPr lang="en-US" sz="2800" dirty="0"/>
          </a:p>
          <a:p>
            <a:pPr lvl="1"/>
            <a:r>
              <a:rPr lang="en-US" sz="2400" dirty="0"/>
              <a:t>Favor small objects</a:t>
            </a:r>
          </a:p>
          <a:p>
            <a:pPr lvl="1"/>
            <a:r>
              <a:rPr lang="en-US" sz="2400" dirty="0"/>
              <a:t>Further reduces backend IO</a:t>
            </a:r>
          </a:p>
          <a:p>
            <a:pPr lvl="1"/>
            <a:r>
              <a:rPr lang="en-US" sz="2400" dirty="0"/>
              <a:t>GDSF</a:t>
            </a:r>
            <a:r>
              <a:rPr lang="en-US" altLang="zh-CN" sz="2400" dirty="0"/>
              <a:t>-3:</a:t>
            </a:r>
            <a:r>
              <a:rPr lang="zh-CN" altLang="en-US" sz="2400" dirty="0"/>
              <a:t> </a:t>
            </a:r>
            <a:r>
              <a:rPr lang="en-US" altLang="zh-CN" sz="2400" dirty="0"/>
              <a:t>b</a:t>
            </a:r>
            <a:r>
              <a:rPr lang="en-US" sz="2400" dirty="0"/>
              <a:t>est algorithm for Origin so far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4052-3774-B34C-A6F0-5C436C7626A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3553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Segmented LRU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Concatenation of K LRU caches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4052-3774-B34C-A6F0-5C436C7626AC}" type="slidenum">
              <a:rPr lang="en-US" smtClean="0"/>
              <a:t>21</a:t>
            </a:fld>
            <a:endParaRPr lang="en-US"/>
          </a:p>
        </p:txBody>
      </p:sp>
      <p:sp>
        <p:nvSpPr>
          <p:cNvPr id="6" name="Rectangle 5"/>
          <p:cNvSpPr>
            <a:spLocks noChangeAspect="1"/>
          </p:cNvSpPr>
          <p:nvPr/>
        </p:nvSpPr>
        <p:spPr>
          <a:xfrm>
            <a:off x="2528884" y="2319414"/>
            <a:ext cx="417952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Helvetica Neue Medium"/>
                <a:cs typeface="Helvetica Neue Medium"/>
              </a:rPr>
              <a:t>Cache space of SLRU-3</a:t>
            </a:r>
            <a:endParaRPr lang="en-US" sz="2400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Helvetica Neue Medium"/>
              <a:cs typeface="Helvetica Neue Medium"/>
            </a:endParaRPr>
          </a:p>
        </p:txBody>
      </p:sp>
      <p:sp>
        <p:nvSpPr>
          <p:cNvPr id="7" name="Left Brace 6"/>
          <p:cNvSpPr/>
          <p:nvPr/>
        </p:nvSpPr>
        <p:spPr>
          <a:xfrm rot="5400000">
            <a:off x="4432579" y="-653354"/>
            <a:ext cx="392862" cy="7315201"/>
          </a:xfrm>
          <a:prstGeom prst="leftBrac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15737" y="3582320"/>
            <a:ext cx="2323296" cy="185702"/>
          </a:xfrm>
          <a:prstGeom prst="rect">
            <a:avLst/>
          </a:prstGeom>
          <a:pattFill prst="dkVert">
            <a:fgClr>
              <a:srgbClr val="3366FF"/>
            </a:fgClr>
            <a:bgClr>
              <a:prstClr val="white"/>
            </a:bgClr>
          </a:patt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457185" y="3588395"/>
            <a:ext cx="2323296" cy="185702"/>
          </a:xfrm>
          <a:prstGeom prst="rect">
            <a:avLst/>
          </a:prstGeom>
          <a:pattFill prst="dkVert">
            <a:fgClr>
              <a:srgbClr val="3366FF"/>
            </a:fgClr>
            <a:bgClr>
              <a:prstClr val="white"/>
            </a:bgClr>
          </a:patt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5898634" y="3588395"/>
            <a:ext cx="2323296" cy="185702"/>
          </a:xfrm>
          <a:prstGeom prst="rect">
            <a:avLst/>
          </a:prstGeom>
          <a:pattFill prst="dkVert">
            <a:fgClr>
              <a:srgbClr val="3366FF"/>
            </a:fgClr>
            <a:bgClr>
              <a:prstClr val="white"/>
            </a:bgClr>
          </a:patt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3" name="Rectangle 22"/>
          <p:cNvSpPr>
            <a:spLocks noChangeAspect="1"/>
          </p:cNvSpPr>
          <p:nvPr/>
        </p:nvSpPr>
        <p:spPr>
          <a:xfrm>
            <a:off x="-700781" y="3391591"/>
            <a:ext cx="2315962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Helvetica Neue Medium"/>
                <a:cs typeface="Helvetica Neue Medium"/>
              </a:rPr>
              <a:t>Head</a:t>
            </a:r>
            <a:endParaRPr lang="en-US" sz="2400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Helvetica Neue Medium"/>
              <a:cs typeface="Helvetica Neue Medium"/>
            </a:endParaRPr>
          </a:p>
        </p:txBody>
      </p:sp>
      <p:sp>
        <p:nvSpPr>
          <p:cNvPr id="24" name="Rectangle 23"/>
          <p:cNvSpPr>
            <a:spLocks noChangeAspect="1"/>
          </p:cNvSpPr>
          <p:nvPr/>
        </p:nvSpPr>
        <p:spPr>
          <a:xfrm>
            <a:off x="3512669" y="3111155"/>
            <a:ext cx="2315962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Helvetica Neue Medium"/>
                <a:cs typeface="Helvetica Neue Medium"/>
              </a:rPr>
              <a:t>L2</a:t>
            </a:r>
            <a:endParaRPr lang="en-US" sz="2400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Helvetica Neue Medium"/>
              <a:cs typeface="Helvetica Neue Medium"/>
            </a:endParaRPr>
          </a:p>
        </p:txBody>
      </p:sp>
      <p:sp>
        <p:nvSpPr>
          <p:cNvPr id="25" name="Rectangle 24"/>
          <p:cNvSpPr>
            <a:spLocks noChangeAspect="1"/>
          </p:cNvSpPr>
          <p:nvPr/>
        </p:nvSpPr>
        <p:spPr>
          <a:xfrm>
            <a:off x="5905968" y="3093919"/>
            <a:ext cx="2315962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Helvetica Neue Medium"/>
                <a:cs typeface="Helvetica Neue Medium"/>
              </a:rPr>
              <a:t>L1</a:t>
            </a:r>
            <a:endParaRPr lang="en-US" sz="2400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Helvetica Neue Medium"/>
              <a:cs typeface="Helvetica Neue Medium"/>
            </a:endParaRPr>
          </a:p>
        </p:txBody>
      </p:sp>
      <p:sp>
        <p:nvSpPr>
          <p:cNvPr id="27" name="Rectangle 26"/>
          <p:cNvSpPr>
            <a:spLocks noChangeAspect="1"/>
          </p:cNvSpPr>
          <p:nvPr/>
        </p:nvSpPr>
        <p:spPr>
          <a:xfrm>
            <a:off x="7515451" y="3341987"/>
            <a:ext cx="2315962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Helvetica Neue Medium"/>
                <a:cs typeface="Helvetica Neue Medium"/>
              </a:rPr>
              <a:t>Tail</a:t>
            </a:r>
            <a:endParaRPr lang="en-US" sz="2400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Helvetica Neue Medium"/>
              <a:cs typeface="Helvetica Neue Medium"/>
            </a:endParaRPr>
          </a:p>
        </p:txBody>
      </p:sp>
      <p:pic>
        <p:nvPicPr>
          <p:cNvPr id="36" name="Picture 35" descr="Emoji Natur-08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0697" y="3407662"/>
            <a:ext cx="469784" cy="469784"/>
          </a:xfrm>
          <a:prstGeom prst="rect">
            <a:avLst/>
          </a:prstGeom>
        </p:spPr>
      </p:pic>
      <p:sp>
        <p:nvSpPr>
          <p:cNvPr id="37" name="Rectangle 36"/>
          <p:cNvSpPr>
            <a:spLocks noChangeAspect="1"/>
          </p:cNvSpPr>
          <p:nvPr/>
        </p:nvSpPr>
        <p:spPr>
          <a:xfrm>
            <a:off x="996485" y="3100283"/>
            <a:ext cx="2315962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Helvetica Neue Medium"/>
                <a:cs typeface="Helvetica Neue Medium"/>
              </a:rPr>
              <a:t>L3</a:t>
            </a:r>
            <a:endParaRPr lang="en-US" sz="2400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Helvetica Neue Medium"/>
              <a:cs typeface="Helvetica Neue Medium"/>
            </a:endParaRPr>
          </a:p>
        </p:txBody>
      </p:sp>
      <p:pic>
        <p:nvPicPr>
          <p:cNvPr id="32" name="Picture 31" descr="Emoji Natur-01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8710" y="4630364"/>
            <a:ext cx="470593" cy="470593"/>
          </a:xfrm>
          <a:prstGeom prst="rect">
            <a:avLst/>
          </a:prstGeom>
        </p:spPr>
      </p:pic>
      <p:sp>
        <p:nvSpPr>
          <p:cNvPr id="38" name="Rectangle 37"/>
          <p:cNvSpPr>
            <a:spLocks noChangeAspect="1"/>
          </p:cNvSpPr>
          <p:nvPr/>
        </p:nvSpPr>
        <p:spPr>
          <a:xfrm>
            <a:off x="3594697" y="4616312"/>
            <a:ext cx="112712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Helvetica Neue Medium"/>
                <a:cs typeface="Helvetica Neue Medium"/>
              </a:rPr>
              <a:t>Miss</a:t>
            </a:r>
            <a:endParaRPr lang="en-US" sz="2800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Helvetica Neue Medium"/>
              <a:cs typeface="Helvetica Neue Medium"/>
            </a:endParaRPr>
          </a:p>
        </p:txBody>
      </p:sp>
      <p:pic>
        <p:nvPicPr>
          <p:cNvPr id="39" name="Picture 38" descr="Emoji Natur-23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9249" y="3422755"/>
            <a:ext cx="469784" cy="469784"/>
          </a:xfrm>
          <a:prstGeom prst="rect">
            <a:avLst/>
          </a:prstGeom>
        </p:spPr>
      </p:pic>
      <p:pic>
        <p:nvPicPr>
          <p:cNvPr id="40" name="Picture 39" descr="Emoji Natur-07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8280" y="3441528"/>
            <a:ext cx="469784" cy="46978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70661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343"/>
    </mc:Choice>
    <mc:Fallback xmlns="">
      <p:transition xmlns:p14="http://schemas.microsoft.com/office/powerpoint/2010/main" spd="slow" advTm="40343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7.40741E-7 L 0.08333 -0.17593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67" y="-8796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20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20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12" grpId="0" animBg="1"/>
      <p:bldP spid="15" grpId="0" animBg="1"/>
      <p:bldP spid="18" grpId="0" animBg="1"/>
      <p:bldP spid="23" grpId="0"/>
      <p:bldP spid="24" grpId="0"/>
      <p:bldP spid="25" grpId="0"/>
      <p:bldP spid="27" grpId="0"/>
      <p:bldP spid="37" grpId="0"/>
      <p:bldP spid="3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Segmented LRU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Concatenation of K LRU caches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4052-3774-B34C-A6F0-5C436C7626AC}" type="slidenum">
              <a:rPr lang="en-US" smtClean="0"/>
              <a:t>22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15737" y="3582320"/>
            <a:ext cx="2323296" cy="185702"/>
          </a:xfrm>
          <a:prstGeom prst="rect">
            <a:avLst/>
          </a:prstGeom>
          <a:pattFill prst="dkVert">
            <a:fgClr>
              <a:srgbClr val="3366FF"/>
            </a:fgClr>
            <a:bgClr>
              <a:prstClr val="white"/>
            </a:bgClr>
          </a:patt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457185" y="3588395"/>
            <a:ext cx="2323296" cy="185702"/>
          </a:xfrm>
          <a:prstGeom prst="rect">
            <a:avLst/>
          </a:prstGeom>
          <a:pattFill prst="dkVert">
            <a:fgClr>
              <a:srgbClr val="3366FF"/>
            </a:fgClr>
            <a:bgClr>
              <a:prstClr val="white"/>
            </a:bgClr>
          </a:patt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5898634" y="3588395"/>
            <a:ext cx="2323296" cy="185702"/>
          </a:xfrm>
          <a:prstGeom prst="rect">
            <a:avLst/>
          </a:prstGeom>
          <a:pattFill prst="dkVert">
            <a:fgClr>
              <a:srgbClr val="3366FF"/>
            </a:fgClr>
            <a:bgClr>
              <a:prstClr val="white"/>
            </a:bgClr>
          </a:patt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3" name="Rectangle 22"/>
          <p:cNvSpPr>
            <a:spLocks noChangeAspect="1"/>
          </p:cNvSpPr>
          <p:nvPr/>
        </p:nvSpPr>
        <p:spPr>
          <a:xfrm>
            <a:off x="-700781" y="3391591"/>
            <a:ext cx="2315962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Helvetica Neue Medium"/>
                <a:cs typeface="Helvetica Neue Medium"/>
              </a:rPr>
              <a:t>Head</a:t>
            </a:r>
            <a:endParaRPr lang="en-US" sz="2400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Helvetica Neue Medium"/>
              <a:cs typeface="Helvetica Neue Medium"/>
            </a:endParaRPr>
          </a:p>
        </p:txBody>
      </p:sp>
      <p:sp>
        <p:nvSpPr>
          <p:cNvPr id="24" name="Rectangle 23"/>
          <p:cNvSpPr>
            <a:spLocks noChangeAspect="1"/>
          </p:cNvSpPr>
          <p:nvPr/>
        </p:nvSpPr>
        <p:spPr>
          <a:xfrm>
            <a:off x="3512669" y="3111155"/>
            <a:ext cx="2315962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Helvetica Neue Medium"/>
                <a:cs typeface="Helvetica Neue Medium"/>
              </a:rPr>
              <a:t>L2</a:t>
            </a:r>
            <a:endParaRPr lang="en-US" sz="2400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Helvetica Neue Medium"/>
              <a:cs typeface="Helvetica Neue Medium"/>
            </a:endParaRPr>
          </a:p>
        </p:txBody>
      </p:sp>
      <p:sp>
        <p:nvSpPr>
          <p:cNvPr id="25" name="Rectangle 24"/>
          <p:cNvSpPr>
            <a:spLocks noChangeAspect="1"/>
          </p:cNvSpPr>
          <p:nvPr/>
        </p:nvSpPr>
        <p:spPr>
          <a:xfrm>
            <a:off x="5905968" y="3093919"/>
            <a:ext cx="2315962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Helvetica Neue Medium"/>
                <a:cs typeface="Helvetica Neue Medium"/>
              </a:rPr>
              <a:t>L1</a:t>
            </a:r>
            <a:endParaRPr lang="en-US" sz="2400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Helvetica Neue Medium"/>
              <a:cs typeface="Helvetica Neue Medium"/>
            </a:endParaRPr>
          </a:p>
        </p:txBody>
      </p:sp>
      <p:pic>
        <p:nvPicPr>
          <p:cNvPr id="32" name="Picture 31" descr="Emoji Natur-0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2600" y="3418327"/>
            <a:ext cx="470593" cy="470593"/>
          </a:xfrm>
          <a:prstGeom prst="rect">
            <a:avLst/>
          </a:prstGeom>
        </p:spPr>
      </p:pic>
      <p:pic>
        <p:nvPicPr>
          <p:cNvPr id="19" name="Picture 18" descr="Emoji Natur-08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0697" y="3407662"/>
            <a:ext cx="469784" cy="469784"/>
          </a:xfrm>
          <a:prstGeom prst="rect">
            <a:avLst/>
          </a:prstGeom>
        </p:spPr>
      </p:pic>
      <p:pic>
        <p:nvPicPr>
          <p:cNvPr id="21" name="Picture 20" descr="Emoji Natur-23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9249" y="3422755"/>
            <a:ext cx="469784" cy="469784"/>
          </a:xfrm>
          <a:prstGeom prst="rect">
            <a:avLst/>
          </a:prstGeom>
        </p:spPr>
      </p:pic>
      <p:sp>
        <p:nvSpPr>
          <p:cNvPr id="22" name="Rectangle 21"/>
          <p:cNvSpPr>
            <a:spLocks noChangeAspect="1"/>
          </p:cNvSpPr>
          <p:nvPr/>
        </p:nvSpPr>
        <p:spPr>
          <a:xfrm>
            <a:off x="7458264" y="3400519"/>
            <a:ext cx="2315962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Helvetica Neue Medium"/>
                <a:cs typeface="Helvetica Neue Medium"/>
              </a:rPr>
              <a:t>Tail</a:t>
            </a:r>
            <a:endParaRPr lang="en-US" sz="2400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Helvetica Neue Medium"/>
              <a:cs typeface="Helvetica Neue Medium"/>
            </a:endParaRPr>
          </a:p>
        </p:txBody>
      </p:sp>
      <p:sp>
        <p:nvSpPr>
          <p:cNvPr id="26" name="Rectangle 25"/>
          <p:cNvSpPr>
            <a:spLocks noChangeAspect="1"/>
          </p:cNvSpPr>
          <p:nvPr/>
        </p:nvSpPr>
        <p:spPr>
          <a:xfrm>
            <a:off x="996485" y="3100283"/>
            <a:ext cx="2315962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Helvetica Neue Medium"/>
                <a:cs typeface="Helvetica Neue Medium"/>
              </a:rPr>
              <a:t>L3</a:t>
            </a:r>
            <a:endParaRPr lang="en-US" sz="2400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Helvetica Neue Medium"/>
              <a:cs typeface="Helvetica Neue Medium"/>
            </a:endParaRPr>
          </a:p>
        </p:txBody>
      </p:sp>
      <p:sp>
        <p:nvSpPr>
          <p:cNvPr id="34" name="Rectangle 33"/>
          <p:cNvSpPr>
            <a:spLocks noChangeAspect="1"/>
          </p:cNvSpPr>
          <p:nvPr/>
        </p:nvSpPr>
        <p:spPr>
          <a:xfrm>
            <a:off x="3594697" y="4616312"/>
            <a:ext cx="112712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Helvetica Neue Medium"/>
                <a:cs typeface="Helvetica Neue Medium"/>
              </a:rPr>
              <a:t>Miss</a:t>
            </a:r>
            <a:endParaRPr lang="en-US" sz="2800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Helvetica Neue Medium"/>
              <a:cs typeface="Helvetica Neue Medium"/>
            </a:endParaRPr>
          </a:p>
        </p:txBody>
      </p:sp>
      <p:pic>
        <p:nvPicPr>
          <p:cNvPr id="36" name="Picture 35" descr="Emoji Natur-02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1547" y="4602355"/>
            <a:ext cx="470593" cy="470593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971409" y="2319414"/>
            <a:ext cx="7315201" cy="881264"/>
            <a:chOff x="971409" y="2319414"/>
            <a:chExt cx="7315201" cy="881264"/>
          </a:xfrm>
        </p:grpSpPr>
        <p:sp>
          <p:nvSpPr>
            <p:cNvPr id="6" name="Rectangle 5"/>
            <p:cNvSpPr>
              <a:spLocks noChangeAspect="1"/>
            </p:cNvSpPr>
            <p:nvPr/>
          </p:nvSpPr>
          <p:spPr>
            <a:xfrm>
              <a:off x="2528884" y="2319414"/>
              <a:ext cx="4179521" cy="46166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400" dirty="0" smtClean="0">
                  <a:ln w="1905"/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Helvetica Neue Medium"/>
                  <a:cs typeface="Helvetica Neue Medium"/>
                </a:rPr>
                <a:t>Cache space of SLRU-3</a:t>
              </a:r>
              <a:endParaRPr lang="en-US" sz="2400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Helvetica Neue Medium"/>
                <a:cs typeface="Helvetica Neue Medium"/>
              </a:endParaRPr>
            </a:p>
          </p:txBody>
        </p:sp>
        <p:sp>
          <p:nvSpPr>
            <p:cNvPr id="37" name="Left Brace 36"/>
            <p:cNvSpPr/>
            <p:nvPr/>
          </p:nvSpPr>
          <p:spPr>
            <a:xfrm rot="5400000">
              <a:off x="4432579" y="-653354"/>
              <a:ext cx="392862" cy="7315201"/>
            </a:xfrm>
            <a:prstGeom prst="leftBrac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657861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479"/>
    </mc:Choice>
    <mc:Fallback xmlns="">
      <p:transition xmlns:p14="http://schemas.microsoft.com/office/powerpoint/2010/main" spd="slow" advTm="11479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66667E-6 1.11111E-6 L 0.0868 -0.18009 " pathEditMode="relative" ptsTypes="AA">
                                      <p:cBhvr>
                                        <p:cTn id="6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1.11111E-6 L 0.05625 -1.11111E-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1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Segmented LRU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Concatenation of K LRU caches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4052-3774-B34C-A6F0-5C436C7626AC}" type="slidenum">
              <a:rPr lang="en-US" smtClean="0"/>
              <a:t>23</a:t>
            </a:fld>
            <a:endParaRPr lang="en-US"/>
          </a:p>
        </p:txBody>
      </p:sp>
      <p:sp>
        <p:nvSpPr>
          <p:cNvPr id="6" name="Rectangle 5"/>
          <p:cNvSpPr>
            <a:spLocks noChangeAspect="1"/>
          </p:cNvSpPr>
          <p:nvPr/>
        </p:nvSpPr>
        <p:spPr>
          <a:xfrm>
            <a:off x="2528884" y="2319414"/>
            <a:ext cx="417952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Helvetica Neue Medium"/>
                <a:cs typeface="Helvetica Neue Medium"/>
              </a:rPr>
              <a:t>Cache space of SLRU-3</a:t>
            </a:r>
            <a:endParaRPr lang="en-US" sz="2400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Helvetica Neue Medium"/>
              <a:cs typeface="Helvetica Neue Medium"/>
            </a:endParaRPr>
          </a:p>
        </p:txBody>
      </p:sp>
      <p:sp>
        <p:nvSpPr>
          <p:cNvPr id="7" name="Left Brace 6"/>
          <p:cNvSpPr/>
          <p:nvPr/>
        </p:nvSpPr>
        <p:spPr>
          <a:xfrm rot="5400000">
            <a:off x="4432579" y="-653354"/>
            <a:ext cx="392862" cy="7315201"/>
          </a:xfrm>
          <a:prstGeom prst="leftBrac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15737" y="3582320"/>
            <a:ext cx="2323296" cy="185702"/>
          </a:xfrm>
          <a:prstGeom prst="rect">
            <a:avLst/>
          </a:prstGeom>
          <a:pattFill prst="dkVert">
            <a:fgClr>
              <a:srgbClr val="3366FF"/>
            </a:fgClr>
            <a:bgClr>
              <a:prstClr val="white"/>
            </a:bgClr>
          </a:patt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457185" y="3588395"/>
            <a:ext cx="2323296" cy="185702"/>
          </a:xfrm>
          <a:prstGeom prst="rect">
            <a:avLst/>
          </a:prstGeom>
          <a:pattFill prst="dkVert">
            <a:fgClr>
              <a:srgbClr val="3366FF"/>
            </a:fgClr>
            <a:bgClr>
              <a:prstClr val="white"/>
            </a:bgClr>
          </a:patt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5898634" y="3588395"/>
            <a:ext cx="2323296" cy="185702"/>
          </a:xfrm>
          <a:prstGeom prst="rect">
            <a:avLst/>
          </a:prstGeom>
          <a:pattFill prst="dkVert">
            <a:fgClr>
              <a:srgbClr val="3366FF"/>
            </a:fgClr>
            <a:bgClr>
              <a:prstClr val="white"/>
            </a:bgClr>
          </a:patt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3" name="Rectangle 22"/>
          <p:cNvSpPr>
            <a:spLocks noChangeAspect="1"/>
          </p:cNvSpPr>
          <p:nvPr/>
        </p:nvSpPr>
        <p:spPr>
          <a:xfrm>
            <a:off x="-700781" y="3391591"/>
            <a:ext cx="2315962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Helvetica Neue Medium"/>
                <a:cs typeface="Helvetica Neue Medium"/>
              </a:rPr>
              <a:t>Head</a:t>
            </a:r>
            <a:endParaRPr lang="en-US" sz="2400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Helvetica Neue Medium"/>
              <a:cs typeface="Helvetica Neue Medium"/>
            </a:endParaRPr>
          </a:p>
        </p:txBody>
      </p:sp>
      <p:sp>
        <p:nvSpPr>
          <p:cNvPr id="24" name="Rectangle 23"/>
          <p:cNvSpPr>
            <a:spLocks noChangeAspect="1"/>
          </p:cNvSpPr>
          <p:nvPr/>
        </p:nvSpPr>
        <p:spPr>
          <a:xfrm>
            <a:off x="3512669" y="3111155"/>
            <a:ext cx="2315962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Helvetica Neue Medium"/>
                <a:cs typeface="Helvetica Neue Medium"/>
              </a:rPr>
              <a:t>L2</a:t>
            </a:r>
            <a:endParaRPr lang="en-US" sz="2400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Helvetica Neue Medium"/>
              <a:cs typeface="Helvetica Neue Medium"/>
            </a:endParaRPr>
          </a:p>
        </p:txBody>
      </p:sp>
      <p:sp>
        <p:nvSpPr>
          <p:cNvPr id="25" name="Rectangle 24"/>
          <p:cNvSpPr>
            <a:spLocks noChangeAspect="1"/>
          </p:cNvSpPr>
          <p:nvPr/>
        </p:nvSpPr>
        <p:spPr>
          <a:xfrm>
            <a:off x="5905968" y="3093919"/>
            <a:ext cx="2315962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Helvetica Neue Medium"/>
                <a:cs typeface="Helvetica Neue Medium"/>
              </a:rPr>
              <a:t>L1</a:t>
            </a:r>
            <a:endParaRPr lang="en-US" sz="2400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Helvetica Neue Medium"/>
              <a:cs typeface="Helvetica Neue Medium"/>
            </a:endParaRPr>
          </a:p>
        </p:txBody>
      </p:sp>
      <p:pic>
        <p:nvPicPr>
          <p:cNvPr id="32" name="Picture 31" descr="Emoji Natur-0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032" y="3391591"/>
            <a:ext cx="470593" cy="470593"/>
          </a:xfrm>
          <a:prstGeom prst="rect">
            <a:avLst/>
          </a:prstGeom>
        </p:spPr>
      </p:pic>
      <p:pic>
        <p:nvPicPr>
          <p:cNvPr id="33" name="Picture 32" descr="Emoji Natur-02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4322" y="3382663"/>
            <a:ext cx="470593" cy="470593"/>
          </a:xfrm>
          <a:prstGeom prst="rect">
            <a:avLst/>
          </a:prstGeom>
        </p:spPr>
      </p:pic>
      <p:pic>
        <p:nvPicPr>
          <p:cNvPr id="20" name="Picture 19" descr="Emoji Natur-08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0697" y="3407662"/>
            <a:ext cx="469784" cy="469784"/>
          </a:xfrm>
          <a:prstGeom prst="rect">
            <a:avLst/>
          </a:prstGeom>
        </p:spPr>
      </p:pic>
      <p:pic>
        <p:nvPicPr>
          <p:cNvPr id="21" name="Picture 20" descr="Emoji Natur-23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9249" y="3422755"/>
            <a:ext cx="469784" cy="469784"/>
          </a:xfrm>
          <a:prstGeom prst="rect">
            <a:avLst/>
          </a:prstGeom>
        </p:spPr>
      </p:pic>
      <p:sp>
        <p:nvSpPr>
          <p:cNvPr id="22" name="Rectangle 21"/>
          <p:cNvSpPr>
            <a:spLocks noChangeAspect="1"/>
          </p:cNvSpPr>
          <p:nvPr/>
        </p:nvSpPr>
        <p:spPr>
          <a:xfrm>
            <a:off x="7458264" y="3400519"/>
            <a:ext cx="2315962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Helvetica Neue Medium"/>
                <a:cs typeface="Helvetica Neue Medium"/>
              </a:rPr>
              <a:t>Tail</a:t>
            </a:r>
            <a:endParaRPr lang="en-US" sz="2400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Helvetica Neue Medium"/>
              <a:cs typeface="Helvetica Neue Medium"/>
            </a:endParaRPr>
          </a:p>
        </p:txBody>
      </p:sp>
      <p:sp>
        <p:nvSpPr>
          <p:cNvPr id="26" name="Rectangle 25"/>
          <p:cNvSpPr>
            <a:spLocks noChangeAspect="1"/>
          </p:cNvSpPr>
          <p:nvPr/>
        </p:nvSpPr>
        <p:spPr>
          <a:xfrm>
            <a:off x="996485" y="3100283"/>
            <a:ext cx="2315962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Helvetica Neue Medium"/>
                <a:cs typeface="Helvetica Neue Medium"/>
              </a:rPr>
              <a:t>L3</a:t>
            </a:r>
            <a:endParaRPr lang="en-US" sz="2400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Helvetica Neue Medium"/>
              <a:cs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594697" y="4602355"/>
            <a:ext cx="1937443" cy="537177"/>
            <a:chOff x="3594697" y="4602355"/>
            <a:chExt cx="1937443" cy="537177"/>
          </a:xfrm>
        </p:grpSpPr>
        <p:sp>
          <p:nvSpPr>
            <p:cNvPr id="29" name="Rectangle 28"/>
            <p:cNvSpPr>
              <a:spLocks noChangeAspect="1"/>
            </p:cNvSpPr>
            <p:nvPr/>
          </p:nvSpPr>
          <p:spPr>
            <a:xfrm>
              <a:off x="3594697" y="4616312"/>
              <a:ext cx="1127125" cy="5232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800" dirty="0" smtClean="0">
                  <a:ln w="1905"/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Helvetica Neue Medium"/>
                  <a:cs typeface="Helvetica Neue Medium"/>
                </a:rPr>
                <a:t>Hit</a:t>
              </a:r>
              <a:endParaRPr lang="en-US" sz="2800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Helvetica Neue Medium"/>
                <a:cs typeface="Helvetica Neue Medium"/>
              </a:endParaRPr>
            </a:p>
          </p:txBody>
        </p:sp>
        <p:pic>
          <p:nvPicPr>
            <p:cNvPr id="30" name="Picture 29" descr="Emoji Natur-02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61547" y="4602355"/>
              <a:ext cx="470593" cy="470593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1155754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055"/>
    </mc:Choice>
    <mc:Fallback xmlns="">
      <p:transition xmlns:p14="http://schemas.microsoft.com/office/powerpoint/2010/main" spd="slow" advTm="12055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4.81481E-6 L -0.26319 -0.00162 " pathEditMode="relative" ptsTypes="AA">
                                      <p:cBhvr>
                                        <p:cTn id="10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-0.00069 L 0.05729 -0.00347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82" y="-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Segmented LRU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Concatenation of K LRU caches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4052-3774-B34C-A6F0-5C436C7626AC}" type="slidenum">
              <a:rPr lang="en-US" smtClean="0"/>
              <a:t>24</a:t>
            </a:fld>
            <a:endParaRPr lang="en-US"/>
          </a:p>
        </p:txBody>
      </p:sp>
      <p:sp>
        <p:nvSpPr>
          <p:cNvPr id="6" name="Rectangle 5"/>
          <p:cNvSpPr>
            <a:spLocks noChangeAspect="1"/>
          </p:cNvSpPr>
          <p:nvPr/>
        </p:nvSpPr>
        <p:spPr>
          <a:xfrm>
            <a:off x="2528884" y="2319414"/>
            <a:ext cx="417952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Helvetica Neue Medium"/>
                <a:cs typeface="Helvetica Neue Medium"/>
              </a:rPr>
              <a:t>Cache space of SLRU-3</a:t>
            </a:r>
            <a:endParaRPr lang="en-US" sz="2400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Helvetica Neue Medium"/>
              <a:cs typeface="Helvetica Neue Medium"/>
            </a:endParaRPr>
          </a:p>
        </p:txBody>
      </p:sp>
      <p:sp>
        <p:nvSpPr>
          <p:cNvPr id="7" name="Left Brace 6"/>
          <p:cNvSpPr/>
          <p:nvPr/>
        </p:nvSpPr>
        <p:spPr>
          <a:xfrm rot="5400000">
            <a:off x="4432579" y="-653354"/>
            <a:ext cx="392862" cy="7315201"/>
          </a:xfrm>
          <a:prstGeom prst="leftBrac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15737" y="3582320"/>
            <a:ext cx="2323296" cy="185702"/>
          </a:xfrm>
          <a:prstGeom prst="rect">
            <a:avLst/>
          </a:prstGeom>
          <a:pattFill prst="dkVert">
            <a:fgClr>
              <a:srgbClr val="3366FF"/>
            </a:fgClr>
            <a:bgClr>
              <a:prstClr val="white"/>
            </a:bgClr>
          </a:patt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457185" y="3588395"/>
            <a:ext cx="2323296" cy="185702"/>
          </a:xfrm>
          <a:prstGeom prst="rect">
            <a:avLst/>
          </a:prstGeom>
          <a:pattFill prst="dkVert">
            <a:fgClr>
              <a:srgbClr val="3366FF"/>
            </a:fgClr>
            <a:bgClr>
              <a:prstClr val="white"/>
            </a:bgClr>
          </a:patt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5898634" y="3588395"/>
            <a:ext cx="2323296" cy="185702"/>
          </a:xfrm>
          <a:prstGeom prst="rect">
            <a:avLst/>
          </a:prstGeom>
          <a:pattFill prst="dkVert">
            <a:fgClr>
              <a:srgbClr val="3366FF"/>
            </a:fgClr>
            <a:bgClr>
              <a:prstClr val="white"/>
            </a:bgClr>
          </a:patt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3" name="Rectangle 22"/>
          <p:cNvSpPr>
            <a:spLocks noChangeAspect="1"/>
          </p:cNvSpPr>
          <p:nvPr/>
        </p:nvSpPr>
        <p:spPr>
          <a:xfrm>
            <a:off x="-700781" y="3391591"/>
            <a:ext cx="2315962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Helvetica Neue Medium"/>
                <a:cs typeface="Helvetica Neue Medium"/>
              </a:rPr>
              <a:t>Head</a:t>
            </a:r>
            <a:endParaRPr lang="en-US" sz="2400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Helvetica Neue Medium"/>
              <a:cs typeface="Helvetica Neue Medium"/>
            </a:endParaRPr>
          </a:p>
        </p:txBody>
      </p:sp>
      <p:sp>
        <p:nvSpPr>
          <p:cNvPr id="24" name="Rectangle 23"/>
          <p:cNvSpPr>
            <a:spLocks noChangeAspect="1"/>
          </p:cNvSpPr>
          <p:nvPr/>
        </p:nvSpPr>
        <p:spPr>
          <a:xfrm>
            <a:off x="3512669" y="3111155"/>
            <a:ext cx="2315962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Helvetica Neue Medium"/>
                <a:cs typeface="Helvetica Neue Medium"/>
              </a:rPr>
              <a:t>L2</a:t>
            </a:r>
            <a:endParaRPr lang="en-US" sz="2400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Helvetica Neue Medium"/>
              <a:cs typeface="Helvetica Neue Medium"/>
            </a:endParaRPr>
          </a:p>
        </p:txBody>
      </p:sp>
      <p:sp>
        <p:nvSpPr>
          <p:cNvPr id="25" name="Rectangle 24"/>
          <p:cNvSpPr>
            <a:spLocks noChangeAspect="1"/>
          </p:cNvSpPr>
          <p:nvPr/>
        </p:nvSpPr>
        <p:spPr>
          <a:xfrm>
            <a:off x="5905968" y="3093919"/>
            <a:ext cx="2315962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Helvetica Neue Medium"/>
                <a:cs typeface="Helvetica Neue Medium"/>
              </a:rPr>
              <a:t>L1</a:t>
            </a:r>
            <a:endParaRPr lang="en-US" sz="2400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Helvetica Neue Medium"/>
              <a:cs typeface="Helvetica Neue Medium"/>
            </a:endParaRPr>
          </a:p>
        </p:txBody>
      </p:sp>
      <p:pic>
        <p:nvPicPr>
          <p:cNvPr id="32" name="Picture 31" descr="Emoji Natur-0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3108" y="3391591"/>
            <a:ext cx="470593" cy="470593"/>
          </a:xfrm>
          <a:prstGeom prst="rect">
            <a:avLst/>
          </a:prstGeom>
        </p:spPr>
      </p:pic>
      <p:pic>
        <p:nvPicPr>
          <p:cNvPr id="33" name="Picture 32" descr="Emoji Natur-02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5317" y="3362169"/>
            <a:ext cx="470593" cy="470593"/>
          </a:xfrm>
          <a:prstGeom prst="rect">
            <a:avLst/>
          </a:prstGeom>
        </p:spPr>
      </p:pic>
      <p:pic>
        <p:nvPicPr>
          <p:cNvPr id="20" name="Picture 19" descr="Emoji Natur-08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6885" y="3407662"/>
            <a:ext cx="469784" cy="469784"/>
          </a:xfrm>
          <a:prstGeom prst="rect">
            <a:avLst/>
          </a:prstGeom>
        </p:spPr>
      </p:pic>
      <p:pic>
        <p:nvPicPr>
          <p:cNvPr id="5" name="Picture 4" descr="Emoji Natur-23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9249" y="3422755"/>
            <a:ext cx="469784" cy="469784"/>
          </a:xfrm>
          <a:prstGeom prst="rect">
            <a:avLst/>
          </a:prstGeom>
        </p:spPr>
      </p:pic>
      <p:sp>
        <p:nvSpPr>
          <p:cNvPr id="21" name="Rectangle 20"/>
          <p:cNvSpPr>
            <a:spLocks noChangeAspect="1"/>
          </p:cNvSpPr>
          <p:nvPr/>
        </p:nvSpPr>
        <p:spPr>
          <a:xfrm>
            <a:off x="7458264" y="3400519"/>
            <a:ext cx="2315962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Helvetica Neue Medium"/>
                <a:cs typeface="Helvetica Neue Medium"/>
              </a:rPr>
              <a:t>Tail</a:t>
            </a:r>
            <a:endParaRPr lang="en-US" sz="2400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Helvetica Neue Medium"/>
              <a:cs typeface="Helvetica Neue Medium"/>
            </a:endParaRPr>
          </a:p>
        </p:txBody>
      </p:sp>
      <p:sp>
        <p:nvSpPr>
          <p:cNvPr id="22" name="Rectangle 21"/>
          <p:cNvSpPr>
            <a:spLocks noChangeAspect="1"/>
          </p:cNvSpPr>
          <p:nvPr/>
        </p:nvSpPr>
        <p:spPr>
          <a:xfrm>
            <a:off x="996485" y="3100283"/>
            <a:ext cx="2315962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Helvetica Neue Medium"/>
                <a:cs typeface="Helvetica Neue Medium"/>
              </a:rPr>
              <a:t>L3</a:t>
            </a:r>
            <a:endParaRPr lang="en-US" sz="2400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Helvetica Neue Medium"/>
              <a:cs typeface="Helvetica Neue Medium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173252" y="4616312"/>
            <a:ext cx="2797496" cy="523220"/>
            <a:chOff x="3594697" y="4616312"/>
            <a:chExt cx="2797496" cy="523220"/>
          </a:xfrm>
        </p:grpSpPr>
        <p:sp>
          <p:nvSpPr>
            <p:cNvPr id="26" name="Rectangle 25"/>
            <p:cNvSpPr>
              <a:spLocks noChangeAspect="1"/>
            </p:cNvSpPr>
            <p:nvPr/>
          </p:nvSpPr>
          <p:spPr>
            <a:xfrm>
              <a:off x="3594697" y="4616312"/>
              <a:ext cx="1127125" cy="5232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800" dirty="0" smtClean="0">
                  <a:ln w="1905"/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Helvetica Neue Medium"/>
                  <a:cs typeface="Helvetica Neue Medium"/>
                </a:rPr>
                <a:t>Hit</a:t>
              </a:r>
              <a:endParaRPr lang="en-US" sz="2800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Helvetica Neue Medium"/>
                <a:cs typeface="Helvetica Neue Medium"/>
              </a:endParaRPr>
            </a:p>
          </p:txBody>
        </p:sp>
        <p:pic>
          <p:nvPicPr>
            <p:cNvPr id="29" name="Picture 28" descr="Emoji Natur-02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90954" y="4616312"/>
              <a:ext cx="470593" cy="470593"/>
            </a:xfrm>
            <a:prstGeom prst="rect">
              <a:avLst/>
            </a:prstGeom>
          </p:spPr>
        </p:pic>
        <p:sp>
          <p:nvSpPr>
            <p:cNvPr id="30" name="Rectangle 29"/>
            <p:cNvSpPr>
              <a:spLocks noChangeAspect="1"/>
            </p:cNvSpPr>
            <p:nvPr/>
          </p:nvSpPr>
          <p:spPr>
            <a:xfrm>
              <a:off x="5265068" y="4616312"/>
              <a:ext cx="1127125" cy="5232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800" dirty="0" smtClean="0">
                  <a:ln w="1905"/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Helvetica Neue Medium"/>
                  <a:cs typeface="Helvetica Neue Medium"/>
                </a:rPr>
                <a:t>again</a:t>
              </a:r>
              <a:endParaRPr lang="en-US" sz="2800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Helvetica Neue Medium"/>
                <a:cs typeface="Helvetica Neue Medium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198239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869"/>
    </mc:Choice>
    <mc:Fallback xmlns="">
      <p:transition xmlns:p14="http://schemas.microsoft.com/office/powerpoint/2010/main" spd="slow" advTm="10869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2.96296E-6 L -0.28559 2.96296E-6 " pathEditMode="relative" ptsTypes="AA">
                                      <p:cBhvr>
                                        <p:cTn id="10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3.7037E-6 L 0.0651 3.7037E-6 " pathEditMode="relative" ptsTypes="AA">
                                      <p:cBhvr>
                                        <p:cTn id="1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Greedy-Dual-Size-Frequency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Favoring small objects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4052-3774-B34C-A6F0-5C436C7626AC}" type="slidenum">
              <a:rPr lang="en-US" smtClean="0"/>
              <a:t>25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-700781" y="2319414"/>
            <a:ext cx="10475007" cy="1542770"/>
            <a:chOff x="-700781" y="2319414"/>
            <a:chExt cx="10475007" cy="1542770"/>
          </a:xfrm>
        </p:grpSpPr>
        <p:grpSp>
          <p:nvGrpSpPr>
            <p:cNvPr id="21" name="Group 20"/>
            <p:cNvGrpSpPr/>
            <p:nvPr/>
          </p:nvGrpSpPr>
          <p:grpSpPr>
            <a:xfrm>
              <a:off x="-700781" y="2319414"/>
              <a:ext cx="8987391" cy="1533842"/>
              <a:chOff x="-700781" y="2319414"/>
              <a:chExt cx="8987391" cy="1533842"/>
            </a:xfrm>
          </p:grpSpPr>
          <p:sp>
            <p:nvSpPr>
              <p:cNvPr id="5" name="Rectangle 4"/>
              <p:cNvSpPr>
                <a:spLocks noChangeAspect="1"/>
              </p:cNvSpPr>
              <p:nvPr/>
            </p:nvSpPr>
            <p:spPr>
              <a:xfrm>
                <a:off x="2528884" y="2319414"/>
                <a:ext cx="4179521" cy="4616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sz="2400" dirty="0" smtClean="0">
                    <a:ln w="1905"/>
                    <a:effectLst>
                      <a:innerShdw blurRad="69850" dist="43180" dir="5400000">
                        <a:srgbClr val="000000">
                          <a:alpha val="65000"/>
                        </a:srgbClr>
                      </a:innerShdw>
                    </a:effectLst>
                    <a:latin typeface="Helvetica Neue Medium"/>
                    <a:cs typeface="Helvetica Neue Medium"/>
                  </a:rPr>
                  <a:t>Cache space of GDSF-3</a:t>
                </a:r>
                <a:endParaRPr lang="en-US" sz="2400" dirty="0">
                  <a:ln w="1905"/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Helvetica Neue Medium"/>
                  <a:cs typeface="Helvetica Neue Medium"/>
                </a:endParaRPr>
              </a:p>
            </p:txBody>
          </p:sp>
          <p:sp>
            <p:nvSpPr>
              <p:cNvPr id="6" name="Left Brace 5"/>
              <p:cNvSpPr/>
              <p:nvPr/>
            </p:nvSpPr>
            <p:spPr>
              <a:xfrm rot="5400000">
                <a:off x="4432579" y="-653354"/>
                <a:ext cx="392862" cy="7315201"/>
              </a:xfrm>
              <a:prstGeom prst="leftBrac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1015737" y="3582320"/>
                <a:ext cx="7140485" cy="185702"/>
              </a:xfrm>
              <a:prstGeom prst="rect">
                <a:avLst/>
              </a:prstGeom>
              <a:pattFill prst="dkVert">
                <a:fgClr>
                  <a:srgbClr val="3366FF"/>
                </a:fgClr>
                <a:bgClr>
                  <a:prstClr val="white"/>
                </a:bgClr>
              </a:patt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" name="Rectangle 9"/>
              <p:cNvSpPr>
                <a:spLocks noChangeAspect="1"/>
              </p:cNvSpPr>
              <p:nvPr/>
            </p:nvSpPr>
            <p:spPr>
              <a:xfrm>
                <a:off x="-700781" y="3391591"/>
                <a:ext cx="2315962" cy="4616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sz="2400" dirty="0" smtClean="0">
                    <a:ln w="1905"/>
                    <a:effectLst>
                      <a:innerShdw blurRad="69850" dist="43180" dir="5400000">
                        <a:srgbClr val="000000">
                          <a:alpha val="65000"/>
                        </a:srgbClr>
                      </a:innerShdw>
                    </a:effectLst>
                    <a:latin typeface="Helvetica Neue Medium"/>
                    <a:cs typeface="Helvetica Neue Medium"/>
                  </a:rPr>
                  <a:t>Head</a:t>
                </a:r>
                <a:endParaRPr lang="en-US" sz="2400" dirty="0">
                  <a:ln w="1905"/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Helvetica Neue Medium"/>
                  <a:cs typeface="Helvetica Neue Medium"/>
                </a:endParaRPr>
              </a:p>
            </p:txBody>
          </p:sp>
        </p:grpSp>
        <p:sp>
          <p:nvSpPr>
            <p:cNvPr id="11" name="Rectangle 10"/>
            <p:cNvSpPr>
              <a:spLocks noChangeAspect="1"/>
            </p:cNvSpPr>
            <p:nvPr/>
          </p:nvSpPr>
          <p:spPr>
            <a:xfrm>
              <a:off x="7458264" y="3400519"/>
              <a:ext cx="2315962" cy="46166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400" dirty="0" smtClean="0">
                  <a:ln w="1905"/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Helvetica Neue Medium"/>
                  <a:cs typeface="Helvetica Neue Medium"/>
                </a:rPr>
                <a:t>Tail</a:t>
              </a:r>
              <a:endParaRPr lang="en-US" sz="2400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Helvetica Neue Medium"/>
                <a:cs typeface="Helvetica Neue Medium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124242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07"/>
    </mc:Choice>
    <mc:Fallback xmlns="">
      <p:transition xmlns:p14="http://schemas.microsoft.com/office/powerpoint/2010/main" spd="slow" advTm="4407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Greedy-Dual-Size-Frequency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Favoring small objects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4052-3774-B34C-A6F0-5C436C7626AC}" type="slidenum">
              <a:rPr lang="en-US" smtClean="0"/>
              <a:t>26</a:t>
            </a:fld>
            <a:endParaRPr lang="en-US"/>
          </a:p>
        </p:txBody>
      </p:sp>
      <p:sp>
        <p:nvSpPr>
          <p:cNvPr id="5" name="Rectangle 4"/>
          <p:cNvSpPr>
            <a:spLocks noChangeAspect="1"/>
          </p:cNvSpPr>
          <p:nvPr/>
        </p:nvSpPr>
        <p:spPr>
          <a:xfrm>
            <a:off x="2528884" y="2319414"/>
            <a:ext cx="417952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Helvetica Neue Medium"/>
                <a:cs typeface="Helvetica Neue Medium"/>
              </a:rPr>
              <a:t>Cache space of GDSF-3</a:t>
            </a:r>
            <a:endParaRPr lang="en-US" sz="2400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Helvetica Neue Medium"/>
              <a:cs typeface="Helvetica Neue Medium"/>
            </a:endParaRPr>
          </a:p>
        </p:txBody>
      </p:sp>
      <p:sp>
        <p:nvSpPr>
          <p:cNvPr id="6" name="Left Brace 5"/>
          <p:cNvSpPr/>
          <p:nvPr/>
        </p:nvSpPr>
        <p:spPr>
          <a:xfrm rot="5400000">
            <a:off x="4432579" y="-653354"/>
            <a:ext cx="392862" cy="7315201"/>
          </a:xfrm>
          <a:prstGeom prst="leftBrac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15737" y="3582320"/>
            <a:ext cx="7140485" cy="185702"/>
          </a:xfrm>
          <a:prstGeom prst="rect">
            <a:avLst/>
          </a:prstGeom>
          <a:pattFill prst="dkVert">
            <a:fgClr>
              <a:srgbClr val="3366FF"/>
            </a:fgClr>
            <a:bgClr>
              <a:prstClr val="white"/>
            </a:bgClr>
          </a:patt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>
            <a:spLocks noChangeAspect="1"/>
          </p:cNvSpPr>
          <p:nvPr/>
        </p:nvSpPr>
        <p:spPr>
          <a:xfrm>
            <a:off x="-700781" y="3391591"/>
            <a:ext cx="2315962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Helvetica Neue Medium"/>
                <a:cs typeface="Helvetica Neue Medium"/>
              </a:rPr>
              <a:t>Head</a:t>
            </a:r>
            <a:endParaRPr lang="en-US" sz="2400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Helvetica Neue Medium"/>
              <a:cs typeface="Helvetica Neue Medium"/>
            </a:endParaRPr>
          </a:p>
        </p:txBody>
      </p:sp>
      <p:pic>
        <p:nvPicPr>
          <p:cNvPr id="15" name="Picture 14" descr="Emoji Natur-40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2333" y="4073549"/>
            <a:ext cx="1150897" cy="1150897"/>
          </a:xfrm>
          <a:prstGeom prst="rect">
            <a:avLst/>
          </a:prstGeom>
        </p:spPr>
      </p:pic>
      <p:sp>
        <p:nvSpPr>
          <p:cNvPr id="12" name="Rectangle 11"/>
          <p:cNvSpPr>
            <a:spLocks noChangeAspect="1"/>
          </p:cNvSpPr>
          <p:nvPr/>
        </p:nvSpPr>
        <p:spPr>
          <a:xfrm>
            <a:off x="7458264" y="3400519"/>
            <a:ext cx="2315962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Helvetica Neue Medium"/>
                <a:cs typeface="Helvetica Neue Medium"/>
              </a:rPr>
              <a:t>Tail</a:t>
            </a:r>
            <a:endParaRPr lang="en-US" sz="2400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Helvetica Neue Medium"/>
              <a:cs typeface="Helvetica Neue Medium"/>
            </a:endParaRPr>
          </a:p>
        </p:txBody>
      </p:sp>
      <p:sp>
        <p:nvSpPr>
          <p:cNvPr id="13" name="Rectangle 12"/>
          <p:cNvSpPr>
            <a:spLocks noChangeAspect="1"/>
          </p:cNvSpPr>
          <p:nvPr/>
        </p:nvSpPr>
        <p:spPr>
          <a:xfrm>
            <a:off x="3312447" y="4616312"/>
            <a:ext cx="2261229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Helvetica Neue Medium"/>
                <a:cs typeface="Helvetica Neue Medium"/>
              </a:rPr>
              <a:t>Miss</a:t>
            </a:r>
            <a:endParaRPr lang="en-US" sz="2800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Helvetica Neue Medium"/>
              <a:cs typeface="Helvetica Neue Medium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1251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8701"/>
    </mc:Choice>
    <mc:Fallback xmlns="">
      <p:transition xmlns:p14="http://schemas.microsoft.com/office/powerpoint/2010/main" spd="slow" advTm="148701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5.92593E-6 L 0.09098 -0.16251 " pathEditMode="relative" ptsTypes="AA">
                                      <p:cBhvr>
                                        <p:cTn id="1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Greedy-Dual-Size-Frequency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Favoring small objects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4052-3774-B34C-A6F0-5C436C7626AC}" type="slidenum">
              <a:rPr lang="en-US" smtClean="0"/>
              <a:t>27</a:t>
            </a:fld>
            <a:endParaRPr lang="en-US"/>
          </a:p>
        </p:txBody>
      </p:sp>
      <p:sp>
        <p:nvSpPr>
          <p:cNvPr id="5" name="Rectangle 4"/>
          <p:cNvSpPr>
            <a:spLocks noChangeAspect="1"/>
          </p:cNvSpPr>
          <p:nvPr/>
        </p:nvSpPr>
        <p:spPr>
          <a:xfrm>
            <a:off x="2528884" y="2319414"/>
            <a:ext cx="417952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Helvetica Neue Medium"/>
                <a:cs typeface="Helvetica Neue Medium"/>
              </a:rPr>
              <a:t>Cache space of GDSF-3</a:t>
            </a:r>
            <a:endParaRPr lang="en-US" sz="2400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Helvetica Neue Medium"/>
              <a:cs typeface="Helvetica Neue Medium"/>
            </a:endParaRPr>
          </a:p>
        </p:txBody>
      </p:sp>
      <p:sp>
        <p:nvSpPr>
          <p:cNvPr id="6" name="Left Brace 5"/>
          <p:cNvSpPr/>
          <p:nvPr/>
        </p:nvSpPr>
        <p:spPr>
          <a:xfrm rot="5400000">
            <a:off x="4432579" y="-653354"/>
            <a:ext cx="392862" cy="7315201"/>
          </a:xfrm>
          <a:prstGeom prst="leftBrac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15737" y="3582320"/>
            <a:ext cx="7140485" cy="185702"/>
          </a:xfrm>
          <a:prstGeom prst="rect">
            <a:avLst/>
          </a:prstGeom>
          <a:pattFill prst="dkVert">
            <a:fgClr>
              <a:srgbClr val="3366FF"/>
            </a:fgClr>
            <a:bgClr>
              <a:prstClr val="white"/>
            </a:bgClr>
          </a:patt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>
            <a:spLocks noChangeAspect="1"/>
          </p:cNvSpPr>
          <p:nvPr/>
        </p:nvSpPr>
        <p:spPr>
          <a:xfrm>
            <a:off x="-700781" y="3391591"/>
            <a:ext cx="2315962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Helvetica Neue Medium"/>
                <a:cs typeface="Helvetica Neue Medium"/>
              </a:rPr>
              <a:t>Head</a:t>
            </a:r>
            <a:endParaRPr lang="en-US" sz="2400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Helvetica Neue Medium"/>
              <a:cs typeface="Helvetica Neue Medium"/>
            </a:endParaRPr>
          </a:p>
        </p:txBody>
      </p:sp>
      <p:pic>
        <p:nvPicPr>
          <p:cNvPr id="15" name="Picture 14" descr="Emoji Natur-40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1779" y="2964538"/>
            <a:ext cx="1150897" cy="1150897"/>
          </a:xfrm>
          <a:prstGeom prst="rect">
            <a:avLst/>
          </a:prstGeom>
        </p:spPr>
      </p:pic>
      <p:sp>
        <p:nvSpPr>
          <p:cNvPr id="13" name="Rectangle 12"/>
          <p:cNvSpPr>
            <a:spLocks noChangeAspect="1"/>
          </p:cNvSpPr>
          <p:nvPr/>
        </p:nvSpPr>
        <p:spPr>
          <a:xfrm>
            <a:off x="7458264" y="3400519"/>
            <a:ext cx="2315962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Helvetica Neue Medium"/>
                <a:cs typeface="Helvetica Neue Medium"/>
              </a:rPr>
              <a:t>Tail</a:t>
            </a:r>
            <a:endParaRPr lang="en-US" sz="2400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Helvetica Neue Medium"/>
              <a:cs typeface="Helvetica Neue Medium"/>
            </a:endParaRPr>
          </a:p>
        </p:txBody>
      </p:sp>
      <p:pic>
        <p:nvPicPr>
          <p:cNvPr id="8" name="Picture 7" descr="Emoji Natur-36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3768" y="4643696"/>
            <a:ext cx="469784" cy="469784"/>
          </a:xfrm>
          <a:prstGeom prst="rect">
            <a:avLst/>
          </a:prstGeom>
        </p:spPr>
      </p:pic>
      <p:sp>
        <p:nvSpPr>
          <p:cNvPr id="16" name="Rectangle 15"/>
          <p:cNvSpPr>
            <a:spLocks noChangeAspect="1"/>
          </p:cNvSpPr>
          <p:nvPr/>
        </p:nvSpPr>
        <p:spPr>
          <a:xfrm>
            <a:off x="3312447" y="4616312"/>
            <a:ext cx="2261229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Helvetica Neue Medium"/>
                <a:cs typeface="Helvetica Neue Medium"/>
              </a:rPr>
              <a:t>Miss</a:t>
            </a:r>
            <a:endParaRPr lang="en-US" sz="2800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Helvetica Neue Medium"/>
              <a:cs typeface="Helvetica Neue Medium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64048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246"/>
    </mc:Choice>
    <mc:Fallback xmlns="">
      <p:transition xmlns:p14="http://schemas.microsoft.com/office/powerpoint/2010/main" spd="slow" advTm="14246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27778E-6 -1.48148E-6 L -0.15902 -0.17523 " pathEditMode="relative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2.22222E-6 L 0.03003 -2.22222E-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Greedy-Dual-Size-Frequency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Favoring small objects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4052-3774-B34C-A6F0-5C436C7626AC}" type="slidenum">
              <a:rPr lang="en-US" smtClean="0"/>
              <a:t>28</a:t>
            </a:fld>
            <a:endParaRPr lang="en-US"/>
          </a:p>
        </p:txBody>
      </p:sp>
      <p:sp>
        <p:nvSpPr>
          <p:cNvPr id="5" name="Rectangle 4"/>
          <p:cNvSpPr>
            <a:spLocks noChangeAspect="1"/>
          </p:cNvSpPr>
          <p:nvPr/>
        </p:nvSpPr>
        <p:spPr>
          <a:xfrm>
            <a:off x="2528884" y="2319414"/>
            <a:ext cx="417952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Helvetica Neue Medium"/>
                <a:cs typeface="Helvetica Neue Medium"/>
              </a:rPr>
              <a:t>Cache space of GDSF-3</a:t>
            </a:r>
            <a:endParaRPr lang="en-US" sz="2400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Helvetica Neue Medium"/>
              <a:cs typeface="Helvetica Neue Medium"/>
            </a:endParaRPr>
          </a:p>
        </p:txBody>
      </p:sp>
      <p:sp>
        <p:nvSpPr>
          <p:cNvPr id="6" name="Left Brace 5"/>
          <p:cNvSpPr/>
          <p:nvPr/>
        </p:nvSpPr>
        <p:spPr>
          <a:xfrm rot="5400000">
            <a:off x="4432579" y="-653354"/>
            <a:ext cx="392862" cy="7315201"/>
          </a:xfrm>
          <a:prstGeom prst="leftBrac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15737" y="3582320"/>
            <a:ext cx="7140485" cy="185702"/>
          </a:xfrm>
          <a:prstGeom prst="rect">
            <a:avLst/>
          </a:prstGeom>
          <a:pattFill prst="dkVert">
            <a:fgClr>
              <a:srgbClr val="3366FF"/>
            </a:fgClr>
            <a:bgClr>
              <a:prstClr val="white"/>
            </a:bgClr>
          </a:patt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>
            <a:spLocks noChangeAspect="1"/>
          </p:cNvSpPr>
          <p:nvPr/>
        </p:nvSpPr>
        <p:spPr>
          <a:xfrm>
            <a:off x="-700781" y="3391591"/>
            <a:ext cx="2315962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Helvetica Neue Medium"/>
                <a:cs typeface="Helvetica Neue Medium"/>
              </a:rPr>
              <a:t>Head</a:t>
            </a:r>
            <a:endParaRPr lang="en-US" sz="2400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Helvetica Neue Medium"/>
              <a:cs typeface="Helvetica Neue Medium"/>
            </a:endParaRPr>
          </a:p>
        </p:txBody>
      </p:sp>
      <p:pic>
        <p:nvPicPr>
          <p:cNvPr id="15" name="Picture 14" descr="Emoji Natur-4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317" y="2964538"/>
            <a:ext cx="1150897" cy="1150897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517044" y="4849093"/>
            <a:ext cx="8007320" cy="1077218"/>
          </a:xfrm>
          <a:prstGeom prst="rect">
            <a:avLst/>
          </a:prstGeom>
          <a:ln w="38100" cmpd="sng">
            <a:solidFill>
              <a:srgbClr val="4F81BD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3200" dirty="0" smtClean="0">
                <a:latin typeface="Helvetica Neue Medium"/>
                <a:cs typeface="Helvetica Neue Medium"/>
              </a:rPr>
              <a:t>Write workload more random than LRU</a:t>
            </a:r>
          </a:p>
          <a:p>
            <a:pPr marL="457200" indent="-457200">
              <a:buFont typeface="Arial"/>
              <a:buChar char="•"/>
            </a:pPr>
            <a:r>
              <a:rPr lang="en-US" sz="3200" dirty="0" smtClean="0">
                <a:latin typeface="Helvetica Neue Medium"/>
                <a:cs typeface="Helvetica Neue Medium"/>
              </a:rPr>
              <a:t>Operations similar to priority queue</a:t>
            </a:r>
            <a:endParaRPr lang="en-US" sz="3200" dirty="0">
              <a:latin typeface="Helvetica Neue Medium"/>
              <a:cs typeface="Helvetica Neue Medium"/>
            </a:endParaRPr>
          </a:p>
        </p:txBody>
      </p:sp>
      <p:sp>
        <p:nvSpPr>
          <p:cNvPr id="13" name="Rectangle 12"/>
          <p:cNvSpPr>
            <a:spLocks noChangeAspect="1"/>
          </p:cNvSpPr>
          <p:nvPr/>
        </p:nvSpPr>
        <p:spPr>
          <a:xfrm>
            <a:off x="7458264" y="3400519"/>
            <a:ext cx="2315962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Helvetica Neue Medium"/>
                <a:cs typeface="Helvetica Neue Medium"/>
              </a:rPr>
              <a:t>Tail</a:t>
            </a:r>
            <a:endParaRPr lang="en-US" sz="2400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Helvetica Neue Medium"/>
              <a:cs typeface="Helvetica Neue Medium"/>
            </a:endParaRPr>
          </a:p>
        </p:txBody>
      </p:sp>
      <p:pic>
        <p:nvPicPr>
          <p:cNvPr id="14" name="Picture 13" descr="Emoji Natur-36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2937" y="3433986"/>
            <a:ext cx="469784" cy="469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803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325"/>
    </mc:Choice>
    <mc:Fallback xmlns="">
      <p:transition xmlns:p14="http://schemas.microsoft.com/office/powerpoint/2010/main" spd="slow" advTm="23325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Relative Priority Queue for</a:t>
            </a:r>
            <a:br>
              <a:rPr lang="en-US" dirty="0" smtClean="0"/>
            </a:br>
            <a:r>
              <a:rPr lang="en-US" dirty="0" smtClean="0"/>
              <a:t>Advanced Caching Algorithms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4052-3774-B34C-A6F0-5C436C7626AC}" type="slidenum">
              <a:rPr lang="en-US" smtClean="0"/>
              <a:t>29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1288526" y="1856068"/>
            <a:ext cx="6566949" cy="1023579"/>
            <a:chOff x="2313980" y="1529512"/>
            <a:chExt cx="6566949" cy="1023579"/>
          </a:xfrm>
        </p:grpSpPr>
        <p:sp>
          <p:nvSpPr>
            <p:cNvPr id="5" name="Rectangle 4"/>
            <p:cNvSpPr/>
            <p:nvPr/>
          </p:nvSpPr>
          <p:spPr>
            <a:xfrm>
              <a:off x="2313980" y="2369652"/>
              <a:ext cx="6566948" cy="183439"/>
            </a:xfrm>
            <a:prstGeom prst="rect">
              <a:avLst/>
            </a:prstGeom>
            <a:pattFill prst="dkVert">
              <a:fgClr>
                <a:srgbClr val="3366FF"/>
              </a:fgClr>
              <a:bgClr>
                <a:prstClr val="white"/>
              </a:bgClr>
            </a:patt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" name="Rectangle 5"/>
            <p:cNvSpPr>
              <a:spLocks noChangeAspect="1"/>
            </p:cNvSpPr>
            <p:nvPr/>
          </p:nvSpPr>
          <p:spPr>
            <a:xfrm>
              <a:off x="4342083" y="1529512"/>
              <a:ext cx="2510743" cy="46166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400" dirty="0" smtClean="0">
                  <a:ln w="1905"/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Helvetica Neue Medium"/>
                  <a:cs typeface="Helvetica Neue Medium"/>
                </a:rPr>
                <a:t>Cache space</a:t>
              </a:r>
              <a:endParaRPr lang="en-US" sz="2400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Helvetica Neue Medium"/>
                <a:cs typeface="Helvetica Neue Medium"/>
              </a:endParaRPr>
            </a:p>
          </p:txBody>
        </p:sp>
        <p:sp>
          <p:nvSpPr>
            <p:cNvPr id="7" name="Left Brace 6"/>
            <p:cNvSpPr/>
            <p:nvPr/>
          </p:nvSpPr>
          <p:spPr>
            <a:xfrm rot="5400000">
              <a:off x="5401023" y="-1110253"/>
              <a:ext cx="392863" cy="6566949"/>
            </a:xfrm>
            <a:prstGeom prst="leftBrac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50664" y="2465377"/>
            <a:ext cx="1013436" cy="461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Helvetica Neue Medium"/>
                <a:cs typeface="Helvetica Neue Medium"/>
              </a:rPr>
              <a:t>Head</a:t>
            </a:r>
            <a:endParaRPr lang="en-US" sz="2400" dirty="0">
              <a:latin typeface="Helvetica Neue Medium"/>
              <a:cs typeface="Helvetica Neue Medium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013779" y="2417983"/>
            <a:ext cx="1013436" cy="461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Helvetica Neue Medium"/>
                <a:cs typeface="Helvetica Neue Medium"/>
              </a:rPr>
              <a:t>Tail</a:t>
            </a:r>
            <a:endParaRPr lang="en-US" sz="2400" dirty="0">
              <a:latin typeface="Helvetica Neue Medium"/>
              <a:cs typeface="Helvetica Neue Medium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288526" y="1956318"/>
            <a:ext cx="6517592" cy="461665"/>
            <a:chOff x="1288526" y="1956318"/>
            <a:chExt cx="6517592" cy="461665"/>
          </a:xfrm>
        </p:grpSpPr>
        <p:sp>
          <p:nvSpPr>
            <p:cNvPr id="11" name="TextBox 10"/>
            <p:cNvSpPr txBox="1"/>
            <p:nvPr/>
          </p:nvSpPr>
          <p:spPr>
            <a:xfrm>
              <a:off x="1288526" y="1956318"/>
              <a:ext cx="61247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Helvetica Neue Medium"/>
                  <a:cs typeface="Helvetica Neue Medium"/>
                </a:rPr>
                <a:t>1.0</a:t>
              </a:r>
              <a:endParaRPr lang="en-US" sz="2400" dirty="0">
                <a:latin typeface="Helvetica Neue Medium"/>
                <a:cs typeface="Helvetica Neue Medium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193643" y="1956318"/>
              <a:ext cx="61247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Helvetica Neue Medium"/>
                  <a:cs typeface="Helvetica Neue Medium"/>
                </a:rPr>
                <a:t>0</a:t>
              </a:r>
              <a:r>
                <a:rPr lang="en-US" sz="2400" dirty="0" smtClean="0">
                  <a:latin typeface="Helvetica Neue Medium"/>
                  <a:cs typeface="Helvetica Neue Medium"/>
                </a:rPr>
                <a:t>.0</a:t>
              </a:r>
              <a:endParaRPr lang="en-US" sz="2400" dirty="0">
                <a:latin typeface="Helvetica Neue Medium"/>
                <a:cs typeface="Helvetica Neue Medium"/>
              </a:endParaRPr>
            </a:p>
          </p:txBody>
        </p:sp>
      </p:grpSp>
      <p:sp>
        <p:nvSpPr>
          <p:cNvPr id="14" name="Rectangle 13"/>
          <p:cNvSpPr>
            <a:spLocks noChangeAspect="1"/>
          </p:cNvSpPr>
          <p:nvPr/>
        </p:nvSpPr>
        <p:spPr>
          <a:xfrm>
            <a:off x="2273106" y="3846089"/>
            <a:ext cx="4661864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Helvetica Neue Medium"/>
                <a:cs typeface="Helvetica Neue Medium"/>
              </a:rPr>
              <a:t>Miss object: insert(x, </a:t>
            </a:r>
            <a:r>
              <a:rPr lang="en-US" sz="2800" i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Helvetica Neue Medium"/>
                <a:cs typeface="Helvetica Neue Medium"/>
              </a:rPr>
              <a:t>p</a:t>
            </a:r>
            <a:r>
              <a:rPr lang="en-US" sz="2800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Helvetica Neue Medium"/>
                <a:cs typeface="Helvetica Neue Medium"/>
              </a:rPr>
              <a:t>)</a:t>
            </a:r>
            <a:endParaRPr lang="en-US" sz="2800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Helvetica Neue Medium"/>
              <a:cs typeface="Helvetica Neue Medium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963021" y="2002234"/>
            <a:ext cx="3983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Helvetica Neue Medium"/>
                <a:cs typeface="Helvetica Neue Medium"/>
              </a:rPr>
              <a:t>p</a:t>
            </a:r>
            <a:endParaRPr lang="en-US" sz="2400" dirty="0"/>
          </a:p>
        </p:txBody>
      </p:sp>
      <p:pic>
        <p:nvPicPr>
          <p:cNvPr id="17" name="Picture 16" descr="Emoji Natur-28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2827" y="3846089"/>
            <a:ext cx="469784" cy="46978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50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9026"/>
    </mc:Choice>
    <mc:Fallback xmlns="">
      <p:transition xmlns:p14="http://schemas.microsoft.com/office/powerpoint/2010/main" spd="slow" advTm="39026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1.11111E-6 L -0.04844 1.11111E-6 C -0.07014 1.11111E-6 -0.09636 -0.05463 -0.09636 -0.09838 L -0.09636 -0.19653 " pathEditMode="relative" rAng="0" ptsTypes="FfFF">
                                      <p:cBhvr>
                                        <p:cTn id="18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26" y="-98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4052-3774-B34C-A6F0-5C436C7626AC}" type="slidenum">
              <a:rPr lang="en-US" smtClean="0"/>
              <a:t>3</a:t>
            </a:fld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951417" y="224894"/>
            <a:ext cx="252615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latin typeface="Helvetica Neue Medium"/>
                <a:cs typeface="Helvetica Neue Medium"/>
              </a:rPr>
              <a:t>Photo Caches</a:t>
            </a:r>
            <a:endParaRPr lang="en-US" sz="2800" dirty="0">
              <a:latin typeface="Helvetica Neue Medium"/>
              <a:cs typeface="Helvetica Neue Medium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44019" y="2301525"/>
            <a:ext cx="3977335" cy="892552"/>
          </a:xfrm>
          <a:prstGeom prst="rect">
            <a:avLst/>
          </a:prstGeom>
          <a:ln w="3810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2600" dirty="0" smtClean="0">
                <a:latin typeface="Helvetica Neue Medium"/>
                <a:cs typeface="Helvetica Neue Medium"/>
              </a:rPr>
              <a:t>Close to users</a:t>
            </a:r>
          </a:p>
          <a:p>
            <a:pPr algn="ctr"/>
            <a:r>
              <a:rPr lang="en-US" sz="2600" dirty="0" smtClean="0">
                <a:latin typeface="Helvetica Neue Medium"/>
                <a:cs typeface="Helvetica Neue Medium"/>
              </a:rPr>
              <a:t>Reduce backbone </a:t>
            </a:r>
            <a:r>
              <a:rPr lang="en-US" sz="2600" dirty="0">
                <a:latin typeface="Helvetica Neue Medium"/>
                <a:cs typeface="Helvetica Neue Medium"/>
              </a:rPr>
              <a:t>t</a:t>
            </a:r>
            <a:r>
              <a:rPr lang="en-US" sz="2600" dirty="0" smtClean="0">
                <a:latin typeface="Helvetica Neue Medium"/>
                <a:cs typeface="Helvetica Neue Medium"/>
              </a:rPr>
              <a:t>raffic</a:t>
            </a:r>
            <a:endParaRPr lang="en-US" sz="2600" dirty="0">
              <a:latin typeface="Helvetica Neue Medium"/>
              <a:cs typeface="Helvetica Neue Medium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01514" y="4163408"/>
            <a:ext cx="4063352" cy="892552"/>
          </a:xfrm>
          <a:prstGeom prst="rect">
            <a:avLst/>
          </a:prstGeom>
          <a:ln w="3810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2600" dirty="0" smtClean="0">
                <a:latin typeface="Helvetica Neue Medium"/>
                <a:cs typeface="Helvetica Neue Medium"/>
              </a:rPr>
              <a:t>Co-located with backend</a:t>
            </a:r>
          </a:p>
          <a:p>
            <a:pPr algn="ctr"/>
            <a:r>
              <a:rPr lang="en-US" sz="2600" dirty="0" smtClean="0">
                <a:latin typeface="Helvetica Neue Medium"/>
                <a:cs typeface="Helvetica Neue Medium"/>
              </a:rPr>
              <a:t>Reduce backend IO</a:t>
            </a:r>
            <a:endParaRPr lang="en-US" sz="2600" dirty="0">
              <a:latin typeface="Helvetica Neue Medium"/>
              <a:cs typeface="Helvetica Neue Medium"/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 flipH="1">
            <a:off x="7641777" y="3752122"/>
            <a:ext cx="596281" cy="857562"/>
          </a:xfrm>
          <a:prstGeom prst="line">
            <a:avLst/>
          </a:prstGeom>
          <a:ln>
            <a:solidFill>
              <a:srgbClr val="800000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>
            <a:spLocks noChangeAspect="1"/>
          </p:cNvSpPr>
          <p:nvPr/>
        </p:nvSpPr>
        <p:spPr>
          <a:xfrm>
            <a:off x="7940818" y="3267367"/>
            <a:ext cx="1330042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1905"/>
                <a:solidFill>
                  <a:srgbClr val="8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Helvetica Neue Medium"/>
                <a:cs typeface="Helvetica Neue Medium"/>
              </a:rPr>
              <a:t>Flash</a:t>
            </a:r>
            <a:endParaRPr lang="en-US" sz="2800" kern="1200" dirty="0">
              <a:ln w="1905"/>
              <a:solidFill>
                <a:srgbClr val="800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Helvetica Neue Medium"/>
              <a:cs typeface="Helvetica Neue Medium"/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 flipH="1" flipV="1">
            <a:off x="7641777" y="2747801"/>
            <a:ext cx="596282" cy="542657"/>
          </a:xfrm>
          <a:prstGeom prst="line">
            <a:avLst/>
          </a:prstGeom>
          <a:ln>
            <a:solidFill>
              <a:srgbClr val="800000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5007703" y="5519528"/>
            <a:ext cx="2634073" cy="914333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2600" dirty="0" smtClean="0">
                <a:solidFill>
                  <a:srgbClr val="000000"/>
                </a:solidFill>
                <a:latin typeface="Helvetica Neue Medium"/>
                <a:cs typeface="Helvetica Neue Medium"/>
              </a:rPr>
              <a:t>Storage</a:t>
            </a:r>
          </a:p>
          <a:p>
            <a:pPr algn="ctr"/>
            <a:r>
              <a:rPr lang="en-US" sz="2600" dirty="0" smtClean="0">
                <a:solidFill>
                  <a:srgbClr val="000000"/>
                </a:solidFill>
                <a:latin typeface="Helvetica Neue Medium"/>
                <a:cs typeface="Helvetica Neue Medium"/>
              </a:rPr>
              <a:t>Backend</a:t>
            </a:r>
            <a:endParaRPr lang="en-US" sz="2600" dirty="0">
              <a:solidFill>
                <a:srgbClr val="000000"/>
              </a:solidFill>
              <a:latin typeface="Helvetica Neue Medium"/>
              <a:cs typeface="Helvetica Neue Medium"/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5066583" y="2347394"/>
            <a:ext cx="2490594" cy="68866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sz="2600" dirty="0" smtClean="0">
                <a:solidFill>
                  <a:srgbClr val="000000"/>
                </a:solidFill>
                <a:latin typeface="Helvetica Neue Medium"/>
                <a:cs typeface="Helvetica Neue Medium"/>
              </a:rPr>
              <a:t>Edge Cache</a:t>
            </a:r>
            <a:endParaRPr lang="en-US" sz="2600" dirty="0">
              <a:solidFill>
                <a:srgbClr val="000000"/>
              </a:solidFill>
              <a:latin typeface="Helvetica Neue Medium"/>
              <a:cs typeface="Helvetica Neue Medium"/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5066583" y="4293739"/>
            <a:ext cx="2490594" cy="673847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sz="2600" dirty="0" smtClean="0">
                <a:solidFill>
                  <a:srgbClr val="000000"/>
                </a:solidFill>
                <a:latin typeface="Helvetica Neue Medium"/>
                <a:cs typeface="Helvetica Neue Medium"/>
              </a:rPr>
              <a:t>Origin Cache</a:t>
            </a:r>
            <a:endParaRPr lang="en-US" sz="2600" dirty="0">
              <a:solidFill>
                <a:srgbClr val="000000"/>
              </a:solidFill>
              <a:latin typeface="Helvetica Neue Medium"/>
              <a:cs typeface="Helvetica Neue Medium"/>
            </a:endParaRPr>
          </a:p>
        </p:txBody>
      </p:sp>
      <p:sp>
        <p:nvSpPr>
          <p:cNvPr id="47" name="Up-Down Arrow 46"/>
          <p:cNvSpPr/>
          <p:nvPr/>
        </p:nvSpPr>
        <p:spPr>
          <a:xfrm>
            <a:off x="6235700" y="3036055"/>
            <a:ext cx="279400" cy="1257684"/>
          </a:xfrm>
          <a:prstGeom prst="up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Up-Down Arrow 47"/>
          <p:cNvSpPr/>
          <p:nvPr/>
        </p:nvSpPr>
        <p:spPr>
          <a:xfrm>
            <a:off x="6235700" y="1604981"/>
            <a:ext cx="279400" cy="716581"/>
          </a:xfrm>
          <a:prstGeom prst="up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Up-Down Arrow 48"/>
          <p:cNvSpPr/>
          <p:nvPr/>
        </p:nvSpPr>
        <p:spPr>
          <a:xfrm>
            <a:off x="6248400" y="4967586"/>
            <a:ext cx="266700" cy="551942"/>
          </a:xfrm>
          <a:prstGeom prst="up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0" name="Group 49"/>
          <p:cNvGrpSpPr/>
          <p:nvPr/>
        </p:nvGrpSpPr>
        <p:grpSpPr>
          <a:xfrm>
            <a:off x="4952461" y="948615"/>
            <a:ext cx="2855184" cy="656895"/>
            <a:chOff x="4952461" y="948615"/>
            <a:chExt cx="2855184" cy="656895"/>
          </a:xfrm>
        </p:grpSpPr>
        <p:pic>
          <p:nvPicPr>
            <p:cNvPr id="51" name="Picture 5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940621" y="948615"/>
              <a:ext cx="482969" cy="482969"/>
            </a:xfrm>
            <a:prstGeom prst="rect">
              <a:avLst/>
            </a:prstGeom>
          </p:spPr>
        </p:pic>
        <p:pic>
          <p:nvPicPr>
            <p:cNvPr id="52" name="Picture 5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408271" y="948615"/>
              <a:ext cx="482969" cy="482969"/>
            </a:xfrm>
            <a:prstGeom prst="rect">
              <a:avLst/>
            </a:prstGeom>
          </p:spPr>
        </p:pic>
        <p:pic>
          <p:nvPicPr>
            <p:cNvPr id="53" name="Picture 5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324676" y="1109173"/>
              <a:ext cx="482969" cy="482969"/>
            </a:xfrm>
            <a:prstGeom prst="rect">
              <a:avLst/>
            </a:prstGeom>
          </p:spPr>
        </p:pic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952461" y="1122541"/>
              <a:ext cx="482969" cy="482969"/>
            </a:xfrm>
            <a:prstGeom prst="rect">
              <a:avLst/>
            </a:prstGeom>
          </p:spPr>
        </p:pic>
        <p:pic>
          <p:nvPicPr>
            <p:cNvPr id="55" name="Picture 5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830520" y="1033641"/>
              <a:ext cx="482969" cy="482969"/>
            </a:xfrm>
            <a:prstGeom prst="rect">
              <a:avLst/>
            </a:prstGeom>
          </p:spPr>
        </p:pic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420111" y="1033641"/>
              <a:ext cx="482969" cy="482969"/>
            </a:xfrm>
            <a:prstGeom prst="rect">
              <a:avLst/>
            </a:prstGeom>
          </p:spPr>
        </p:pic>
        <p:pic>
          <p:nvPicPr>
            <p:cNvPr id="57" name="Picture 5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143325" y="1033641"/>
              <a:ext cx="482969" cy="482969"/>
            </a:xfrm>
            <a:prstGeom prst="rect">
              <a:avLst/>
            </a:prstGeom>
          </p:spPr>
        </p:pic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610975" y="1071741"/>
              <a:ext cx="482969" cy="482969"/>
            </a:xfrm>
            <a:prstGeom prst="rect">
              <a:avLst/>
            </a:prstGeom>
          </p:spPr>
        </p:pic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675675" y="1071741"/>
              <a:ext cx="482969" cy="482969"/>
            </a:xfrm>
            <a:prstGeom prst="rect">
              <a:avLst/>
            </a:prstGeom>
          </p:spPr>
        </p:pic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267711" y="1122541"/>
              <a:ext cx="482969" cy="482969"/>
            </a:xfrm>
            <a:prstGeom prst="rect">
              <a:avLst/>
            </a:prstGeom>
          </p:spPr>
        </p:pic>
        <p:pic>
          <p:nvPicPr>
            <p:cNvPr id="61" name="Picture 6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960468" y="1122541"/>
              <a:ext cx="482969" cy="482969"/>
            </a:xfrm>
            <a:prstGeom prst="rect">
              <a:avLst/>
            </a:prstGeom>
          </p:spPr>
        </p:pic>
      </p:grpSp>
      <p:sp>
        <p:nvSpPr>
          <p:cNvPr id="62" name="Rectangle 61"/>
          <p:cNvSpPr/>
          <p:nvPr/>
        </p:nvSpPr>
        <p:spPr>
          <a:xfrm>
            <a:off x="4610343" y="213376"/>
            <a:ext cx="35958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latin typeface="Helvetica Neue Medium"/>
                <a:cs typeface="Helvetica Neue Medium"/>
              </a:rPr>
              <a:t>Photo Serving Stack</a:t>
            </a:r>
            <a:endParaRPr lang="en-US" sz="2800" dirty="0">
              <a:latin typeface="Helvetica Neue Medium"/>
              <a:cs typeface="Helvetica Neue Medium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55834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606"/>
    </mc:Choice>
    <mc:Fallback xmlns="">
      <p:transition xmlns:p14="http://schemas.microsoft.com/office/powerpoint/2010/main" spd="slow" advTm="23606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6" grpId="0"/>
      <p:bldP spid="45" grpId="0" animBg="1"/>
      <p:bldP spid="4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Relative Priority Queue for</a:t>
            </a:r>
            <a:br>
              <a:rPr lang="en-US" dirty="0" smtClean="0"/>
            </a:br>
            <a:r>
              <a:rPr lang="en-US" dirty="0" smtClean="0"/>
              <a:t>Advanced Caching Algorithms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4052-3774-B34C-A6F0-5C436C7626AC}" type="slidenum">
              <a:rPr lang="en-US" smtClean="0"/>
              <a:t>30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1288526" y="1856068"/>
            <a:ext cx="6566949" cy="1023579"/>
            <a:chOff x="2313980" y="1529512"/>
            <a:chExt cx="6566949" cy="1023579"/>
          </a:xfrm>
        </p:grpSpPr>
        <p:sp>
          <p:nvSpPr>
            <p:cNvPr id="5" name="Rectangle 4"/>
            <p:cNvSpPr/>
            <p:nvPr/>
          </p:nvSpPr>
          <p:spPr>
            <a:xfrm>
              <a:off x="2313980" y="2369652"/>
              <a:ext cx="6566948" cy="183439"/>
            </a:xfrm>
            <a:prstGeom prst="rect">
              <a:avLst/>
            </a:prstGeom>
            <a:pattFill prst="dkVert">
              <a:fgClr>
                <a:srgbClr val="3366FF"/>
              </a:fgClr>
              <a:bgClr>
                <a:prstClr val="white"/>
              </a:bgClr>
            </a:patt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" name="Rectangle 5"/>
            <p:cNvSpPr>
              <a:spLocks noChangeAspect="1"/>
            </p:cNvSpPr>
            <p:nvPr/>
          </p:nvSpPr>
          <p:spPr>
            <a:xfrm>
              <a:off x="4342083" y="1529512"/>
              <a:ext cx="2510743" cy="46166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400" dirty="0" smtClean="0">
                  <a:ln w="1905"/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Helvetica Neue Medium"/>
                  <a:cs typeface="Helvetica Neue Medium"/>
                </a:rPr>
                <a:t>Cache space</a:t>
              </a:r>
              <a:endParaRPr lang="en-US" sz="2400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Helvetica Neue Medium"/>
                <a:cs typeface="Helvetica Neue Medium"/>
              </a:endParaRPr>
            </a:p>
          </p:txBody>
        </p:sp>
        <p:sp>
          <p:nvSpPr>
            <p:cNvPr id="7" name="Left Brace 6"/>
            <p:cNvSpPr/>
            <p:nvPr/>
          </p:nvSpPr>
          <p:spPr>
            <a:xfrm rot="5400000">
              <a:off x="5401023" y="-1110253"/>
              <a:ext cx="392863" cy="6566949"/>
            </a:xfrm>
            <a:prstGeom prst="leftBrac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50664" y="2465377"/>
            <a:ext cx="1013436" cy="461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Helvetica Neue Medium"/>
                <a:cs typeface="Helvetica Neue Medium"/>
              </a:rPr>
              <a:t>Head</a:t>
            </a:r>
            <a:endParaRPr lang="en-US" sz="2400" dirty="0">
              <a:latin typeface="Helvetica Neue Medium"/>
              <a:cs typeface="Helvetica Neue Medium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013779" y="2417983"/>
            <a:ext cx="1013436" cy="461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Helvetica Neue Medium"/>
                <a:cs typeface="Helvetica Neue Medium"/>
              </a:rPr>
              <a:t>Tail</a:t>
            </a:r>
            <a:endParaRPr lang="en-US" sz="2400" dirty="0">
              <a:latin typeface="Helvetica Neue Medium"/>
              <a:cs typeface="Helvetica Neue Medium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288526" y="1956318"/>
            <a:ext cx="6517592" cy="461665"/>
            <a:chOff x="1288526" y="1956318"/>
            <a:chExt cx="6517592" cy="461665"/>
          </a:xfrm>
        </p:grpSpPr>
        <p:sp>
          <p:nvSpPr>
            <p:cNvPr id="11" name="TextBox 10"/>
            <p:cNvSpPr txBox="1"/>
            <p:nvPr/>
          </p:nvSpPr>
          <p:spPr>
            <a:xfrm>
              <a:off x="1288526" y="1956318"/>
              <a:ext cx="61247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Helvetica Neue Medium"/>
                  <a:cs typeface="Helvetica Neue Medium"/>
                </a:rPr>
                <a:t>1.0</a:t>
              </a:r>
              <a:endParaRPr lang="en-US" sz="2400" dirty="0">
                <a:latin typeface="Helvetica Neue Medium"/>
                <a:cs typeface="Helvetica Neue Medium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193643" y="1956318"/>
              <a:ext cx="61247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Helvetica Neue Medium"/>
                  <a:cs typeface="Helvetica Neue Medium"/>
                </a:rPr>
                <a:t>0</a:t>
              </a:r>
              <a:r>
                <a:rPr lang="en-US" sz="2400" dirty="0" smtClean="0">
                  <a:latin typeface="Helvetica Neue Medium"/>
                  <a:cs typeface="Helvetica Neue Medium"/>
                </a:rPr>
                <a:t>.0</a:t>
              </a:r>
              <a:endParaRPr lang="en-US" sz="2400" dirty="0">
                <a:latin typeface="Helvetica Neue Medium"/>
                <a:cs typeface="Helvetica Neue Medium"/>
              </a:endParaRPr>
            </a:p>
          </p:txBody>
        </p:sp>
      </p:grpSp>
      <p:sp>
        <p:nvSpPr>
          <p:cNvPr id="14" name="Rectangle 13"/>
          <p:cNvSpPr>
            <a:spLocks noChangeAspect="1"/>
          </p:cNvSpPr>
          <p:nvPr/>
        </p:nvSpPr>
        <p:spPr>
          <a:xfrm>
            <a:off x="2034624" y="3846089"/>
            <a:ext cx="5074752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Helvetica Neue Medium"/>
                <a:cs typeface="Helvetica Neue Medium"/>
              </a:rPr>
              <a:t>Hit object: increase(x, </a:t>
            </a:r>
            <a:r>
              <a:rPr lang="en-US" sz="2800" i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Helvetica Neue Medium"/>
                <a:cs typeface="Helvetica Neue Medium"/>
              </a:rPr>
              <a:t>p’</a:t>
            </a:r>
            <a:r>
              <a:rPr lang="en-US" sz="2800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Helvetica Neue Medium"/>
                <a:cs typeface="Helvetica Neue Medium"/>
              </a:rPr>
              <a:t>)</a:t>
            </a:r>
            <a:endParaRPr lang="en-US" sz="2800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Helvetica Neue Medium"/>
              <a:cs typeface="Helvetica Neue Medium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049606" y="2003712"/>
            <a:ext cx="5956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1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Helvetica Neue Medium"/>
                <a:cs typeface="Helvetica Neue Medium"/>
              </a:rPr>
              <a:t>p</a:t>
            </a:r>
            <a:r>
              <a:rPr lang="en-US" sz="2400" i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Helvetica Neue Medium"/>
                <a:cs typeface="Helvetica Neue Medium"/>
              </a:rPr>
              <a:t>’</a:t>
            </a:r>
            <a:endParaRPr lang="en-US" sz="2400" dirty="0"/>
          </a:p>
        </p:txBody>
      </p:sp>
      <p:pic>
        <p:nvPicPr>
          <p:cNvPr id="17" name="Picture 16" descr="Emoji Natur-28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9997" y="2493138"/>
            <a:ext cx="469784" cy="46978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87679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692"/>
    </mc:Choice>
    <mc:Fallback xmlns="">
      <p:transition xmlns:p14="http://schemas.microsoft.com/office/powerpoint/2010/main" spd="slow" advTm="12692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4.81481E-6 L -0.31944 4.81481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97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Relative Priority Queue for</a:t>
            </a:r>
            <a:br>
              <a:rPr lang="en-US" dirty="0" smtClean="0"/>
            </a:br>
            <a:r>
              <a:rPr lang="en-US" dirty="0" smtClean="0"/>
              <a:t>Advanced Caching Algorithms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4052-3774-B34C-A6F0-5C436C7626AC}" type="slidenum">
              <a:rPr lang="en-US" smtClean="0"/>
              <a:t>31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1288526" y="1856068"/>
            <a:ext cx="6566949" cy="1023579"/>
            <a:chOff x="2313980" y="1529512"/>
            <a:chExt cx="6566949" cy="1023579"/>
          </a:xfrm>
        </p:grpSpPr>
        <p:sp>
          <p:nvSpPr>
            <p:cNvPr id="5" name="Rectangle 4"/>
            <p:cNvSpPr/>
            <p:nvPr/>
          </p:nvSpPr>
          <p:spPr>
            <a:xfrm>
              <a:off x="2313980" y="2369652"/>
              <a:ext cx="6566948" cy="183439"/>
            </a:xfrm>
            <a:prstGeom prst="rect">
              <a:avLst/>
            </a:prstGeom>
            <a:pattFill prst="dkVert">
              <a:fgClr>
                <a:srgbClr val="3366FF"/>
              </a:fgClr>
              <a:bgClr>
                <a:prstClr val="white"/>
              </a:bgClr>
            </a:patt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" name="Rectangle 5"/>
            <p:cNvSpPr>
              <a:spLocks noChangeAspect="1"/>
            </p:cNvSpPr>
            <p:nvPr/>
          </p:nvSpPr>
          <p:spPr>
            <a:xfrm>
              <a:off x="4342083" y="1529512"/>
              <a:ext cx="2510743" cy="46166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400" dirty="0" smtClean="0">
                  <a:ln w="1905"/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Helvetica Neue Medium"/>
                  <a:cs typeface="Helvetica Neue Medium"/>
                </a:rPr>
                <a:t>Cache space</a:t>
              </a:r>
              <a:endParaRPr lang="en-US" sz="2400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Helvetica Neue Medium"/>
                <a:cs typeface="Helvetica Neue Medium"/>
              </a:endParaRPr>
            </a:p>
          </p:txBody>
        </p:sp>
        <p:sp>
          <p:nvSpPr>
            <p:cNvPr id="7" name="Left Brace 6"/>
            <p:cNvSpPr/>
            <p:nvPr/>
          </p:nvSpPr>
          <p:spPr>
            <a:xfrm rot="5400000">
              <a:off x="5401023" y="-1110253"/>
              <a:ext cx="392863" cy="6566949"/>
            </a:xfrm>
            <a:prstGeom prst="leftBrac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50664" y="2465377"/>
            <a:ext cx="1013436" cy="461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Helvetica Neue Medium"/>
                <a:cs typeface="Helvetica Neue Medium"/>
              </a:rPr>
              <a:t>Head</a:t>
            </a:r>
            <a:endParaRPr lang="en-US" sz="2400" dirty="0">
              <a:latin typeface="Helvetica Neue Medium"/>
              <a:cs typeface="Helvetica Neue Medium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013779" y="2417983"/>
            <a:ext cx="1013436" cy="461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Helvetica Neue Medium"/>
                <a:cs typeface="Helvetica Neue Medium"/>
              </a:rPr>
              <a:t>Tail</a:t>
            </a:r>
            <a:endParaRPr lang="en-US" sz="2400" dirty="0">
              <a:latin typeface="Helvetica Neue Medium"/>
              <a:cs typeface="Helvetica Neue Medium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288526" y="1956318"/>
            <a:ext cx="6517592" cy="461665"/>
            <a:chOff x="1288526" y="1956318"/>
            <a:chExt cx="6517592" cy="461665"/>
          </a:xfrm>
        </p:grpSpPr>
        <p:sp>
          <p:nvSpPr>
            <p:cNvPr id="11" name="TextBox 10"/>
            <p:cNvSpPr txBox="1"/>
            <p:nvPr/>
          </p:nvSpPr>
          <p:spPr>
            <a:xfrm>
              <a:off x="1288526" y="1956318"/>
              <a:ext cx="61247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Helvetica Neue Medium"/>
                  <a:cs typeface="Helvetica Neue Medium"/>
                </a:rPr>
                <a:t>1.0</a:t>
              </a:r>
              <a:endParaRPr lang="en-US" sz="2400" dirty="0">
                <a:latin typeface="Helvetica Neue Medium"/>
                <a:cs typeface="Helvetica Neue Medium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193643" y="1956318"/>
              <a:ext cx="61247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Helvetica Neue Medium"/>
                  <a:cs typeface="Helvetica Neue Medium"/>
                </a:rPr>
                <a:t>0</a:t>
              </a:r>
              <a:r>
                <a:rPr lang="en-US" sz="2400" dirty="0" smtClean="0">
                  <a:latin typeface="Helvetica Neue Medium"/>
                  <a:cs typeface="Helvetica Neue Medium"/>
                </a:rPr>
                <a:t>.0</a:t>
              </a:r>
              <a:endParaRPr lang="en-US" sz="2400" dirty="0">
                <a:latin typeface="Helvetica Neue Medium"/>
                <a:cs typeface="Helvetica Neue Medium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1288526" y="4147123"/>
            <a:ext cx="6304737" cy="1384995"/>
          </a:xfrm>
          <a:prstGeom prst="rect">
            <a:avLst/>
          </a:prstGeom>
          <a:ln w="38100" cmpd="sng">
            <a:solidFill>
              <a:srgbClr val="4F81BD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Helvetica Neue Medium"/>
                <a:cs typeface="Helvetica Neue Medium"/>
              </a:rPr>
              <a:t>Implicit demotion on insert/increase:</a:t>
            </a:r>
            <a:endParaRPr lang="en-US" altLang="zh-CN" sz="2800" dirty="0">
              <a:latin typeface="Helvetica Neue Medium"/>
              <a:cs typeface="Helvetica Neue Medium"/>
            </a:endParaRPr>
          </a:p>
          <a:p>
            <a:pPr marL="457200" indent="-457200">
              <a:buFont typeface="Arial"/>
              <a:buChar char="•"/>
            </a:pPr>
            <a:r>
              <a:rPr lang="en-US" altLang="zh-CN" sz="2800" dirty="0" smtClean="0">
                <a:latin typeface="Helvetica Neue Medium"/>
                <a:cs typeface="Helvetica Neue Medium"/>
              </a:rPr>
              <a:t>Object with lower priorities</a:t>
            </a:r>
            <a:br>
              <a:rPr lang="en-US" altLang="zh-CN" sz="2800" dirty="0" smtClean="0">
                <a:latin typeface="Helvetica Neue Medium"/>
                <a:cs typeface="Helvetica Neue Medium"/>
              </a:rPr>
            </a:br>
            <a:r>
              <a:rPr lang="en-US" altLang="zh-CN" sz="2800" dirty="0" smtClean="0">
                <a:latin typeface="Helvetica Neue Medium"/>
                <a:cs typeface="Helvetica Neue Medium"/>
              </a:rPr>
              <a:t>moves towards the tail</a:t>
            </a:r>
            <a:endParaRPr lang="en-US" altLang="zh-CN" sz="2800" dirty="0">
              <a:latin typeface="Helvetica Neue Medium"/>
              <a:cs typeface="Helvetica Neue Medium"/>
            </a:endParaRPr>
          </a:p>
        </p:txBody>
      </p:sp>
      <p:pic>
        <p:nvPicPr>
          <p:cNvPr id="16" name="Picture 15" descr="Emoji Natur-46.png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6597" y="2478423"/>
            <a:ext cx="469784" cy="469784"/>
          </a:xfrm>
          <a:prstGeom prst="rect">
            <a:avLst/>
          </a:prstGeom>
        </p:spPr>
      </p:pic>
      <p:pic>
        <p:nvPicPr>
          <p:cNvPr id="19" name="Picture 18" descr="Emoji Natur-28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9997" y="2493138"/>
            <a:ext cx="469784" cy="46978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91542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019"/>
    </mc:Choice>
    <mc:Fallback xmlns="">
      <p:transition xmlns:p14="http://schemas.microsoft.com/office/powerpoint/2010/main" spd="slow" advTm="21019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4.81481E-6 L -0.31944 0.0002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972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1.85185E-6 L 0.04618 0.00209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09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Relative Priority Queue for</a:t>
            </a:r>
            <a:br>
              <a:rPr lang="en-US" dirty="0" smtClean="0"/>
            </a:br>
            <a:r>
              <a:rPr lang="en-US" dirty="0" smtClean="0"/>
              <a:t>Advanced Caching Algorithms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4052-3774-B34C-A6F0-5C436C7626AC}" type="slidenum">
              <a:rPr lang="en-US" smtClean="0"/>
              <a:t>32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1288526" y="1856068"/>
            <a:ext cx="6566949" cy="1023579"/>
            <a:chOff x="2313980" y="1529512"/>
            <a:chExt cx="6566949" cy="1023579"/>
          </a:xfrm>
        </p:grpSpPr>
        <p:sp>
          <p:nvSpPr>
            <p:cNvPr id="5" name="Rectangle 4"/>
            <p:cNvSpPr/>
            <p:nvPr/>
          </p:nvSpPr>
          <p:spPr>
            <a:xfrm>
              <a:off x="2313980" y="2369652"/>
              <a:ext cx="6566948" cy="183439"/>
            </a:xfrm>
            <a:prstGeom prst="rect">
              <a:avLst/>
            </a:prstGeom>
            <a:pattFill prst="dkVert">
              <a:fgClr>
                <a:srgbClr val="3366FF"/>
              </a:fgClr>
              <a:bgClr>
                <a:prstClr val="white"/>
              </a:bgClr>
            </a:patt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" name="Rectangle 5"/>
            <p:cNvSpPr>
              <a:spLocks noChangeAspect="1"/>
            </p:cNvSpPr>
            <p:nvPr/>
          </p:nvSpPr>
          <p:spPr>
            <a:xfrm>
              <a:off x="4342083" y="1529512"/>
              <a:ext cx="2510743" cy="46166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400" dirty="0" smtClean="0">
                  <a:ln w="1905"/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Helvetica Neue Medium"/>
                  <a:cs typeface="Helvetica Neue Medium"/>
                </a:rPr>
                <a:t>Cache space</a:t>
              </a:r>
              <a:endParaRPr lang="en-US" sz="2400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Helvetica Neue Medium"/>
                <a:cs typeface="Helvetica Neue Medium"/>
              </a:endParaRPr>
            </a:p>
          </p:txBody>
        </p:sp>
        <p:sp>
          <p:nvSpPr>
            <p:cNvPr id="7" name="Left Brace 6"/>
            <p:cNvSpPr/>
            <p:nvPr/>
          </p:nvSpPr>
          <p:spPr>
            <a:xfrm rot="5400000">
              <a:off x="5401023" y="-1110253"/>
              <a:ext cx="392863" cy="6566949"/>
            </a:xfrm>
            <a:prstGeom prst="leftBrac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50664" y="2465377"/>
            <a:ext cx="1013436" cy="461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Helvetica Neue Medium"/>
                <a:cs typeface="Helvetica Neue Medium"/>
              </a:rPr>
              <a:t>Head</a:t>
            </a:r>
            <a:endParaRPr lang="en-US" sz="2400" dirty="0">
              <a:latin typeface="Helvetica Neue Medium"/>
              <a:cs typeface="Helvetica Neue Medium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013779" y="2417983"/>
            <a:ext cx="1013436" cy="461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Helvetica Neue Medium"/>
                <a:cs typeface="Helvetica Neue Medium"/>
              </a:rPr>
              <a:t>Tail</a:t>
            </a:r>
            <a:endParaRPr lang="en-US" sz="2400" dirty="0">
              <a:latin typeface="Helvetica Neue Medium"/>
              <a:cs typeface="Helvetica Neue Medium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288526" y="1956318"/>
            <a:ext cx="6517592" cy="461665"/>
            <a:chOff x="1288526" y="1956318"/>
            <a:chExt cx="6517592" cy="461665"/>
          </a:xfrm>
        </p:grpSpPr>
        <p:sp>
          <p:nvSpPr>
            <p:cNvPr id="11" name="TextBox 10"/>
            <p:cNvSpPr txBox="1"/>
            <p:nvPr/>
          </p:nvSpPr>
          <p:spPr>
            <a:xfrm>
              <a:off x="1288526" y="1956318"/>
              <a:ext cx="61247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Helvetica Neue Medium"/>
                  <a:cs typeface="Helvetica Neue Medium"/>
                </a:rPr>
                <a:t>1.0</a:t>
              </a:r>
              <a:endParaRPr lang="en-US" sz="2400" dirty="0">
                <a:latin typeface="Helvetica Neue Medium"/>
                <a:cs typeface="Helvetica Neue Medium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193643" y="1956318"/>
              <a:ext cx="61247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Helvetica Neue Medium"/>
                  <a:cs typeface="Helvetica Neue Medium"/>
                </a:rPr>
                <a:t>0</a:t>
              </a:r>
              <a:r>
                <a:rPr lang="en-US" sz="2400" dirty="0" smtClean="0">
                  <a:latin typeface="Helvetica Neue Medium"/>
                  <a:cs typeface="Helvetica Neue Medium"/>
                </a:rPr>
                <a:t>.0</a:t>
              </a:r>
              <a:endParaRPr lang="en-US" sz="2400" dirty="0">
                <a:latin typeface="Helvetica Neue Medium"/>
                <a:cs typeface="Helvetica Neue Medium"/>
              </a:endParaRPr>
            </a:p>
          </p:txBody>
        </p:sp>
      </p:grpSp>
      <p:sp>
        <p:nvSpPr>
          <p:cNvPr id="14" name="Rectangle 13"/>
          <p:cNvSpPr>
            <a:spLocks noChangeAspect="1"/>
          </p:cNvSpPr>
          <p:nvPr/>
        </p:nvSpPr>
        <p:spPr>
          <a:xfrm>
            <a:off x="2034624" y="3846089"/>
            <a:ext cx="5074752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Helvetica Neue Medium"/>
                <a:cs typeface="Helvetica Neue Medium"/>
              </a:rPr>
              <a:t>Evict from queue tail</a:t>
            </a:r>
            <a:endParaRPr lang="en-US" sz="2800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Helvetica Neue Medium"/>
              <a:cs typeface="Helvetica Neue Medium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6268838" y="2927042"/>
            <a:ext cx="1849609" cy="947255"/>
            <a:chOff x="6268838" y="2927042"/>
            <a:chExt cx="1849609" cy="947255"/>
          </a:xfrm>
        </p:grpSpPr>
        <p:sp>
          <p:nvSpPr>
            <p:cNvPr id="18" name="Rectangle 17"/>
            <p:cNvSpPr>
              <a:spLocks noChangeAspect="1"/>
            </p:cNvSpPr>
            <p:nvPr/>
          </p:nvSpPr>
          <p:spPr>
            <a:xfrm>
              <a:off x="6268838" y="3412632"/>
              <a:ext cx="1849609" cy="46166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400" dirty="0" smtClean="0">
                  <a:ln w="1905"/>
                  <a:solidFill>
                    <a:srgbClr val="7F7F7F"/>
                  </a:soli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Helvetica Neue Medium"/>
                  <a:cs typeface="Helvetica Neue Medium"/>
                </a:rPr>
                <a:t>Evicted</a:t>
              </a:r>
              <a:endParaRPr lang="en-US" sz="2400" dirty="0">
                <a:ln w="1905"/>
                <a:solidFill>
                  <a:srgbClr val="7F7F7F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Helvetica Neue Medium"/>
                <a:cs typeface="Helvetica Neue Medium"/>
              </a:endParaRPr>
            </a:p>
          </p:txBody>
        </p:sp>
        <p:sp>
          <p:nvSpPr>
            <p:cNvPr id="19" name="Left Brace 18"/>
            <p:cNvSpPr/>
            <p:nvPr/>
          </p:nvSpPr>
          <p:spPr>
            <a:xfrm rot="16200000">
              <a:off x="6951898" y="2416326"/>
              <a:ext cx="392862" cy="1414293"/>
            </a:xfrm>
            <a:prstGeom prst="leftBrac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1250758" y="4655123"/>
            <a:ext cx="6642484" cy="954107"/>
          </a:xfrm>
          <a:prstGeom prst="rect">
            <a:avLst/>
          </a:prstGeom>
          <a:ln w="38100" cmpd="sng">
            <a:solidFill>
              <a:srgbClr val="4F81BD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Helvetica Neue Medium"/>
                <a:cs typeface="Helvetica Neue Medium"/>
              </a:rPr>
              <a:t>Relative priority queue captures</a:t>
            </a:r>
            <a:r>
              <a:rPr lang="en-US" altLang="zh-CN" sz="2800" dirty="0">
                <a:latin typeface="Helvetica Neue Medium"/>
                <a:cs typeface="Helvetica Neue Medium"/>
              </a:rPr>
              <a:t> </a:t>
            </a:r>
            <a:r>
              <a:rPr lang="en-US" altLang="zh-CN" sz="2800" dirty="0" smtClean="0">
                <a:latin typeface="Helvetica Neue Medium"/>
                <a:cs typeface="Helvetica Neue Medium"/>
              </a:rPr>
              <a:t>the</a:t>
            </a:r>
            <a:br>
              <a:rPr lang="en-US" altLang="zh-CN" sz="2800" dirty="0" smtClean="0">
                <a:latin typeface="Helvetica Neue Medium"/>
                <a:cs typeface="Helvetica Neue Medium"/>
              </a:rPr>
            </a:br>
            <a:r>
              <a:rPr lang="en-US" altLang="zh-CN" sz="2800" dirty="0" smtClean="0">
                <a:latin typeface="Helvetica Neue Medium"/>
                <a:cs typeface="Helvetica Neue Medium"/>
              </a:rPr>
              <a:t>dynamics of many caching algorithms!</a:t>
            </a:r>
            <a:endParaRPr lang="en-US" altLang="zh-CN" sz="2800" dirty="0">
              <a:latin typeface="Helvetica Neue Medium"/>
              <a:cs typeface="Helvetica Neue Medium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6491982" y="2417983"/>
            <a:ext cx="1222245" cy="486698"/>
            <a:chOff x="6471662" y="2417983"/>
            <a:chExt cx="1222245" cy="486698"/>
          </a:xfrm>
        </p:grpSpPr>
        <p:pic>
          <p:nvPicPr>
            <p:cNvPr id="15" name="Picture 14" descr="Emoji Natur-52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71662" y="2417983"/>
              <a:ext cx="469784" cy="469784"/>
            </a:xfrm>
            <a:prstGeom prst="rect">
              <a:avLst/>
            </a:prstGeom>
          </p:spPr>
        </p:pic>
        <p:pic>
          <p:nvPicPr>
            <p:cNvPr id="16" name="Picture 15" descr="Emoji Natur-54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24123" y="2434897"/>
              <a:ext cx="469784" cy="469784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623974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804"/>
    </mc:Choice>
    <mc:Fallback xmlns="">
      <p:transition xmlns:p14="http://schemas.microsoft.com/office/powerpoint/2010/main" spd="slow" advTm="22804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909" y="274638"/>
            <a:ext cx="8601363" cy="1143000"/>
          </a:xfrm>
        </p:spPr>
        <p:txBody>
          <a:bodyPr>
            <a:normAutofit/>
          </a:bodyPr>
          <a:lstStyle/>
          <a:p>
            <a:r>
              <a:rPr lang="en-US" dirty="0"/>
              <a:t>RIPQ Design: </a:t>
            </a:r>
            <a:r>
              <a:rPr lang="en-US" dirty="0" smtClean="0"/>
              <a:t>Large</a:t>
            </a:r>
            <a:r>
              <a:rPr lang="zh-CN" altLang="en-US" dirty="0" smtClean="0"/>
              <a:t> </a:t>
            </a:r>
            <a:r>
              <a:rPr lang="en-US" altLang="zh-CN" dirty="0" smtClean="0"/>
              <a:t>Writes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4052-3774-B34C-A6F0-5C436C7626AC}" type="slidenum">
              <a:rPr lang="en-US" smtClean="0"/>
              <a:t>33</a:t>
            </a:fld>
            <a:endParaRPr lang="en-US"/>
          </a:p>
        </p:txBody>
      </p:sp>
      <p:sp>
        <p:nvSpPr>
          <p:cNvPr id="91" name="TextBox 90"/>
          <p:cNvSpPr txBox="1"/>
          <p:nvPr/>
        </p:nvSpPr>
        <p:spPr>
          <a:xfrm>
            <a:off x="271319" y="4288019"/>
            <a:ext cx="860136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>
                <a:latin typeface="Helvetica Neue Medium"/>
                <a:cs typeface="Helvetica Neue Medium"/>
              </a:rPr>
              <a:t>Need to buffer </a:t>
            </a:r>
            <a:r>
              <a:rPr lang="en-US" sz="2400" dirty="0" smtClean="0">
                <a:latin typeface="Helvetica Neue Medium"/>
                <a:cs typeface="Helvetica Neue Medium"/>
              </a:rPr>
              <a:t>object writes (10s </a:t>
            </a:r>
            <a:r>
              <a:rPr lang="en-US" sz="2400" dirty="0" err="1" smtClean="0">
                <a:latin typeface="Helvetica Neue Medium"/>
                <a:cs typeface="Helvetica Neue Medium"/>
              </a:rPr>
              <a:t>KiB</a:t>
            </a:r>
            <a:r>
              <a:rPr lang="en-US" sz="2400" dirty="0" smtClean="0">
                <a:latin typeface="Helvetica Neue Medium"/>
                <a:cs typeface="Helvetica Neue Medium"/>
              </a:rPr>
              <a:t>) into block writes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latin typeface="Helvetica Neue Medium"/>
                <a:cs typeface="Helvetica Neue Medium"/>
              </a:rPr>
              <a:t>Once</a:t>
            </a:r>
            <a:r>
              <a:rPr lang="zh-CN" altLang="en-US" sz="2400" dirty="0" smtClean="0">
                <a:latin typeface="Helvetica Neue Medium"/>
                <a:cs typeface="Helvetica Neue Medium"/>
              </a:rPr>
              <a:t> </a:t>
            </a:r>
            <a:r>
              <a:rPr lang="en-US" altLang="zh-CN" sz="2400" dirty="0" smtClean="0">
                <a:latin typeface="Helvetica Neue Medium"/>
                <a:cs typeface="Helvetica Neue Medium"/>
              </a:rPr>
              <a:t>written, blocks are immutable!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latin typeface="Helvetica Neue Medium"/>
                <a:cs typeface="Helvetica Neue Medium"/>
              </a:rPr>
              <a:t>256MiB block size, 90% utilization</a:t>
            </a:r>
          </a:p>
          <a:p>
            <a:pPr marL="800100" lvl="1" indent="-342900">
              <a:buFont typeface="Arial"/>
              <a:buChar char="•"/>
            </a:pPr>
            <a:r>
              <a:rPr lang="en-US" sz="2400" dirty="0" smtClean="0">
                <a:latin typeface="Helvetica Neue Medium"/>
                <a:cs typeface="Helvetica Neue Medium"/>
              </a:rPr>
              <a:t>Large caching capacity</a:t>
            </a:r>
          </a:p>
          <a:p>
            <a:pPr marL="800100" lvl="1" indent="-342900">
              <a:buFont typeface="Arial"/>
              <a:buChar char="•"/>
            </a:pPr>
            <a:r>
              <a:rPr lang="en-US" sz="2400" dirty="0">
                <a:latin typeface="Helvetica Neue Medium"/>
                <a:cs typeface="Helvetica Neue Medium"/>
              </a:rPr>
              <a:t>H</a:t>
            </a:r>
            <a:r>
              <a:rPr lang="en-US" sz="2400" dirty="0" smtClean="0">
                <a:latin typeface="Helvetica Neue Medium"/>
                <a:cs typeface="Helvetica Neue Medium"/>
              </a:rPr>
              <a:t>igh write throughput</a:t>
            </a:r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2217928" y="3852876"/>
            <a:ext cx="182880" cy="450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>
          <a:xfrm>
            <a:off x="1756430" y="3657600"/>
            <a:ext cx="434600" cy="400702"/>
          </a:xfrm>
          <a:prstGeom prst="ellipse">
            <a:avLst/>
          </a:prstGeom>
          <a:solidFill>
            <a:schemeClr val="bg1">
              <a:lumMod val="65000"/>
            </a:schemeClr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Helvetica Neue Medium"/>
              <a:cs typeface="Helvetica Neue Medium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3042402" y="3657600"/>
            <a:ext cx="434600" cy="400701"/>
          </a:xfrm>
          <a:prstGeom prst="ellipse">
            <a:avLst/>
          </a:prstGeom>
          <a:solidFill>
            <a:schemeClr val="bg1">
              <a:lumMod val="65000"/>
            </a:schemeClr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60" name="Straight Arrow Connector 59"/>
          <p:cNvCxnSpPr>
            <a:stCxn id="99" idx="6"/>
            <a:endCxn id="68" idx="2"/>
          </p:cNvCxnSpPr>
          <p:nvPr/>
        </p:nvCxnSpPr>
        <p:spPr>
          <a:xfrm>
            <a:off x="6048946" y="3857951"/>
            <a:ext cx="20838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Oval 67"/>
          <p:cNvSpPr/>
          <p:nvPr/>
        </p:nvSpPr>
        <p:spPr>
          <a:xfrm>
            <a:off x="6257332" y="3657600"/>
            <a:ext cx="434600" cy="400702"/>
          </a:xfrm>
          <a:prstGeom prst="ellipse">
            <a:avLst/>
          </a:prstGeom>
          <a:solidFill>
            <a:schemeClr val="bg1">
              <a:lumMod val="65000"/>
            </a:schemeClr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 sz="2400"/>
          </a:p>
        </p:txBody>
      </p:sp>
      <p:cxnSp>
        <p:nvCxnSpPr>
          <p:cNvPr id="75" name="Straight Arrow Connector 74"/>
          <p:cNvCxnSpPr/>
          <p:nvPr/>
        </p:nvCxnSpPr>
        <p:spPr>
          <a:xfrm flipV="1">
            <a:off x="5396746" y="3858332"/>
            <a:ext cx="240886" cy="858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Oval 78"/>
          <p:cNvSpPr/>
          <p:nvPr/>
        </p:nvSpPr>
        <p:spPr>
          <a:xfrm>
            <a:off x="4971360" y="3657600"/>
            <a:ext cx="434600" cy="4007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81" name="Straight Arrow Connector 80"/>
          <p:cNvCxnSpPr>
            <a:stCxn id="98" idx="6"/>
            <a:endCxn id="79" idx="2"/>
          </p:cNvCxnSpPr>
          <p:nvPr/>
        </p:nvCxnSpPr>
        <p:spPr>
          <a:xfrm>
            <a:off x="4762974" y="3857950"/>
            <a:ext cx="208386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93" idx="6"/>
            <a:endCxn id="98" idx="2"/>
          </p:cNvCxnSpPr>
          <p:nvPr/>
        </p:nvCxnSpPr>
        <p:spPr>
          <a:xfrm flipV="1">
            <a:off x="4119988" y="3857950"/>
            <a:ext cx="208386" cy="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Oval 92"/>
          <p:cNvSpPr/>
          <p:nvPr/>
        </p:nvSpPr>
        <p:spPr>
          <a:xfrm>
            <a:off x="3685388" y="3657600"/>
            <a:ext cx="434600" cy="400702"/>
          </a:xfrm>
          <a:prstGeom prst="ellipse">
            <a:avLst/>
          </a:prstGeom>
          <a:solidFill>
            <a:schemeClr val="bg1">
              <a:lumMod val="65000"/>
            </a:schemeClr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Helvetica Neue Medium"/>
              <a:cs typeface="Helvetica Neue Medium"/>
            </a:endParaRPr>
          </a:p>
        </p:txBody>
      </p:sp>
      <p:cxnSp>
        <p:nvCxnSpPr>
          <p:cNvPr id="95" name="Straight Arrow Connector 94"/>
          <p:cNvCxnSpPr>
            <a:endCxn id="58" idx="2"/>
          </p:cNvCxnSpPr>
          <p:nvPr/>
        </p:nvCxnSpPr>
        <p:spPr>
          <a:xfrm>
            <a:off x="2835408" y="3852322"/>
            <a:ext cx="206994" cy="562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Oval 95"/>
          <p:cNvSpPr/>
          <p:nvPr/>
        </p:nvSpPr>
        <p:spPr>
          <a:xfrm>
            <a:off x="2399416" y="3657600"/>
            <a:ext cx="434600" cy="400701"/>
          </a:xfrm>
          <a:prstGeom prst="ellipse">
            <a:avLst/>
          </a:prstGeom>
          <a:solidFill>
            <a:schemeClr val="bg1">
              <a:lumMod val="65000"/>
            </a:schemeClr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97" name="Straight Arrow Connector 96"/>
          <p:cNvCxnSpPr/>
          <p:nvPr/>
        </p:nvCxnSpPr>
        <p:spPr>
          <a:xfrm flipV="1">
            <a:off x="3451588" y="3864681"/>
            <a:ext cx="247538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8" name="Oval 97"/>
          <p:cNvSpPr/>
          <p:nvPr/>
        </p:nvSpPr>
        <p:spPr>
          <a:xfrm>
            <a:off x="4328374" y="3657600"/>
            <a:ext cx="434600" cy="4007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9" name="Oval 98"/>
          <p:cNvSpPr/>
          <p:nvPr/>
        </p:nvSpPr>
        <p:spPr>
          <a:xfrm>
            <a:off x="5614346" y="3657600"/>
            <a:ext cx="434600" cy="400702"/>
          </a:xfrm>
          <a:prstGeom prst="ellipse">
            <a:avLst/>
          </a:prstGeom>
          <a:solidFill>
            <a:schemeClr val="bg1">
              <a:lumMod val="65000"/>
            </a:schemeClr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Helvetica Neue Medium"/>
              <a:cs typeface="Helvetica Neue Medium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496633" y="2241287"/>
            <a:ext cx="3438154" cy="3224519"/>
            <a:chOff x="2688650" y="2233724"/>
            <a:chExt cx="3438154" cy="3224519"/>
          </a:xfrm>
        </p:grpSpPr>
        <p:sp>
          <p:nvSpPr>
            <p:cNvPr id="29" name="Oval 28"/>
            <p:cNvSpPr/>
            <p:nvPr/>
          </p:nvSpPr>
          <p:spPr>
            <a:xfrm>
              <a:off x="2688650" y="2233724"/>
              <a:ext cx="3438154" cy="32245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Helvetica Neue Medium"/>
                <a:cs typeface="Helvetica Neue Medium"/>
              </a:endParaRPr>
            </a:p>
          </p:txBody>
        </p:sp>
        <p:pic>
          <p:nvPicPr>
            <p:cNvPr id="31" name="Picture 30" descr="Emoji Orte-39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60117" y="3921142"/>
              <a:ext cx="457200" cy="457200"/>
            </a:xfrm>
            <a:prstGeom prst="rect">
              <a:avLst/>
            </a:prstGeom>
          </p:spPr>
        </p:pic>
        <p:pic>
          <p:nvPicPr>
            <p:cNvPr id="32" name="Picture 31" descr="Emoji Orte-34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83922" y="3921142"/>
              <a:ext cx="457200" cy="457200"/>
            </a:xfrm>
            <a:prstGeom prst="rect">
              <a:avLst/>
            </a:prstGeom>
          </p:spPr>
        </p:pic>
        <p:pic>
          <p:nvPicPr>
            <p:cNvPr id="33" name="Picture 32" descr="Emoji Objects-163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7727" y="3921142"/>
              <a:ext cx="457200" cy="457200"/>
            </a:xfrm>
            <a:prstGeom prst="rect">
              <a:avLst/>
            </a:prstGeom>
          </p:spPr>
        </p:pic>
        <p:pic>
          <p:nvPicPr>
            <p:cNvPr id="34" name="Picture 33" descr="Emoji Objects-03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31531" y="3921142"/>
              <a:ext cx="457200" cy="457200"/>
            </a:xfrm>
            <a:prstGeom prst="rect">
              <a:avLst/>
            </a:prstGeom>
          </p:spPr>
        </p:pic>
        <p:pic>
          <p:nvPicPr>
            <p:cNvPr id="36" name="Picture 35" descr="Emoji Orte-03.png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7727" y="3292910"/>
              <a:ext cx="457200" cy="457200"/>
            </a:xfrm>
            <a:prstGeom prst="rect">
              <a:avLst/>
            </a:prstGeom>
          </p:spPr>
        </p:pic>
        <p:pic>
          <p:nvPicPr>
            <p:cNvPr id="37" name="Picture 36" descr="Emoji Objects-170.png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60117" y="3292910"/>
              <a:ext cx="457200" cy="457200"/>
            </a:xfrm>
            <a:prstGeom prst="rect">
              <a:avLst/>
            </a:prstGeom>
          </p:spPr>
        </p:pic>
        <p:pic>
          <p:nvPicPr>
            <p:cNvPr id="38" name="Picture 37" descr="Emoji Objects-214.png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83922" y="3292910"/>
              <a:ext cx="457200" cy="457200"/>
            </a:xfrm>
            <a:prstGeom prst="rect">
              <a:avLst/>
            </a:prstGeom>
          </p:spPr>
        </p:pic>
        <p:pic>
          <p:nvPicPr>
            <p:cNvPr id="39" name="Picture 38" descr="Emoji Natur-61.png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31531" y="3292910"/>
              <a:ext cx="457200" cy="457200"/>
            </a:xfrm>
            <a:prstGeom prst="rect">
              <a:avLst/>
            </a:prstGeom>
          </p:spPr>
        </p:pic>
        <p:pic>
          <p:nvPicPr>
            <p:cNvPr id="41" name="Picture 40" descr="Emoji Orte-01.png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60117" y="4549373"/>
              <a:ext cx="457200" cy="457200"/>
            </a:xfrm>
            <a:prstGeom prst="rect">
              <a:avLst/>
            </a:prstGeom>
          </p:spPr>
        </p:pic>
        <p:pic>
          <p:nvPicPr>
            <p:cNvPr id="42" name="Picture 41" descr="Emoji Orte-05.png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31531" y="4549373"/>
              <a:ext cx="457200" cy="457200"/>
            </a:xfrm>
            <a:prstGeom prst="rect">
              <a:avLst/>
            </a:prstGeom>
          </p:spPr>
        </p:pic>
        <p:pic>
          <p:nvPicPr>
            <p:cNvPr id="43" name="Picture 42" descr="Emoji Objects-230.png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83922" y="4549373"/>
              <a:ext cx="457200" cy="457200"/>
            </a:xfrm>
            <a:prstGeom prst="rect">
              <a:avLst/>
            </a:prstGeom>
          </p:spPr>
        </p:pic>
        <p:pic>
          <p:nvPicPr>
            <p:cNvPr id="44" name="Picture 43" descr="Emoji Natur-50.png"/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7727" y="4549373"/>
              <a:ext cx="457200" cy="457200"/>
            </a:xfrm>
            <a:prstGeom prst="rect">
              <a:avLst/>
            </a:prstGeom>
          </p:spPr>
        </p:pic>
        <p:pic>
          <p:nvPicPr>
            <p:cNvPr id="46" name="Picture 45" descr="Emoji Orte-04.png"/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83922" y="2664678"/>
              <a:ext cx="457200" cy="457200"/>
            </a:xfrm>
            <a:prstGeom prst="rect">
              <a:avLst/>
            </a:prstGeom>
          </p:spPr>
        </p:pic>
        <p:pic>
          <p:nvPicPr>
            <p:cNvPr id="47" name="Picture 46" descr="Emoji Natur-80.png"/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31531" y="2664678"/>
              <a:ext cx="457200" cy="457200"/>
            </a:xfrm>
            <a:prstGeom prst="rect">
              <a:avLst/>
            </a:prstGeom>
          </p:spPr>
        </p:pic>
        <p:pic>
          <p:nvPicPr>
            <p:cNvPr id="48" name="Picture 47" descr="Emoji Natur-33.png"/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7727" y="2664678"/>
              <a:ext cx="457200" cy="457200"/>
            </a:xfrm>
            <a:prstGeom prst="rect">
              <a:avLst/>
            </a:prstGeom>
          </p:spPr>
        </p:pic>
        <p:pic>
          <p:nvPicPr>
            <p:cNvPr id="49" name="Picture 48" descr="Emoji Natur-75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60117" y="2664678"/>
              <a:ext cx="457200" cy="457200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2405308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690"/>
    </mc:Choice>
    <mc:Fallback xmlns="">
      <p:transition xmlns:p14="http://schemas.microsoft.com/office/powerpoint/2010/main" spd="slow" advTm="42690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909" y="274638"/>
            <a:ext cx="8601363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RIPQ Design: </a:t>
            </a:r>
            <a:br>
              <a:rPr lang="en-US" dirty="0"/>
            </a:br>
            <a:r>
              <a:rPr lang="en-US" dirty="0"/>
              <a:t>Restricted Insertion Points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4052-3774-B34C-A6F0-5C436C7626AC}" type="slidenum">
              <a:rPr lang="en-US" smtClean="0"/>
              <a:t>34</a:t>
            </a:fld>
            <a:endParaRPr lang="en-US"/>
          </a:p>
        </p:txBody>
      </p:sp>
      <p:sp>
        <p:nvSpPr>
          <p:cNvPr id="91" name="TextBox 90"/>
          <p:cNvSpPr txBox="1"/>
          <p:nvPr/>
        </p:nvSpPr>
        <p:spPr>
          <a:xfrm>
            <a:off x="1256671" y="4288019"/>
            <a:ext cx="673162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 smtClean="0">
                <a:latin typeface="Helvetica Neue Medium"/>
                <a:cs typeface="Helvetica Neue Medium"/>
              </a:rPr>
              <a:t>Exact priority queue</a:t>
            </a:r>
          </a:p>
          <a:p>
            <a:pPr marL="800100" lvl="1" indent="-342900">
              <a:buFont typeface="Arial"/>
              <a:buChar char="•"/>
            </a:pPr>
            <a:r>
              <a:rPr lang="en-US" sz="2400" dirty="0">
                <a:latin typeface="Helvetica Neue Medium"/>
                <a:cs typeface="Helvetica Neue Medium"/>
              </a:rPr>
              <a:t>I</a:t>
            </a:r>
            <a:r>
              <a:rPr lang="en-US" sz="2400" dirty="0" smtClean="0">
                <a:latin typeface="Helvetica Neue Medium"/>
                <a:cs typeface="Helvetica Neue Medium"/>
              </a:rPr>
              <a:t>nsert to any block in the queue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latin typeface="Helvetica Neue Medium"/>
                <a:cs typeface="Helvetica Neue Medium"/>
              </a:rPr>
              <a:t>Each block needs a separate buffer</a:t>
            </a:r>
          </a:p>
          <a:p>
            <a:pPr marL="800100" lvl="1" indent="-342900">
              <a:buFont typeface="Arial"/>
              <a:buChar char="•"/>
            </a:pPr>
            <a:r>
              <a:rPr lang="en-US" sz="2400" dirty="0" smtClean="0">
                <a:latin typeface="Helvetica Neue Medium"/>
                <a:cs typeface="Helvetica Neue Medium"/>
              </a:rPr>
              <a:t>Whole flash space buffered in RAM!</a:t>
            </a:r>
            <a:endParaRPr lang="en-US" sz="2400" dirty="0">
              <a:latin typeface="Helvetica Neue Medium"/>
              <a:cs typeface="Helvetica Neue Medium"/>
            </a:endParaRPr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2217928" y="3852876"/>
            <a:ext cx="182880" cy="450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>
          <a:xfrm>
            <a:off x="1756430" y="3657600"/>
            <a:ext cx="434600" cy="400702"/>
          </a:xfrm>
          <a:prstGeom prst="ellipse">
            <a:avLst/>
          </a:prstGeom>
          <a:solidFill>
            <a:schemeClr val="bg1">
              <a:lumMod val="65000"/>
            </a:schemeClr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Helvetica Neue Medium"/>
              <a:cs typeface="Helvetica Neue Medium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3042402" y="3657600"/>
            <a:ext cx="434600" cy="400701"/>
          </a:xfrm>
          <a:prstGeom prst="ellipse">
            <a:avLst/>
          </a:prstGeom>
          <a:solidFill>
            <a:schemeClr val="bg1">
              <a:lumMod val="65000"/>
            </a:schemeClr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60" name="Straight Arrow Connector 59"/>
          <p:cNvCxnSpPr>
            <a:stCxn id="99" idx="6"/>
            <a:endCxn id="68" idx="2"/>
          </p:cNvCxnSpPr>
          <p:nvPr/>
        </p:nvCxnSpPr>
        <p:spPr>
          <a:xfrm>
            <a:off x="6048946" y="3857951"/>
            <a:ext cx="20838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Oval 67"/>
          <p:cNvSpPr/>
          <p:nvPr/>
        </p:nvSpPr>
        <p:spPr>
          <a:xfrm>
            <a:off x="6257332" y="3657600"/>
            <a:ext cx="434600" cy="400702"/>
          </a:xfrm>
          <a:prstGeom prst="ellipse">
            <a:avLst/>
          </a:prstGeom>
          <a:solidFill>
            <a:schemeClr val="bg1">
              <a:lumMod val="65000"/>
            </a:schemeClr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 sz="2400"/>
          </a:p>
        </p:txBody>
      </p:sp>
      <p:cxnSp>
        <p:nvCxnSpPr>
          <p:cNvPr id="75" name="Straight Arrow Connector 74"/>
          <p:cNvCxnSpPr/>
          <p:nvPr/>
        </p:nvCxnSpPr>
        <p:spPr>
          <a:xfrm flipV="1">
            <a:off x="5396746" y="3858332"/>
            <a:ext cx="240886" cy="858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Oval 78"/>
          <p:cNvSpPr/>
          <p:nvPr/>
        </p:nvSpPr>
        <p:spPr>
          <a:xfrm>
            <a:off x="4971360" y="3657600"/>
            <a:ext cx="434600" cy="4007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81" name="Straight Arrow Connector 80"/>
          <p:cNvCxnSpPr>
            <a:stCxn id="98" idx="6"/>
            <a:endCxn id="79" idx="2"/>
          </p:cNvCxnSpPr>
          <p:nvPr/>
        </p:nvCxnSpPr>
        <p:spPr>
          <a:xfrm>
            <a:off x="4762974" y="3857950"/>
            <a:ext cx="208386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93" idx="6"/>
            <a:endCxn id="98" idx="2"/>
          </p:cNvCxnSpPr>
          <p:nvPr/>
        </p:nvCxnSpPr>
        <p:spPr>
          <a:xfrm flipV="1">
            <a:off x="4119988" y="3857950"/>
            <a:ext cx="208386" cy="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Oval 92"/>
          <p:cNvSpPr/>
          <p:nvPr/>
        </p:nvSpPr>
        <p:spPr>
          <a:xfrm>
            <a:off x="3685388" y="3657600"/>
            <a:ext cx="434600" cy="400702"/>
          </a:xfrm>
          <a:prstGeom prst="ellipse">
            <a:avLst/>
          </a:prstGeom>
          <a:solidFill>
            <a:schemeClr val="bg1">
              <a:lumMod val="65000"/>
            </a:schemeClr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Helvetica Neue Medium"/>
              <a:cs typeface="Helvetica Neue Medium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984410" y="3172968"/>
            <a:ext cx="4510226" cy="480091"/>
            <a:chOff x="1984410" y="3172968"/>
            <a:chExt cx="4510226" cy="480091"/>
          </a:xfrm>
        </p:grpSpPr>
        <p:cxnSp>
          <p:nvCxnSpPr>
            <p:cNvPr id="5" name="Straight Arrow Connector 4"/>
            <p:cNvCxnSpPr/>
            <p:nvPr/>
          </p:nvCxnSpPr>
          <p:spPr>
            <a:xfrm>
              <a:off x="1984410" y="3172968"/>
              <a:ext cx="0" cy="480091"/>
            </a:xfrm>
            <a:prstGeom prst="straightConnector1">
              <a:avLst/>
            </a:prstGeom>
            <a:ln w="38100" cmpd="sng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>
              <a:off x="2628728" y="3172968"/>
              <a:ext cx="0" cy="480091"/>
            </a:xfrm>
            <a:prstGeom prst="straightConnector1">
              <a:avLst/>
            </a:prstGeom>
            <a:ln w="38100" cmpd="sng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>
              <a:off x="3273046" y="3172968"/>
              <a:ext cx="0" cy="480091"/>
            </a:xfrm>
            <a:prstGeom prst="straightConnector1">
              <a:avLst/>
            </a:prstGeom>
            <a:ln w="38100" cmpd="sng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>
              <a:off x="3917364" y="3172968"/>
              <a:ext cx="0" cy="480091"/>
            </a:xfrm>
            <a:prstGeom prst="straightConnector1">
              <a:avLst/>
            </a:prstGeom>
            <a:ln w="38100" cmpd="sng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>
              <a:off x="4561682" y="3172968"/>
              <a:ext cx="0" cy="480091"/>
            </a:xfrm>
            <a:prstGeom prst="straightConnector1">
              <a:avLst/>
            </a:prstGeom>
            <a:ln w="38100" cmpd="sng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>
              <a:off x="5206000" y="3172968"/>
              <a:ext cx="0" cy="480091"/>
            </a:xfrm>
            <a:prstGeom prst="straightConnector1">
              <a:avLst/>
            </a:prstGeom>
            <a:ln w="38100" cmpd="sng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>
              <a:off x="5850318" y="3172968"/>
              <a:ext cx="0" cy="480091"/>
            </a:xfrm>
            <a:prstGeom prst="straightConnector1">
              <a:avLst/>
            </a:prstGeom>
            <a:ln w="38100" cmpd="sng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>
            <a:xfrm>
              <a:off x="6494636" y="3172968"/>
              <a:ext cx="0" cy="480091"/>
            </a:xfrm>
            <a:prstGeom prst="straightConnector1">
              <a:avLst/>
            </a:prstGeom>
            <a:ln w="38100" cmpd="sng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5" name="Straight Arrow Connector 94"/>
          <p:cNvCxnSpPr>
            <a:endCxn id="58" idx="2"/>
          </p:cNvCxnSpPr>
          <p:nvPr/>
        </p:nvCxnSpPr>
        <p:spPr>
          <a:xfrm>
            <a:off x="2835408" y="3852322"/>
            <a:ext cx="206994" cy="562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Oval 95"/>
          <p:cNvSpPr/>
          <p:nvPr/>
        </p:nvSpPr>
        <p:spPr>
          <a:xfrm>
            <a:off x="2399416" y="3657600"/>
            <a:ext cx="434600" cy="400701"/>
          </a:xfrm>
          <a:prstGeom prst="ellipse">
            <a:avLst/>
          </a:prstGeom>
          <a:solidFill>
            <a:schemeClr val="bg1">
              <a:lumMod val="65000"/>
            </a:schemeClr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97" name="Straight Arrow Connector 96"/>
          <p:cNvCxnSpPr/>
          <p:nvPr/>
        </p:nvCxnSpPr>
        <p:spPr>
          <a:xfrm flipV="1">
            <a:off x="3451588" y="3864681"/>
            <a:ext cx="247538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8" name="Oval 97"/>
          <p:cNvSpPr/>
          <p:nvPr/>
        </p:nvSpPr>
        <p:spPr>
          <a:xfrm>
            <a:off x="4328374" y="3657600"/>
            <a:ext cx="434600" cy="4007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9" name="Oval 98"/>
          <p:cNvSpPr/>
          <p:nvPr/>
        </p:nvSpPr>
        <p:spPr>
          <a:xfrm>
            <a:off x="5614346" y="3657600"/>
            <a:ext cx="434600" cy="400702"/>
          </a:xfrm>
          <a:prstGeom prst="ellipse">
            <a:avLst/>
          </a:prstGeom>
          <a:solidFill>
            <a:schemeClr val="bg1">
              <a:lumMod val="65000"/>
            </a:schemeClr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Helvetica Neue Medium"/>
              <a:cs typeface="Helvetica Neue Medium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51782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985"/>
    </mc:Choice>
    <mc:Fallback xmlns="">
      <p:transition xmlns:p14="http://schemas.microsoft.com/office/powerpoint/2010/main" spd="slow" advTm="26985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909" y="274638"/>
            <a:ext cx="8601363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RIPQ Design: </a:t>
            </a:r>
            <a:br>
              <a:rPr lang="en-US" dirty="0"/>
            </a:br>
            <a:r>
              <a:rPr lang="en-US" dirty="0"/>
              <a:t>Restricted Insertion Points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4052-3774-B34C-A6F0-5C436C7626AC}" type="slidenum">
              <a:rPr lang="en-US" smtClean="0"/>
              <a:t>35</a:t>
            </a:fld>
            <a:endParaRPr lang="en-US"/>
          </a:p>
        </p:txBody>
      </p:sp>
      <p:sp>
        <p:nvSpPr>
          <p:cNvPr id="77" name="TextBox 76"/>
          <p:cNvSpPr txBox="1"/>
          <p:nvPr/>
        </p:nvSpPr>
        <p:spPr>
          <a:xfrm>
            <a:off x="1488125" y="4768212"/>
            <a:ext cx="6167751" cy="523220"/>
          </a:xfrm>
          <a:prstGeom prst="rect">
            <a:avLst/>
          </a:prstGeom>
          <a:ln w="38100" cmpd="sng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Helvetica Neue Medium"/>
                <a:cs typeface="Helvetica Neue Medium"/>
              </a:rPr>
              <a:t>Solution: restricted insertion points</a:t>
            </a:r>
            <a:endParaRPr lang="en-US" sz="2800" dirty="0">
              <a:latin typeface="Helvetica Neue Medium"/>
              <a:cs typeface="Helvetica Neue Medium"/>
            </a:endParaRPr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2217928" y="3852876"/>
            <a:ext cx="182880" cy="450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>
          <a:xfrm>
            <a:off x="1756430" y="3657600"/>
            <a:ext cx="434600" cy="40070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Helvetica Neue Medium"/>
              <a:cs typeface="Helvetica Neue Medium"/>
            </a:endParaRPr>
          </a:p>
        </p:txBody>
      </p:sp>
      <p:sp>
        <p:nvSpPr>
          <p:cNvPr id="55" name="Oval 54"/>
          <p:cNvSpPr/>
          <p:nvPr/>
        </p:nvSpPr>
        <p:spPr>
          <a:xfrm>
            <a:off x="3042402" y="3657600"/>
            <a:ext cx="434600" cy="40070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56" name="Straight Arrow Connector 55"/>
          <p:cNvCxnSpPr>
            <a:stCxn id="81" idx="6"/>
            <a:endCxn id="59" idx="2"/>
          </p:cNvCxnSpPr>
          <p:nvPr/>
        </p:nvCxnSpPr>
        <p:spPr>
          <a:xfrm>
            <a:off x="6048946" y="3857951"/>
            <a:ext cx="20838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6257332" y="3657600"/>
            <a:ext cx="434600" cy="40070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 sz="2400"/>
          </a:p>
        </p:txBody>
      </p:sp>
      <p:cxnSp>
        <p:nvCxnSpPr>
          <p:cNvPr id="60" name="Straight Arrow Connector 59"/>
          <p:cNvCxnSpPr/>
          <p:nvPr/>
        </p:nvCxnSpPr>
        <p:spPr>
          <a:xfrm flipV="1">
            <a:off x="5396746" y="3858332"/>
            <a:ext cx="240886" cy="858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>
          <a:xfrm>
            <a:off x="4971360" y="3657600"/>
            <a:ext cx="434600" cy="4007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63" name="Straight Arrow Connector 62"/>
          <p:cNvCxnSpPr>
            <a:stCxn id="80" idx="6"/>
            <a:endCxn id="61" idx="2"/>
          </p:cNvCxnSpPr>
          <p:nvPr/>
        </p:nvCxnSpPr>
        <p:spPr>
          <a:xfrm>
            <a:off x="4762974" y="3857950"/>
            <a:ext cx="208386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65" idx="6"/>
            <a:endCxn id="80" idx="2"/>
          </p:cNvCxnSpPr>
          <p:nvPr/>
        </p:nvCxnSpPr>
        <p:spPr>
          <a:xfrm flipV="1">
            <a:off x="4119988" y="3857950"/>
            <a:ext cx="208386" cy="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Oval 64"/>
          <p:cNvSpPr/>
          <p:nvPr/>
        </p:nvSpPr>
        <p:spPr>
          <a:xfrm>
            <a:off x="3685388" y="3657600"/>
            <a:ext cx="434600" cy="40070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Helvetica Neue Medium"/>
              <a:cs typeface="Helvetica Neue Medium"/>
            </a:endParaRPr>
          </a:p>
        </p:txBody>
      </p:sp>
      <p:cxnSp>
        <p:nvCxnSpPr>
          <p:cNvPr id="75" name="Straight Arrow Connector 74"/>
          <p:cNvCxnSpPr>
            <a:endCxn id="55" idx="2"/>
          </p:cNvCxnSpPr>
          <p:nvPr/>
        </p:nvCxnSpPr>
        <p:spPr>
          <a:xfrm>
            <a:off x="2835408" y="3852322"/>
            <a:ext cx="206994" cy="562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Oval 77"/>
          <p:cNvSpPr/>
          <p:nvPr/>
        </p:nvSpPr>
        <p:spPr>
          <a:xfrm>
            <a:off x="2399416" y="3657600"/>
            <a:ext cx="434600" cy="40070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79" name="Straight Arrow Connector 78"/>
          <p:cNvCxnSpPr/>
          <p:nvPr/>
        </p:nvCxnSpPr>
        <p:spPr>
          <a:xfrm flipV="1">
            <a:off x="3451588" y="3864681"/>
            <a:ext cx="247538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Oval 79"/>
          <p:cNvSpPr/>
          <p:nvPr/>
        </p:nvSpPr>
        <p:spPr>
          <a:xfrm>
            <a:off x="4328374" y="3657600"/>
            <a:ext cx="434600" cy="4007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1" name="Oval 80"/>
          <p:cNvSpPr/>
          <p:nvPr/>
        </p:nvSpPr>
        <p:spPr>
          <a:xfrm>
            <a:off x="5614346" y="3657600"/>
            <a:ext cx="434600" cy="40070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Helvetica Neue Medium"/>
              <a:cs typeface="Helvetica Neue Medium"/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1984410" y="3172968"/>
            <a:ext cx="0" cy="480091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3917364" y="3172968"/>
            <a:ext cx="0" cy="480091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188104" y="3172968"/>
            <a:ext cx="0" cy="480091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3363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214"/>
    </mc:Choice>
    <mc:Fallback xmlns="">
      <p:transition xmlns:p14="http://schemas.microsoft.com/office/powerpoint/2010/main" spd="slow" advTm="8214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307473" y="2856989"/>
            <a:ext cx="5858956" cy="1041193"/>
            <a:chOff x="1307473" y="2856989"/>
            <a:chExt cx="5858956" cy="1041193"/>
          </a:xfrm>
        </p:grpSpPr>
        <p:sp>
          <p:nvSpPr>
            <p:cNvPr id="22" name="Rectangle 21"/>
            <p:cNvSpPr/>
            <p:nvPr/>
          </p:nvSpPr>
          <p:spPr>
            <a:xfrm>
              <a:off x="1307473" y="2856989"/>
              <a:ext cx="1914072" cy="103990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  <a:latin typeface="Helvetica Neue Medium"/>
                <a:cs typeface="Helvetica Neue Medium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3501249" y="2858281"/>
              <a:ext cx="1365493" cy="103990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  <a:latin typeface="Helvetica Neue Medium"/>
                <a:cs typeface="Helvetica Neue Medium"/>
              </a:endParaRP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5216679" y="2858281"/>
              <a:ext cx="1949750" cy="103990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  <a:latin typeface="Helvetica Neue Medium"/>
                <a:cs typeface="Helvetica Neue Medium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909" y="274638"/>
            <a:ext cx="8601363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Section is Unit for Insertion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4052-3774-B34C-A6F0-5C436C7626AC}" type="slidenum">
              <a:rPr lang="en-US" smtClean="0"/>
              <a:t>36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1756580" y="1815133"/>
            <a:ext cx="5084064" cy="403058"/>
            <a:chOff x="1756580" y="1815133"/>
            <a:chExt cx="5084064" cy="403058"/>
          </a:xfrm>
        </p:grpSpPr>
        <p:sp>
          <p:nvSpPr>
            <p:cNvPr id="15" name="TextBox 14"/>
            <p:cNvSpPr txBox="1"/>
            <p:nvPr/>
          </p:nvSpPr>
          <p:spPr>
            <a:xfrm>
              <a:off x="1756580" y="1815133"/>
              <a:ext cx="133057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Helvetica Neue Medium"/>
                  <a:cs typeface="Helvetica Neue Medium"/>
                </a:rPr>
                <a:t>1 .. 0.6</a:t>
              </a:r>
              <a:endParaRPr lang="en-US" sz="2000" dirty="0">
                <a:latin typeface="Helvetica Neue Medium"/>
                <a:cs typeface="Helvetica Neue Medium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477286" y="1818081"/>
              <a:ext cx="14801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Helvetica Neue Medium"/>
                  <a:cs typeface="Helvetica Neue Medium"/>
                </a:rPr>
                <a:t>0.6 .. 0.35</a:t>
              </a:r>
              <a:endParaRPr lang="en-US" sz="2000" dirty="0">
                <a:latin typeface="Helvetica Neue Medium"/>
                <a:cs typeface="Helvetica Neue Medium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609490" y="1815133"/>
              <a:ext cx="1231154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Helvetica Neue Medium"/>
                  <a:cs typeface="Helvetica Neue Medium"/>
                </a:rPr>
                <a:t>0.35 .. 0</a:t>
              </a:r>
              <a:endParaRPr lang="en-US" sz="2000" dirty="0">
                <a:latin typeface="Helvetica Neue Medium"/>
                <a:cs typeface="Helvetica Neue Medium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307473" y="4130757"/>
            <a:ext cx="3455949" cy="830997"/>
            <a:chOff x="1307473" y="4130757"/>
            <a:chExt cx="3455949" cy="830997"/>
          </a:xfrm>
        </p:grpSpPr>
        <p:sp>
          <p:nvSpPr>
            <p:cNvPr id="102" name="Oval 101"/>
            <p:cNvSpPr/>
            <p:nvPr/>
          </p:nvSpPr>
          <p:spPr>
            <a:xfrm>
              <a:off x="1307473" y="4243871"/>
              <a:ext cx="434600" cy="40070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Helvetica Neue Medium"/>
                <a:cs typeface="Helvetica Neue Medium"/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2111016" y="4130757"/>
              <a:ext cx="265240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Helvetica Neue Medium"/>
                  <a:cs typeface="Helvetica Neue Medium"/>
                </a:rPr>
                <a:t>Active block with</a:t>
              </a:r>
            </a:p>
            <a:p>
              <a:r>
                <a:rPr lang="en-US" sz="2400" dirty="0" smtClean="0">
                  <a:latin typeface="Helvetica Neue Medium"/>
                  <a:cs typeface="Helvetica Neue Medium"/>
                </a:rPr>
                <a:t>RAM buffer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903026" y="4127474"/>
            <a:ext cx="3236346" cy="830997"/>
            <a:chOff x="4903026" y="4127474"/>
            <a:chExt cx="3236346" cy="830997"/>
          </a:xfrm>
        </p:grpSpPr>
        <p:sp>
          <p:nvSpPr>
            <p:cNvPr id="103" name="Oval 102"/>
            <p:cNvSpPr/>
            <p:nvPr/>
          </p:nvSpPr>
          <p:spPr>
            <a:xfrm>
              <a:off x="4903026" y="4245426"/>
              <a:ext cx="434600" cy="400701"/>
            </a:xfrm>
            <a:prstGeom prst="ellipse">
              <a:avLst/>
            </a:prstGeom>
            <a:solidFill>
              <a:srgbClr val="93CDDD"/>
            </a:solidFill>
            <a:ln w="381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5759668" y="4127474"/>
              <a:ext cx="237970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Helvetica Neue Medium"/>
                  <a:cs typeface="Helvetica Neue Medium"/>
                </a:rPr>
                <a:t>Sealed block</a:t>
              </a:r>
            </a:p>
            <a:p>
              <a:r>
                <a:rPr lang="en-US" sz="2400" dirty="0">
                  <a:latin typeface="Helvetica Neue Medium"/>
                  <a:cs typeface="Helvetica Neue Medium"/>
                </a:rPr>
                <a:t>o</a:t>
              </a:r>
              <a:r>
                <a:rPr lang="en-US" sz="2400" dirty="0" smtClean="0">
                  <a:latin typeface="Helvetica Neue Medium"/>
                  <a:cs typeface="Helvetica Neue Medium"/>
                </a:rPr>
                <a:t>n flash</a:t>
              </a:r>
              <a:endParaRPr lang="en-US" sz="2400" dirty="0">
                <a:latin typeface="Helvetica Neue Medium"/>
                <a:cs typeface="Helvetica Neue Medium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71585" y="3104405"/>
            <a:ext cx="1013436" cy="461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Helvetica Neue Medium"/>
                <a:cs typeface="Helvetica Neue Medium"/>
              </a:rPr>
              <a:t>Head</a:t>
            </a:r>
            <a:endParaRPr lang="en-US" sz="2400" dirty="0">
              <a:latin typeface="Helvetica Neue Medium"/>
              <a:cs typeface="Helvetica Neue Medium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472560" y="3102472"/>
            <a:ext cx="666812" cy="461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Helvetica Neue Medium"/>
                <a:cs typeface="Helvetica Neue Medium"/>
              </a:rPr>
              <a:t>Tail</a:t>
            </a:r>
            <a:endParaRPr lang="en-US" sz="2400" dirty="0">
              <a:latin typeface="Helvetica Neue Medium"/>
              <a:cs typeface="Helvetica Neue Medium"/>
            </a:endParaRPr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1865330" y="3360644"/>
            <a:ext cx="182880" cy="450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1403832" y="3165368"/>
            <a:ext cx="434600" cy="40070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Helvetica Neue Medium"/>
              <a:cs typeface="Helvetica Neue Medium"/>
            </a:endParaRPr>
          </a:p>
        </p:txBody>
      </p:sp>
      <p:sp>
        <p:nvSpPr>
          <p:cNvPr id="55" name="Oval 54"/>
          <p:cNvSpPr/>
          <p:nvPr/>
        </p:nvSpPr>
        <p:spPr>
          <a:xfrm>
            <a:off x="2664390" y="3165368"/>
            <a:ext cx="434600" cy="40070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rgbClr val="000000"/>
              </a:solidFill>
              <a:latin typeface="Helvetica Neue Medium"/>
              <a:cs typeface="Helvetica Neue Medium"/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2482810" y="3360090"/>
            <a:ext cx="181580" cy="562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Oval 69"/>
          <p:cNvSpPr/>
          <p:nvPr/>
        </p:nvSpPr>
        <p:spPr>
          <a:xfrm>
            <a:off x="2048210" y="3165368"/>
            <a:ext cx="434600" cy="40070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rgbClr val="000000"/>
              </a:solidFill>
              <a:latin typeface="Helvetica Neue Medium"/>
              <a:cs typeface="Helvetica Neue Medium"/>
            </a:endParaRPr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4095390" y="3361936"/>
            <a:ext cx="182880" cy="450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>
          <a:xfrm>
            <a:off x="3633892" y="3166660"/>
            <a:ext cx="434600" cy="40070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Helvetica Neue Medium"/>
              <a:cs typeface="Helvetica Neue Medium"/>
            </a:endParaRPr>
          </a:p>
        </p:txBody>
      </p:sp>
      <p:sp>
        <p:nvSpPr>
          <p:cNvPr id="64" name="Oval 63"/>
          <p:cNvSpPr/>
          <p:nvPr/>
        </p:nvSpPr>
        <p:spPr>
          <a:xfrm>
            <a:off x="4278270" y="3166660"/>
            <a:ext cx="434600" cy="40070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rgbClr val="000000"/>
              </a:solidFill>
              <a:latin typeface="Helvetica Neue Medium"/>
              <a:cs typeface="Helvetica Neue Medium"/>
            </a:endParaRP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5792678" y="3361936"/>
            <a:ext cx="182880" cy="450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Oval 75"/>
          <p:cNvSpPr/>
          <p:nvPr/>
        </p:nvSpPr>
        <p:spPr>
          <a:xfrm>
            <a:off x="5331180" y="3166660"/>
            <a:ext cx="434600" cy="40070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Helvetica Neue Medium"/>
              <a:cs typeface="Helvetica Neue Medium"/>
            </a:endParaRPr>
          </a:p>
        </p:txBody>
      </p:sp>
      <p:sp>
        <p:nvSpPr>
          <p:cNvPr id="77" name="Oval 76"/>
          <p:cNvSpPr/>
          <p:nvPr/>
        </p:nvSpPr>
        <p:spPr>
          <a:xfrm>
            <a:off x="6591738" y="3166660"/>
            <a:ext cx="434600" cy="40070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rgbClr val="000000"/>
              </a:solidFill>
              <a:latin typeface="Helvetica Neue Medium"/>
              <a:cs typeface="Helvetica Neue Medium"/>
            </a:endParaRPr>
          </a:p>
        </p:txBody>
      </p:sp>
      <p:cxnSp>
        <p:nvCxnSpPr>
          <p:cNvPr id="78" name="Straight Arrow Connector 77"/>
          <p:cNvCxnSpPr>
            <a:endCxn id="77" idx="2"/>
          </p:cNvCxnSpPr>
          <p:nvPr/>
        </p:nvCxnSpPr>
        <p:spPr>
          <a:xfrm>
            <a:off x="6410158" y="3361382"/>
            <a:ext cx="181580" cy="562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Oval 78"/>
          <p:cNvSpPr/>
          <p:nvPr/>
        </p:nvSpPr>
        <p:spPr>
          <a:xfrm>
            <a:off x="5975558" y="3166660"/>
            <a:ext cx="434600" cy="40070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rgbClr val="000000"/>
              </a:solidFill>
              <a:latin typeface="Helvetica Neue Medium"/>
              <a:cs typeface="Helvetica Neue Medium"/>
            </a:endParaRPr>
          </a:p>
        </p:txBody>
      </p:sp>
      <p:cxnSp>
        <p:nvCxnSpPr>
          <p:cNvPr id="83" name="Straight Arrow Connector 82"/>
          <p:cNvCxnSpPr/>
          <p:nvPr/>
        </p:nvCxnSpPr>
        <p:spPr>
          <a:xfrm>
            <a:off x="3221545" y="3367869"/>
            <a:ext cx="279704" cy="129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4866742" y="3369161"/>
            <a:ext cx="349937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1439395" y="5144490"/>
            <a:ext cx="6265211" cy="523220"/>
          </a:xfrm>
          <a:prstGeom prst="rect">
            <a:avLst/>
          </a:prstGeom>
          <a:ln w="38100" cmpd="sng">
            <a:solidFill>
              <a:srgbClr val="4F81BD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Helvetica Neue Medium"/>
                <a:cs typeface="Helvetica Neue Medium"/>
              </a:rPr>
              <a:t>Each section has one insertion point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742073" y="2456879"/>
            <a:ext cx="11896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Helvetica Neue Medium"/>
                <a:cs typeface="Helvetica Neue Medium"/>
              </a:rPr>
              <a:t>S</a:t>
            </a:r>
            <a:r>
              <a:rPr lang="en-US" sz="2000" dirty="0" smtClean="0">
                <a:latin typeface="Helvetica Neue Medium"/>
                <a:cs typeface="Helvetica Neue Medium"/>
              </a:rPr>
              <a:t>ection</a:t>
            </a:r>
            <a:endParaRPr lang="en-US" sz="2000" dirty="0">
              <a:latin typeface="Helvetica Neue Medium"/>
              <a:cs typeface="Helvetica Neue Medium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651872" y="2456879"/>
            <a:ext cx="12148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Helvetica Neue Medium"/>
                <a:cs typeface="Helvetica Neue Medium"/>
              </a:rPr>
              <a:t>S</a:t>
            </a:r>
            <a:r>
              <a:rPr lang="en-US" sz="2000" dirty="0" smtClean="0">
                <a:latin typeface="Helvetica Neue Medium"/>
                <a:cs typeface="Helvetica Neue Medium"/>
              </a:rPr>
              <a:t>ection</a:t>
            </a:r>
            <a:endParaRPr lang="en-US" sz="2000" dirty="0">
              <a:latin typeface="Helvetica Neue Medium"/>
              <a:cs typeface="Helvetica Neue Medium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654844" y="2456879"/>
            <a:ext cx="11857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Helvetica Neue Medium"/>
                <a:cs typeface="Helvetica Neue Medium"/>
              </a:rPr>
              <a:t>S</a:t>
            </a:r>
            <a:r>
              <a:rPr lang="en-US" sz="2000" dirty="0" smtClean="0">
                <a:latin typeface="Helvetica Neue Medium"/>
                <a:cs typeface="Helvetica Neue Medium"/>
              </a:rPr>
              <a:t>ection</a:t>
            </a:r>
            <a:endParaRPr lang="en-US" sz="2000" dirty="0">
              <a:latin typeface="Helvetica Neue Medium"/>
              <a:cs typeface="Helvetica Neue Medium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5195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457"/>
    </mc:Choice>
    <mc:Fallback xmlns="">
      <p:transition xmlns:p14="http://schemas.microsoft.com/office/powerpoint/2010/main" spd="slow" advTm="46457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909" y="274638"/>
            <a:ext cx="8601363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Section is Unit for Insertion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4052-3774-B34C-A6F0-5C436C7626AC}" type="slidenum">
              <a:rPr lang="en-US" smtClean="0"/>
              <a:t>37</a:t>
            </a:fld>
            <a:endParaRPr lang="en-US"/>
          </a:p>
        </p:txBody>
      </p:sp>
      <p:sp>
        <p:nvSpPr>
          <p:cNvPr id="105" name="TextBox 104"/>
          <p:cNvSpPr txBox="1"/>
          <p:nvPr/>
        </p:nvSpPr>
        <p:spPr>
          <a:xfrm>
            <a:off x="71585" y="3097218"/>
            <a:ext cx="1013436" cy="461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Helvetica Neue Medium"/>
                <a:cs typeface="Helvetica Neue Medium"/>
              </a:rPr>
              <a:t>Head</a:t>
            </a:r>
            <a:endParaRPr lang="en-US" sz="2400" dirty="0">
              <a:latin typeface="Helvetica Neue Medium"/>
              <a:cs typeface="Helvetica Neue Medium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7472560" y="3095285"/>
            <a:ext cx="666812" cy="461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Helvetica Neue Medium"/>
                <a:cs typeface="Helvetica Neue Medium"/>
              </a:rPr>
              <a:t>Tail</a:t>
            </a:r>
            <a:endParaRPr lang="en-US" sz="2400" dirty="0">
              <a:latin typeface="Helvetica Neue Medium"/>
              <a:cs typeface="Helvetica Neue Medium"/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1307473" y="2849802"/>
            <a:ext cx="1914072" cy="1039901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Helvetica Neue Medium"/>
              <a:cs typeface="Helvetica Neue Medium"/>
            </a:endParaRPr>
          </a:p>
        </p:txBody>
      </p:sp>
      <p:cxnSp>
        <p:nvCxnSpPr>
          <p:cNvPr id="119" name="Straight Arrow Connector 118"/>
          <p:cNvCxnSpPr/>
          <p:nvPr/>
        </p:nvCxnSpPr>
        <p:spPr>
          <a:xfrm>
            <a:off x="1865330" y="3353457"/>
            <a:ext cx="182880" cy="450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0" name="Oval 119"/>
          <p:cNvSpPr/>
          <p:nvPr/>
        </p:nvSpPr>
        <p:spPr>
          <a:xfrm>
            <a:off x="1403832" y="3158181"/>
            <a:ext cx="434600" cy="40070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Helvetica Neue Medium"/>
              <a:cs typeface="Helvetica Neue Medium"/>
            </a:endParaRPr>
          </a:p>
        </p:txBody>
      </p:sp>
      <p:sp>
        <p:nvSpPr>
          <p:cNvPr id="121" name="Oval 120"/>
          <p:cNvSpPr/>
          <p:nvPr/>
        </p:nvSpPr>
        <p:spPr>
          <a:xfrm>
            <a:off x="2664390" y="3158181"/>
            <a:ext cx="434600" cy="40070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rgbClr val="000000"/>
              </a:solidFill>
              <a:latin typeface="Helvetica Neue Medium"/>
              <a:cs typeface="Helvetica Neue Medium"/>
            </a:endParaRPr>
          </a:p>
        </p:txBody>
      </p:sp>
      <p:cxnSp>
        <p:nvCxnSpPr>
          <p:cNvPr id="122" name="Straight Arrow Connector 121"/>
          <p:cNvCxnSpPr/>
          <p:nvPr/>
        </p:nvCxnSpPr>
        <p:spPr>
          <a:xfrm>
            <a:off x="2482810" y="3352903"/>
            <a:ext cx="181580" cy="562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3" name="Oval 122"/>
          <p:cNvSpPr/>
          <p:nvPr/>
        </p:nvSpPr>
        <p:spPr>
          <a:xfrm>
            <a:off x="2048210" y="3158181"/>
            <a:ext cx="434600" cy="40070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rgbClr val="000000"/>
              </a:solidFill>
              <a:latin typeface="Helvetica Neue Medium"/>
              <a:cs typeface="Helvetica Neue Medium"/>
            </a:endParaRPr>
          </a:p>
        </p:txBody>
      </p:sp>
      <p:grpSp>
        <p:nvGrpSpPr>
          <p:cNvPr id="124" name="Group 123"/>
          <p:cNvGrpSpPr/>
          <p:nvPr/>
        </p:nvGrpSpPr>
        <p:grpSpPr>
          <a:xfrm>
            <a:off x="3501249" y="2851094"/>
            <a:ext cx="1365493" cy="1039901"/>
            <a:chOff x="3501249" y="3232585"/>
            <a:chExt cx="1365493" cy="1039901"/>
          </a:xfrm>
        </p:grpSpPr>
        <p:sp>
          <p:nvSpPr>
            <p:cNvPr id="130" name="Rectangle 129"/>
            <p:cNvSpPr/>
            <p:nvPr/>
          </p:nvSpPr>
          <p:spPr>
            <a:xfrm>
              <a:off x="3501249" y="3232585"/>
              <a:ext cx="1365493" cy="103990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  <a:latin typeface="Helvetica Neue Medium"/>
                <a:cs typeface="Helvetica Neue Medium"/>
              </a:endParaRPr>
            </a:p>
          </p:txBody>
        </p:sp>
        <p:cxnSp>
          <p:nvCxnSpPr>
            <p:cNvPr id="131" name="Straight Arrow Connector 130"/>
            <p:cNvCxnSpPr/>
            <p:nvPr/>
          </p:nvCxnSpPr>
          <p:spPr>
            <a:xfrm>
              <a:off x="4095390" y="3736240"/>
              <a:ext cx="182880" cy="4502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Oval 131"/>
            <p:cNvSpPr/>
            <p:nvPr/>
          </p:nvSpPr>
          <p:spPr>
            <a:xfrm>
              <a:off x="3633892" y="3540964"/>
              <a:ext cx="434600" cy="40070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Helvetica Neue Medium"/>
                <a:cs typeface="Helvetica Neue Medium"/>
              </a:endParaRPr>
            </a:p>
          </p:txBody>
        </p:sp>
        <p:sp>
          <p:nvSpPr>
            <p:cNvPr id="133" name="Oval 132"/>
            <p:cNvSpPr/>
            <p:nvPr/>
          </p:nvSpPr>
          <p:spPr>
            <a:xfrm>
              <a:off x="4278270" y="3540964"/>
              <a:ext cx="434600" cy="400701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81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rgbClr val="000000"/>
                </a:solidFill>
                <a:latin typeface="Helvetica Neue Medium"/>
                <a:cs typeface="Helvetica Neue Medium"/>
              </a:endParaRPr>
            </a:p>
          </p:txBody>
        </p:sp>
      </p:grpSp>
      <p:grpSp>
        <p:nvGrpSpPr>
          <p:cNvPr id="134" name="Group 133"/>
          <p:cNvGrpSpPr/>
          <p:nvPr/>
        </p:nvGrpSpPr>
        <p:grpSpPr>
          <a:xfrm>
            <a:off x="5216679" y="2851094"/>
            <a:ext cx="1949750" cy="1039901"/>
            <a:chOff x="5216679" y="3232585"/>
            <a:chExt cx="1949750" cy="1039901"/>
          </a:xfrm>
        </p:grpSpPr>
        <p:sp>
          <p:nvSpPr>
            <p:cNvPr id="135" name="Rectangle 134"/>
            <p:cNvSpPr/>
            <p:nvPr/>
          </p:nvSpPr>
          <p:spPr>
            <a:xfrm>
              <a:off x="5216679" y="3232585"/>
              <a:ext cx="1949750" cy="103990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  <a:latin typeface="Helvetica Neue Medium"/>
                <a:cs typeface="Helvetica Neue Medium"/>
              </a:endParaRPr>
            </a:p>
          </p:txBody>
        </p:sp>
        <p:cxnSp>
          <p:nvCxnSpPr>
            <p:cNvPr id="136" name="Straight Arrow Connector 135"/>
            <p:cNvCxnSpPr/>
            <p:nvPr/>
          </p:nvCxnSpPr>
          <p:spPr>
            <a:xfrm>
              <a:off x="5792678" y="3736240"/>
              <a:ext cx="182880" cy="4502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Oval 136"/>
            <p:cNvSpPr/>
            <p:nvPr/>
          </p:nvSpPr>
          <p:spPr>
            <a:xfrm>
              <a:off x="5331180" y="3540964"/>
              <a:ext cx="434600" cy="40070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Helvetica Neue Medium"/>
                <a:cs typeface="Helvetica Neue Medium"/>
              </a:endParaRPr>
            </a:p>
          </p:txBody>
        </p:sp>
        <p:sp>
          <p:nvSpPr>
            <p:cNvPr id="138" name="Oval 137"/>
            <p:cNvSpPr/>
            <p:nvPr/>
          </p:nvSpPr>
          <p:spPr>
            <a:xfrm>
              <a:off x="6591738" y="3540964"/>
              <a:ext cx="434600" cy="400701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81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rgbClr val="000000"/>
                </a:solidFill>
                <a:latin typeface="Helvetica Neue Medium"/>
                <a:cs typeface="Helvetica Neue Medium"/>
              </a:endParaRPr>
            </a:p>
          </p:txBody>
        </p:sp>
        <p:cxnSp>
          <p:nvCxnSpPr>
            <p:cNvPr id="139" name="Straight Arrow Connector 138"/>
            <p:cNvCxnSpPr>
              <a:endCxn id="138" idx="2"/>
            </p:cNvCxnSpPr>
            <p:nvPr/>
          </p:nvCxnSpPr>
          <p:spPr>
            <a:xfrm>
              <a:off x="6410158" y="3735686"/>
              <a:ext cx="181580" cy="562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Oval 139"/>
            <p:cNvSpPr/>
            <p:nvPr/>
          </p:nvSpPr>
          <p:spPr>
            <a:xfrm>
              <a:off x="5975558" y="3540964"/>
              <a:ext cx="434600" cy="400701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81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rgbClr val="000000"/>
                </a:solidFill>
                <a:latin typeface="Helvetica Neue Medium"/>
                <a:cs typeface="Helvetica Neue Medium"/>
              </a:endParaRPr>
            </a:p>
          </p:txBody>
        </p:sp>
      </p:grpSp>
      <p:cxnSp>
        <p:nvCxnSpPr>
          <p:cNvPr id="144" name="Straight Arrow Connector 143"/>
          <p:cNvCxnSpPr/>
          <p:nvPr/>
        </p:nvCxnSpPr>
        <p:spPr>
          <a:xfrm>
            <a:off x="3221545" y="3360682"/>
            <a:ext cx="279704" cy="129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/>
          <p:nvPr/>
        </p:nvCxnSpPr>
        <p:spPr>
          <a:xfrm>
            <a:off x="4866742" y="3361974"/>
            <a:ext cx="349937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6" name="Group 145"/>
          <p:cNvGrpSpPr/>
          <p:nvPr/>
        </p:nvGrpSpPr>
        <p:grpSpPr>
          <a:xfrm>
            <a:off x="3580831" y="3111146"/>
            <a:ext cx="540453" cy="461665"/>
            <a:chOff x="1570398" y="4673036"/>
            <a:chExt cx="540453" cy="461665"/>
          </a:xfrm>
        </p:grpSpPr>
        <p:sp>
          <p:nvSpPr>
            <p:cNvPr id="147" name="Oval 146"/>
            <p:cNvSpPr/>
            <p:nvPr/>
          </p:nvSpPr>
          <p:spPr>
            <a:xfrm>
              <a:off x="1621132" y="4721996"/>
              <a:ext cx="434600" cy="40070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Helvetica Neue Medium"/>
                <a:cs typeface="Helvetica Neue Medium"/>
              </a:endParaRP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1570398" y="4673036"/>
              <a:ext cx="5404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Helvetica Neue Medium"/>
                  <a:cs typeface="Helvetica Neue Medium"/>
                </a:rPr>
                <a:t>+1</a:t>
              </a:r>
              <a:endParaRPr lang="en-US" sz="2400" dirty="0">
                <a:latin typeface="Helvetica Neue Medium"/>
                <a:cs typeface="Helvetica Neue Medium"/>
              </a:endParaRPr>
            </a:p>
          </p:txBody>
        </p:sp>
      </p:grpSp>
      <p:sp>
        <p:nvSpPr>
          <p:cNvPr id="149" name="TextBox 148"/>
          <p:cNvSpPr txBox="1"/>
          <p:nvPr/>
        </p:nvSpPr>
        <p:spPr>
          <a:xfrm>
            <a:off x="3251312" y="4292670"/>
            <a:ext cx="21356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 Neue Medium"/>
                <a:cs typeface="Helvetica Neue Medium"/>
              </a:rPr>
              <a:t>i</a:t>
            </a:r>
            <a:r>
              <a:rPr lang="en-US" sz="2400" dirty="0" smtClean="0">
                <a:latin typeface="Helvetica Neue Medium"/>
                <a:cs typeface="Helvetica Neue Medium"/>
              </a:rPr>
              <a:t>nsert(x, 0.55)</a:t>
            </a:r>
          </a:p>
        </p:txBody>
      </p:sp>
      <p:cxnSp>
        <p:nvCxnSpPr>
          <p:cNvPr id="150" name="Elbow Connector 149"/>
          <p:cNvCxnSpPr>
            <a:stCxn id="149" idx="0"/>
          </p:cNvCxnSpPr>
          <p:nvPr/>
        </p:nvCxnSpPr>
        <p:spPr>
          <a:xfrm rot="16200000" flipV="1">
            <a:off x="3739767" y="3713304"/>
            <a:ext cx="708669" cy="450063"/>
          </a:xfrm>
          <a:prstGeom prst="bentConnector3">
            <a:avLst>
              <a:gd name="adj1" fmla="val 67921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51" name="Group 150"/>
          <p:cNvGrpSpPr/>
          <p:nvPr/>
        </p:nvGrpSpPr>
        <p:grpSpPr>
          <a:xfrm>
            <a:off x="1756580" y="1815133"/>
            <a:ext cx="5084064" cy="403058"/>
            <a:chOff x="1756580" y="1815133"/>
            <a:chExt cx="5084064" cy="403058"/>
          </a:xfrm>
        </p:grpSpPr>
        <p:sp>
          <p:nvSpPr>
            <p:cNvPr id="152" name="TextBox 151"/>
            <p:cNvSpPr txBox="1"/>
            <p:nvPr/>
          </p:nvSpPr>
          <p:spPr>
            <a:xfrm>
              <a:off x="1756580" y="1815133"/>
              <a:ext cx="133057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Helvetica Neue Medium"/>
                  <a:cs typeface="Helvetica Neue Medium"/>
                </a:rPr>
                <a:t>1 .. 0.6</a:t>
              </a:r>
              <a:endParaRPr lang="en-US" sz="2000" dirty="0">
                <a:latin typeface="Helvetica Neue Medium"/>
                <a:cs typeface="Helvetica Neue Medium"/>
              </a:endParaRPr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3477286" y="1818081"/>
              <a:ext cx="14801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Helvetica Neue Medium"/>
                  <a:cs typeface="Helvetica Neue Medium"/>
                </a:rPr>
                <a:t>0.6 .. 0.35</a:t>
              </a:r>
              <a:endParaRPr lang="en-US" sz="2000" dirty="0">
                <a:latin typeface="Helvetica Neue Medium"/>
                <a:cs typeface="Helvetica Neue Medium"/>
              </a:endParaRPr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5609490" y="1815133"/>
              <a:ext cx="1231154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Helvetica Neue Medium"/>
                  <a:cs typeface="Helvetica Neue Medium"/>
                </a:rPr>
                <a:t>0.35 .. 0</a:t>
              </a:r>
              <a:endParaRPr lang="en-US" sz="2000" dirty="0">
                <a:latin typeface="Helvetica Neue Medium"/>
                <a:cs typeface="Helvetica Neue Medium"/>
              </a:endParaRPr>
            </a:p>
          </p:txBody>
        </p:sp>
      </p:grpSp>
      <p:grpSp>
        <p:nvGrpSpPr>
          <p:cNvPr id="155" name="Group 154"/>
          <p:cNvGrpSpPr/>
          <p:nvPr/>
        </p:nvGrpSpPr>
        <p:grpSpPr>
          <a:xfrm>
            <a:off x="1753769" y="1816590"/>
            <a:ext cx="5084064" cy="403058"/>
            <a:chOff x="1756580" y="1815133"/>
            <a:chExt cx="5084064" cy="403058"/>
          </a:xfrm>
          <a:solidFill>
            <a:schemeClr val="bg1"/>
          </a:solidFill>
        </p:grpSpPr>
        <p:sp>
          <p:nvSpPr>
            <p:cNvPr id="156" name="TextBox 155"/>
            <p:cNvSpPr txBox="1"/>
            <p:nvPr/>
          </p:nvSpPr>
          <p:spPr>
            <a:xfrm>
              <a:off x="1756580" y="1815133"/>
              <a:ext cx="1330577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Helvetica Neue Medium"/>
                  <a:cs typeface="Helvetica Neue Medium"/>
                </a:rPr>
                <a:t>1 .. 0.62</a:t>
              </a:r>
              <a:endParaRPr lang="en-US" sz="2000" dirty="0">
                <a:latin typeface="Helvetica Neue Medium"/>
                <a:cs typeface="Helvetica Neue Medium"/>
              </a:endParaRPr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3477286" y="1818081"/>
              <a:ext cx="1480166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Helvetica Neue Medium"/>
                  <a:cs typeface="Helvetica Neue Medium"/>
                </a:rPr>
                <a:t>0.62 .. 0.33</a:t>
              </a:r>
              <a:endParaRPr lang="en-US" sz="2000" dirty="0">
                <a:latin typeface="Helvetica Neue Medium"/>
                <a:cs typeface="Helvetica Neue Medium"/>
              </a:endParaRPr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5609490" y="1815133"/>
              <a:ext cx="1231154" cy="40010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Helvetica Neue Medium"/>
                  <a:cs typeface="Helvetica Neue Medium"/>
                </a:rPr>
                <a:t>0.33 .. 0</a:t>
              </a:r>
              <a:endParaRPr lang="en-US" sz="2000" dirty="0">
                <a:latin typeface="Helvetica Neue Medium"/>
                <a:cs typeface="Helvetica Neue Medium"/>
              </a:endParaRPr>
            </a:p>
          </p:txBody>
        </p:sp>
      </p:grpSp>
      <p:sp>
        <p:nvSpPr>
          <p:cNvPr id="159" name="Oval 158"/>
          <p:cNvSpPr/>
          <p:nvPr/>
        </p:nvSpPr>
        <p:spPr>
          <a:xfrm>
            <a:off x="1008303" y="1516303"/>
            <a:ext cx="6396182" cy="939122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TextBox 159"/>
          <p:cNvSpPr txBox="1"/>
          <p:nvPr/>
        </p:nvSpPr>
        <p:spPr>
          <a:xfrm>
            <a:off x="1403832" y="4919008"/>
            <a:ext cx="543681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Helvetica Neue Medium"/>
                <a:cs typeface="Helvetica Neue Medium"/>
              </a:rPr>
              <a:t>Insert procedure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latin typeface="Helvetica Neue Medium"/>
                <a:cs typeface="Helvetica Neue Medium"/>
              </a:rPr>
              <a:t>Find corresponding section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latin typeface="Helvetica Neue Medium"/>
                <a:cs typeface="Helvetica Neue Medium"/>
              </a:rPr>
              <a:t>Copy data into active block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latin typeface="Helvetica Neue Medium"/>
                <a:cs typeface="Helvetica Neue Medium"/>
              </a:rPr>
              <a:t>Updating section priority range</a:t>
            </a:r>
          </a:p>
          <a:p>
            <a:endParaRPr lang="en-US" sz="2400" dirty="0" smtClean="0">
              <a:latin typeface="Helvetica Neue Medium"/>
              <a:cs typeface="Helvetica Neue Medium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742073" y="2456879"/>
            <a:ext cx="11896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Helvetica Neue Medium"/>
                <a:cs typeface="Helvetica Neue Medium"/>
              </a:rPr>
              <a:t>S</a:t>
            </a:r>
            <a:r>
              <a:rPr lang="en-US" sz="2000" dirty="0" smtClean="0">
                <a:latin typeface="Helvetica Neue Medium"/>
                <a:cs typeface="Helvetica Neue Medium"/>
              </a:rPr>
              <a:t>ection</a:t>
            </a:r>
            <a:endParaRPr lang="en-US" sz="2000" dirty="0">
              <a:latin typeface="Helvetica Neue Medium"/>
              <a:cs typeface="Helvetica Neue Medium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651872" y="2456879"/>
            <a:ext cx="12148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Helvetica Neue Medium"/>
                <a:cs typeface="Helvetica Neue Medium"/>
              </a:rPr>
              <a:t>S</a:t>
            </a:r>
            <a:r>
              <a:rPr lang="en-US" sz="2000" dirty="0" smtClean="0">
                <a:latin typeface="Helvetica Neue Medium"/>
                <a:cs typeface="Helvetica Neue Medium"/>
              </a:rPr>
              <a:t>ection</a:t>
            </a:r>
            <a:endParaRPr lang="en-US" sz="2000" dirty="0">
              <a:latin typeface="Helvetica Neue Medium"/>
              <a:cs typeface="Helvetica Neue Medium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654844" y="2456879"/>
            <a:ext cx="11857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Helvetica Neue Medium"/>
                <a:cs typeface="Helvetica Neue Medium"/>
              </a:rPr>
              <a:t>S</a:t>
            </a:r>
            <a:r>
              <a:rPr lang="en-US" sz="2000" dirty="0" smtClean="0">
                <a:latin typeface="Helvetica Neue Medium"/>
                <a:cs typeface="Helvetica Neue Medium"/>
              </a:rPr>
              <a:t>ection</a:t>
            </a:r>
            <a:endParaRPr lang="en-US" sz="2000" dirty="0">
              <a:latin typeface="Helvetica Neue Medium"/>
              <a:cs typeface="Helvetica Neue Medium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3162513" y="2363140"/>
            <a:ext cx="2038419" cy="1931775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32822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273"/>
    </mc:Choice>
    <mc:Fallback xmlns="">
      <p:transition xmlns:p14="http://schemas.microsoft.com/office/powerpoint/2010/main" spd="slow" advTm="30273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" grpId="0" animBg="1"/>
      <p:bldP spid="44" grpId="1" animBg="1"/>
      <p:bldP spid="44" grpId="2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59"/>
          <p:cNvGrpSpPr/>
          <p:nvPr/>
        </p:nvGrpSpPr>
        <p:grpSpPr>
          <a:xfrm>
            <a:off x="1753769" y="1816590"/>
            <a:ext cx="5084064" cy="403058"/>
            <a:chOff x="1756580" y="1815133"/>
            <a:chExt cx="5084064" cy="403058"/>
          </a:xfrm>
          <a:solidFill>
            <a:schemeClr val="bg1"/>
          </a:solidFill>
        </p:grpSpPr>
        <p:sp>
          <p:nvSpPr>
            <p:cNvPr id="61" name="TextBox 60"/>
            <p:cNvSpPr txBox="1"/>
            <p:nvPr/>
          </p:nvSpPr>
          <p:spPr>
            <a:xfrm>
              <a:off x="1756580" y="1815133"/>
              <a:ext cx="1330577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Helvetica Neue Medium"/>
                  <a:cs typeface="Helvetica Neue Medium"/>
                </a:rPr>
                <a:t>1 .. 0.62</a:t>
              </a:r>
              <a:endParaRPr lang="en-US" sz="2000" dirty="0">
                <a:latin typeface="Helvetica Neue Medium"/>
                <a:cs typeface="Helvetica Neue Medium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477286" y="1818081"/>
              <a:ext cx="1480166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Helvetica Neue Medium"/>
                  <a:cs typeface="Helvetica Neue Medium"/>
                </a:rPr>
                <a:t>0.62 .. 0.33</a:t>
              </a:r>
              <a:endParaRPr lang="en-US" sz="2000" dirty="0">
                <a:latin typeface="Helvetica Neue Medium"/>
                <a:cs typeface="Helvetica Neue Medium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5609490" y="1815133"/>
              <a:ext cx="1231154" cy="40010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Helvetica Neue Medium"/>
                  <a:cs typeface="Helvetica Neue Medium"/>
                </a:rPr>
                <a:t>0.33 .. 0</a:t>
              </a:r>
              <a:endParaRPr lang="en-US" sz="2000" dirty="0">
                <a:latin typeface="Helvetica Neue Medium"/>
                <a:cs typeface="Helvetica Neue Medium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909" y="274638"/>
            <a:ext cx="8601363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Section is Unit for Insertion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4052-3774-B34C-A6F0-5C436C7626AC}" type="slidenum">
              <a:rPr lang="en-US" smtClean="0"/>
              <a:t>38</a:t>
            </a:fld>
            <a:endParaRPr lang="en-US"/>
          </a:p>
        </p:txBody>
      </p:sp>
      <p:sp>
        <p:nvSpPr>
          <p:cNvPr id="102" name="Oval 101"/>
          <p:cNvSpPr/>
          <p:nvPr/>
        </p:nvSpPr>
        <p:spPr>
          <a:xfrm>
            <a:off x="1307473" y="4243871"/>
            <a:ext cx="434600" cy="40070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Helvetica Neue Medium"/>
              <a:cs typeface="Helvetica Neue Medium"/>
            </a:endParaRPr>
          </a:p>
        </p:txBody>
      </p:sp>
      <p:sp>
        <p:nvSpPr>
          <p:cNvPr id="103" name="Oval 102"/>
          <p:cNvSpPr/>
          <p:nvPr/>
        </p:nvSpPr>
        <p:spPr>
          <a:xfrm>
            <a:off x="4903026" y="4245426"/>
            <a:ext cx="434600" cy="400701"/>
          </a:xfrm>
          <a:prstGeom prst="ellipse">
            <a:avLst/>
          </a:prstGeom>
          <a:solidFill>
            <a:srgbClr val="93CDDD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04" name="TextBox 103"/>
          <p:cNvSpPr txBox="1"/>
          <p:nvPr/>
        </p:nvSpPr>
        <p:spPr>
          <a:xfrm>
            <a:off x="2111016" y="4130757"/>
            <a:ext cx="26524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Helvetica Neue Medium"/>
                <a:cs typeface="Helvetica Neue Medium"/>
              </a:rPr>
              <a:t>Active block with</a:t>
            </a:r>
          </a:p>
          <a:p>
            <a:r>
              <a:rPr lang="en-US" sz="2400" dirty="0" smtClean="0">
                <a:latin typeface="Helvetica Neue Medium"/>
                <a:cs typeface="Helvetica Neue Medium"/>
              </a:rPr>
              <a:t>RAM buffer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5759668" y="4127474"/>
            <a:ext cx="23797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Helvetica Neue Medium"/>
                <a:cs typeface="Helvetica Neue Medium"/>
              </a:rPr>
              <a:t>Sealed block</a:t>
            </a:r>
          </a:p>
          <a:p>
            <a:r>
              <a:rPr lang="en-US" sz="2400" dirty="0">
                <a:latin typeface="Helvetica Neue Medium"/>
                <a:cs typeface="Helvetica Neue Medium"/>
              </a:rPr>
              <a:t>o</a:t>
            </a:r>
            <a:r>
              <a:rPr lang="en-US" sz="2400" dirty="0" smtClean="0">
                <a:latin typeface="Helvetica Neue Medium"/>
                <a:cs typeface="Helvetica Neue Medium"/>
              </a:rPr>
              <a:t>n flash</a:t>
            </a:r>
            <a:endParaRPr lang="en-US" sz="2400" dirty="0">
              <a:latin typeface="Helvetica Neue Medium"/>
              <a:cs typeface="Helvetica Neue Medium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585" y="3104405"/>
            <a:ext cx="1013436" cy="461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Helvetica Neue Medium"/>
                <a:cs typeface="Helvetica Neue Medium"/>
              </a:rPr>
              <a:t>Head</a:t>
            </a:r>
            <a:endParaRPr lang="en-US" sz="2400" dirty="0">
              <a:latin typeface="Helvetica Neue Medium"/>
              <a:cs typeface="Helvetica Neue Medium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472560" y="3102472"/>
            <a:ext cx="666812" cy="461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Helvetica Neue Medium"/>
                <a:cs typeface="Helvetica Neue Medium"/>
              </a:rPr>
              <a:t>Tail</a:t>
            </a:r>
            <a:endParaRPr lang="en-US" sz="2400" dirty="0">
              <a:latin typeface="Helvetica Neue Medium"/>
              <a:cs typeface="Helvetica Neue Medium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307473" y="2856989"/>
            <a:ext cx="1914072" cy="1039901"/>
            <a:chOff x="1660071" y="3349221"/>
            <a:chExt cx="1914072" cy="1039901"/>
          </a:xfrm>
        </p:grpSpPr>
        <p:sp>
          <p:nvSpPr>
            <p:cNvPr id="22" name="Rectangle 21"/>
            <p:cNvSpPr/>
            <p:nvPr/>
          </p:nvSpPr>
          <p:spPr>
            <a:xfrm>
              <a:off x="1660071" y="3349221"/>
              <a:ext cx="1914072" cy="103990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  <a:latin typeface="Helvetica Neue Medium"/>
                <a:cs typeface="Helvetica Neue Medium"/>
              </a:endParaRPr>
            </a:p>
          </p:txBody>
        </p:sp>
        <p:cxnSp>
          <p:nvCxnSpPr>
            <p:cNvPr id="52" name="Straight Arrow Connector 51"/>
            <p:cNvCxnSpPr/>
            <p:nvPr/>
          </p:nvCxnSpPr>
          <p:spPr>
            <a:xfrm>
              <a:off x="2217928" y="3852876"/>
              <a:ext cx="182880" cy="4502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Oval 52"/>
            <p:cNvSpPr/>
            <p:nvPr/>
          </p:nvSpPr>
          <p:spPr>
            <a:xfrm>
              <a:off x="1756430" y="3657600"/>
              <a:ext cx="434600" cy="40070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Helvetica Neue Medium"/>
                <a:cs typeface="Helvetica Neue Medium"/>
              </a:endParaRPr>
            </a:p>
          </p:txBody>
        </p:sp>
        <p:sp>
          <p:nvSpPr>
            <p:cNvPr id="55" name="Oval 54"/>
            <p:cNvSpPr/>
            <p:nvPr/>
          </p:nvSpPr>
          <p:spPr>
            <a:xfrm>
              <a:off x="3016988" y="3657600"/>
              <a:ext cx="434600" cy="400701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81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rgbClr val="000000"/>
                </a:solidFill>
                <a:latin typeface="Helvetica Neue Medium"/>
                <a:cs typeface="Helvetica Neue Medium"/>
              </a:endParaRPr>
            </a:p>
          </p:txBody>
        </p:sp>
        <p:cxnSp>
          <p:nvCxnSpPr>
            <p:cNvPr id="69" name="Straight Arrow Connector 68"/>
            <p:cNvCxnSpPr/>
            <p:nvPr/>
          </p:nvCxnSpPr>
          <p:spPr>
            <a:xfrm>
              <a:off x="2835408" y="3852322"/>
              <a:ext cx="181580" cy="562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Oval 69"/>
            <p:cNvSpPr/>
            <p:nvPr/>
          </p:nvSpPr>
          <p:spPr>
            <a:xfrm>
              <a:off x="2400808" y="3657600"/>
              <a:ext cx="434600" cy="400701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81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rgbClr val="000000"/>
                </a:solidFill>
                <a:latin typeface="Helvetica Neue Medium"/>
                <a:cs typeface="Helvetica Neue Medium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3501249" y="2858281"/>
            <a:ext cx="1365493" cy="1039901"/>
            <a:chOff x="3501249" y="3232585"/>
            <a:chExt cx="1365493" cy="1039901"/>
          </a:xfrm>
        </p:grpSpPr>
        <p:sp>
          <p:nvSpPr>
            <p:cNvPr id="49" name="Rectangle 48"/>
            <p:cNvSpPr/>
            <p:nvPr/>
          </p:nvSpPr>
          <p:spPr>
            <a:xfrm>
              <a:off x="3501249" y="3232585"/>
              <a:ext cx="1365493" cy="103990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  <a:latin typeface="Helvetica Neue Medium"/>
                <a:cs typeface="Helvetica Neue Medium"/>
              </a:endParaRPr>
            </a:p>
          </p:txBody>
        </p:sp>
        <p:cxnSp>
          <p:nvCxnSpPr>
            <p:cNvPr id="50" name="Straight Arrow Connector 49"/>
            <p:cNvCxnSpPr/>
            <p:nvPr/>
          </p:nvCxnSpPr>
          <p:spPr>
            <a:xfrm>
              <a:off x="4095390" y="3736240"/>
              <a:ext cx="182880" cy="4502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Oval 53"/>
            <p:cNvSpPr/>
            <p:nvPr/>
          </p:nvSpPr>
          <p:spPr>
            <a:xfrm>
              <a:off x="3633892" y="3540964"/>
              <a:ext cx="434600" cy="40070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Helvetica Neue Medium"/>
                <a:cs typeface="Helvetica Neue Medium"/>
              </a:endParaRPr>
            </a:p>
          </p:txBody>
        </p:sp>
        <p:sp>
          <p:nvSpPr>
            <p:cNvPr id="64" name="Oval 63"/>
            <p:cNvSpPr/>
            <p:nvPr/>
          </p:nvSpPr>
          <p:spPr>
            <a:xfrm>
              <a:off x="4278270" y="3540964"/>
              <a:ext cx="434600" cy="400701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81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rgbClr val="000000"/>
                </a:solidFill>
                <a:latin typeface="Helvetica Neue Medium"/>
                <a:cs typeface="Helvetica Neue Medium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216679" y="2858281"/>
            <a:ext cx="1949750" cy="1039901"/>
            <a:chOff x="5216679" y="3232585"/>
            <a:chExt cx="1949750" cy="1039901"/>
          </a:xfrm>
        </p:grpSpPr>
        <p:sp>
          <p:nvSpPr>
            <p:cNvPr id="74" name="Rectangle 73"/>
            <p:cNvSpPr/>
            <p:nvPr/>
          </p:nvSpPr>
          <p:spPr>
            <a:xfrm>
              <a:off x="5216679" y="3232585"/>
              <a:ext cx="1949750" cy="103990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  <a:latin typeface="Helvetica Neue Medium"/>
                <a:cs typeface="Helvetica Neue Medium"/>
              </a:endParaRPr>
            </a:p>
          </p:txBody>
        </p:sp>
        <p:cxnSp>
          <p:nvCxnSpPr>
            <p:cNvPr id="75" name="Straight Arrow Connector 74"/>
            <p:cNvCxnSpPr/>
            <p:nvPr/>
          </p:nvCxnSpPr>
          <p:spPr>
            <a:xfrm>
              <a:off x="5792678" y="3736240"/>
              <a:ext cx="182880" cy="4502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Oval 75"/>
            <p:cNvSpPr/>
            <p:nvPr/>
          </p:nvSpPr>
          <p:spPr>
            <a:xfrm>
              <a:off x="5331180" y="3540964"/>
              <a:ext cx="434600" cy="40070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Helvetica Neue Medium"/>
                <a:cs typeface="Helvetica Neue Medium"/>
              </a:endParaRPr>
            </a:p>
          </p:txBody>
        </p:sp>
        <p:sp>
          <p:nvSpPr>
            <p:cNvPr id="77" name="Oval 76"/>
            <p:cNvSpPr/>
            <p:nvPr/>
          </p:nvSpPr>
          <p:spPr>
            <a:xfrm>
              <a:off x="6591738" y="3540964"/>
              <a:ext cx="434600" cy="400701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81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rgbClr val="000000"/>
                </a:solidFill>
                <a:latin typeface="Helvetica Neue Medium"/>
                <a:cs typeface="Helvetica Neue Medium"/>
              </a:endParaRPr>
            </a:p>
          </p:txBody>
        </p:sp>
        <p:cxnSp>
          <p:nvCxnSpPr>
            <p:cNvPr id="78" name="Straight Arrow Connector 77"/>
            <p:cNvCxnSpPr>
              <a:endCxn id="77" idx="2"/>
            </p:cNvCxnSpPr>
            <p:nvPr/>
          </p:nvCxnSpPr>
          <p:spPr>
            <a:xfrm>
              <a:off x="6410158" y="3735686"/>
              <a:ext cx="181580" cy="562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Oval 78"/>
            <p:cNvSpPr/>
            <p:nvPr/>
          </p:nvSpPr>
          <p:spPr>
            <a:xfrm>
              <a:off x="5975558" y="3540964"/>
              <a:ext cx="434600" cy="400701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81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rgbClr val="000000"/>
                </a:solidFill>
                <a:latin typeface="Helvetica Neue Medium"/>
                <a:cs typeface="Helvetica Neue Medium"/>
              </a:endParaRPr>
            </a:p>
          </p:txBody>
        </p:sp>
      </p:grpSp>
      <p:cxnSp>
        <p:nvCxnSpPr>
          <p:cNvPr id="83" name="Straight Arrow Connector 82"/>
          <p:cNvCxnSpPr/>
          <p:nvPr/>
        </p:nvCxnSpPr>
        <p:spPr>
          <a:xfrm>
            <a:off x="3221545" y="3367869"/>
            <a:ext cx="279704" cy="129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4866742" y="3369161"/>
            <a:ext cx="349937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18656" y="5404790"/>
            <a:ext cx="8506688" cy="523220"/>
          </a:xfrm>
          <a:prstGeom prst="rect">
            <a:avLst/>
          </a:prstGeom>
          <a:ln w="38100" cmpd="sng">
            <a:solidFill>
              <a:srgbClr val="4F81BD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Helvetica Neue Medium"/>
                <a:cs typeface="Helvetica Neue Medium"/>
              </a:rPr>
              <a:t>Relative orders within one section</a:t>
            </a:r>
            <a:r>
              <a:rPr lang="en-US" altLang="zh-CN" sz="2800" dirty="0">
                <a:latin typeface="Helvetica Neue Medium"/>
                <a:cs typeface="Helvetica Neue Medium"/>
              </a:rPr>
              <a:t> </a:t>
            </a:r>
            <a:r>
              <a:rPr lang="en-US" altLang="zh-CN" sz="2800" dirty="0" smtClean="0">
                <a:latin typeface="Helvetica Neue Medium"/>
                <a:cs typeface="Helvetica Neue Medium"/>
              </a:rPr>
              <a:t>not guaranteed!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1313303" y="1301926"/>
            <a:ext cx="2028614" cy="457200"/>
            <a:chOff x="1313303" y="1301926"/>
            <a:chExt cx="2028614" cy="457200"/>
          </a:xfrm>
        </p:grpSpPr>
        <p:pic>
          <p:nvPicPr>
            <p:cNvPr id="44" name="Picture 43" descr="Emoji Orte-04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37108" y="1301926"/>
              <a:ext cx="457200" cy="457200"/>
            </a:xfrm>
            <a:prstGeom prst="rect">
              <a:avLst/>
            </a:prstGeom>
          </p:spPr>
        </p:pic>
        <p:pic>
          <p:nvPicPr>
            <p:cNvPr id="45" name="Picture 44" descr="Emoji Natur-80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84717" y="1301926"/>
              <a:ext cx="457200" cy="457200"/>
            </a:xfrm>
            <a:prstGeom prst="rect">
              <a:avLst/>
            </a:prstGeom>
          </p:spPr>
        </p:pic>
        <p:pic>
          <p:nvPicPr>
            <p:cNvPr id="46" name="Picture 45" descr="Emoji Natur-33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60913" y="1301926"/>
              <a:ext cx="457200" cy="457200"/>
            </a:xfrm>
            <a:prstGeom prst="rect">
              <a:avLst/>
            </a:prstGeom>
          </p:spPr>
        </p:pic>
        <p:pic>
          <p:nvPicPr>
            <p:cNvPr id="47" name="Picture 46" descr="Emoji Natur-75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3303" y="1301926"/>
              <a:ext cx="457200" cy="457200"/>
            </a:xfrm>
            <a:prstGeom prst="rect">
              <a:avLst/>
            </a:prstGeom>
          </p:spPr>
        </p:pic>
      </p:grpSp>
      <p:grpSp>
        <p:nvGrpSpPr>
          <p:cNvPr id="34" name="Group 33"/>
          <p:cNvGrpSpPr/>
          <p:nvPr/>
        </p:nvGrpSpPr>
        <p:grpSpPr>
          <a:xfrm>
            <a:off x="1467478" y="1815133"/>
            <a:ext cx="1631514" cy="1469807"/>
            <a:chOff x="1467478" y="1815133"/>
            <a:chExt cx="1631514" cy="1469807"/>
          </a:xfrm>
        </p:grpSpPr>
        <p:cxnSp>
          <p:nvCxnSpPr>
            <p:cNvPr id="8" name="Straight Arrow Connector 7"/>
            <p:cNvCxnSpPr>
              <a:endCxn id="53" idx="1"/>
            </p:cNvCxnSpPr>
            <p:nvPr/>
          </p:nvCxnSpPr>
          <p:spPr>
            <a:xfrm flipH="1">
              <a:off x="1467478" y="1818081"/>
              <a:ext cx="74425" cy="1405968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endCxn id="53" idx="0"/>
            </p:cNvCxnSpPr>
            <p:nvPr/>
          </p:nvCxnSpPr>
          <p:spPr>
            <a:xfrm flipH="1">
              <a:off x="1621132" y="1815133"/>
              <a:ext cx="427079" cy="1350235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endCxn id="53" idx="7"/>
            </p:cNvCxnSpPr>
            <p:nvPr/>
          </p:nvCxnSpPr>
          <p:spPr>
            <a:xfrm flipH="1">
              <a:off x="1774786" y="1815133"/>
              <a:ext cx="765215" cy="1408916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 flipH="1">
              <a:off x="1838432" y="1815133"/>
              <a:ext cx="1260560" cy="1469807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1" name="TextBox 50"/>
          <p:cNvSpPr txBox="1"/>
          <p:nvPr/>
        </p:nvSpPr>
        <p:spPr>
          <a:xfrm>
            <a:off x="1742073" y="2456879"/>
            <a:ext cx="11896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Helvetica Neue Medium"/>
                <a:cs typeface="Helvetica Neue Medium"/>
              </a:rPr>
              <a:t>S</a:t>
            </a:r>
            <a:r>
              <a:rPr lang="en-US" sz="2000" dirty="0" smtClean="0">
                <a:latin typeface="Helvetica Neue Medium"/>
                <a:cs typeface="Helvetica Neue Medium"/>
              </a:rPr>
              <a:t>ection</a:t>
            </a:r>
            <a:endParaRPr lang="en-US" sz="2000" dirty="0">
              <a:latin typeface="Helvetica Neue Medium"/>
              <a:cs typeface="Helvetica Neue Medium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651872" y="2456879"/>
            <a:ext cx="12148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Helvetica Neue Medium"/>
                <a:cs typeface="Helvetica Neue Medium"/>
              </a:rPr>
              <a:t>S</a:t>
            </a:r>
            <a:r>
              <a:rPr lang="en-US" sz="2000" dirty="0" smtClean="0">
                <a:latin typeface="Helvetica Neue Medium"/>
                <a:cs typeface="Helvetica Neue Medium"/>
              </a:rPr>
              <a:t>ection</a:t>
            </a:r>
            <a:endParaRPr lang="en-US" sz="2000" dirty="0">
              <a:latin typeface="Helvetica Neue Medium"/>
              <a:cs typeface="Helvetica Neue Medium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654844" y="2456879"/>
            <a:ext cx="11857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Helvetica Neue Medium"/>
                <a:cs typeface="Helvetica Neue Medium"/>
              </a:rPr>
              <a:t>S</a:t>
            </a:r>
            <a:r>
              <a:rPr lang="en-US" sz="2000" dirty="0" smtClean="0">
                <a:latin typeface="Helvetica Neue Medium"/>
                <a:cs typeface="Helvetica Neue Medium"/>
              </a:rPr>
              <a:t>ection</a:t>
            </a:r>
            <a:endParaRPr lang="en-US" sz="2000" dirty="0">
              <a:latin typeface="Helvetica Neue Medium"/>
              <a:cs typeface="Helvetica Neue Medium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74786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224"/>
    </mc:Choice>
    <mc:Fallback xmlns="">
      <p:transition xmlns:p14="http://schemas.microsoft.com/office/powerpoint/2010/main" spd="slow" advTm="29224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909" y="274638"/>
            <a:ext cx="8601363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Trade-off in Section Size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4052-3774-B34C-A6F0-5C436C7626AC}" type="slidenum">
              <a:rPr lang="en-US" smtClean="0"/>
              <a:t>39</a:t>
            </a:fld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442141" y="4749902"/>
            <a:ext cx="7772195" cy="1384995"/>
          </a:xfrm>
          <a:prstGeom prst="rect">
            <a:avLst/>
          </a:prstGeom>
          <a:ln w="57150" cmpd="sng">
            <a:solidFill>
              <a:srgbClr val="4F81BD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Helvetica Neue Medium"/>
                <a:cs typeface="Helvetica Neue Medium"/>
              </a:rPr>
              <a:t>Section size controls approximation error</a:t>
            </a:r>
            <a:endParaRPr lang="en-US" altLang="zh-CN" sz="2800" dirty="0">
              <a:latin typeface="Helvetica Neue Medium"/>
              <a:cs typeface="Helvetica Neue Medium"/>
            </a:endParaRPr>
          </a:p>
          <a:p>
            <a:pPr marL="457200" indent="-457200">
              <a:buFont typeface="Arial"/>
              <a:buChar char="•"/>
            </a:pPr>
            <a:r>
              <a:rPr lang="en-US" altLang="zh-CN" sz="2800" dirty="0" smtClean="0">
                <a:latin typeface="Helvetica Neue Medium"/>
                <a:cs typeface="Helvetica Neue Medium"/>
              </a:rPr>
              <a:t>Sections    ,</a:t>
            </a:r>
            <a:r>
              <a:rPr lang="zh-CN" altLang="en-US" sz="2800" dirty="0" smtClean="0">
                <a:latin typeface="Helvetica Neue Medium"/>
                <a:cs typeface="Helvetica Neue Medium"/>
              </a:rPr>
              <a:t> </a:t>
            </a:r>
            <a:r>
              <a:rPr lang="en-US" altLang="zh-CN" sz="2800" dirty="0" smtClean="0">
                <a:latin typeface="Helvetica Neue Medium"/>
                <a:cs typeface="Helvetica Neue Medium"/>
              </a:rPr>
              <a:t>approximation error     </a:t>
            </a:r>
          </a:p>
          <a:p>
            <a:pPr marL="457200" indent="-457200">
              <a:buFont typeface="Arial"/>
              <a:buChar char="•"/>
            </a:pPr>
            <a:r>
              <a:rPr lang="en-US" altLang="zh-CN" sz="2800" dirty="0" smtClean="0">
                <a:latin typeface="Helvetica Neue Medium"/>
                <a:cs typeface="Helvetica Neue Medium"/>
              </a:rPr>
              <a:t>Sections    ,</a:t>
            </a:r>
            <a:r>
              <a:rPr lang="zh-CN" altLang="en-US" sz="2800" dirty="0" smtClean="0">
                <a:latin typeface="Helvetica Neue Medium"/>
                <a:cs typeface="Helvetica Neue Medium"/>
              </a:rPr>
              <a:t> </a:t>
            </a:r>
            <a:r>
              <a:rPr lang="en-US" altLang="zh-CN" sz="2800" dirty="0" smtClean="0">
                <a:latin typeface="Helvetica Neue Medium"/>
                <a:cs typeface="Helvetica Neue Medium"/>
              </a:rPr>
              <a:t>RAM</a:t>
            </a:r>
            <a:r>
              <a:rPr lang="zh-CN" altLang="en-US" sz="2800" dirty="0" smtClean="0">
                <a:latin typeface="Helvetica Neue Medium"/>
                <a:cs typeface="Helvetica Neue Medium"/>
              </a:rPr>
              <a:t> </a:t>
            </a:r>
            <a:r>
              <a:rPr lang="en-US" altLang="zh-CN" sz="2800" dirty="0" smtClean="0">
                <a:latin typeface="Helvetica Neue Medium"/>
                <a:cs typeface="Helvetica Neue Medium"/>
              </a:rPr>
              <a:t>buffer    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1585" y="3100166"/>
            <a:ext cx="1013436" cy="461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Helvetica Neue Medium"/>
                <a:cs typeface="Helvetica Neue Medium"/>
              </a:rPr>
              <a:t>Head</a:t>
            </a:r>
            <a:endParaRPr lang="en-US" sz="2400" dirty="0">
              <a:latin typeface="Helvetica Neue Medium"/>
              <a:cs typeface="Helvetica Neue Medium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472560" y="3098233"/>
            <a:ext cx="666812" cy="461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Helvetica Neue Medium"/>
                <a:cs typeface="Helvetica Neue Medium"/>
              </a:rPr>
              <a:t>Tail</a:t>
            </a:r>
            <a:endParaRPr lang="en-US" sz="2400" dirty="0">
              <a:latin typeface="Helvetica Neue Medium"/>
              <a:cs typeface="Helvetica Neue Medium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1307473" y="2852750"/>
            <a:ext cx="1914072" cy="1039901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Helvetica Neue Medium"/>
              <a:cs typeface="Helvetica Neue Medium"/>
            </a:endParaRPr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1865330" y="3356405"/>
            <a:ext cx="182880" cy="450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1403832" y="3161129"/>
            <a:ext cx="434600" cy="40070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Helvetica Neue Medium"/>
              <a:cs typeface="Helvetica Neue Medium"/>
            </a:endParaRPr>
          </a:p>
        </p:txBody>
      </p:sp>
      <p:sp>
        <p:nvSpPr>
          <p:cNvPr id="59" name="Oval 58"/>
          <p:cNvSpPr/>
          <p:nvPr/>
        </p:nvSpPr>
        <p:spPr>
          <a:xfrm>
            <a:off x="2664390" y="3161129"/>
            <a:ext cx="434600" cy="40070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rgbClr val="000000"/>
              </a:solidFill>
              <a:latin typeface="Helvetica Neue Medium"/>
              <a:cs typeface="Helvetica Neue Medium"/>
            </a:endParaRPr>
          </a:p>
        </p:txBody>
      </p:sp>
      <p:cxnSp>
        <p:nvCxnSpPr>
          <p:cNvPr id="62" name="Straight Arrow Connector 61"/>
          <p:cNvCxnSpPr/>
          <p:nvPr/>
        </p:nvCxnSpPr>
        <p:spPr>
          <a:xfrm>
            <a:off x="2482810" y="3355851"/>
            <a:ext cx="181580" cy="562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Oval 62"/>
          <p:cNvSpPr/>
          <p:nvPr/>
        </p:nvSpPr>
        <p:spPr>
          <a:xfrm>
            <a:off x="2048210" y="3161129"/>
            <a:ext cx="434600" cy="40070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rgbClr val="000000"/>
              </a:solidFill>
              <a:latin typeface="Helvetica Neue Medium"/>
              <a:cs typeface="Helvetica Neue Medium"/>
            </a:endParaRPr>
          </a:p>
        </p:txBody>
      </p:sp>
      <p:grpSp>
        <p:nvGrpSpPr>
          <p:cNvPr id="65" name="Group 64"/>
          <p:cNvGrpSpPr/>
          <p:nvPr/>
        </p:nvGrpSpPr>
        <p:grpSpPr>
          <a:xfrm>
            <a:off x="3501249" y="2854042"/>
            <a:ext cx="1365493" cy="1039901"/>
            <a:chOff x="3501249" y="3232585"/>
            <a:chExt cx="1365493" cy="1039901"/>
          </a:xfrm>
        </p:grpSpPr>
        <p:sp>
          <p:nvSpPr>
            <p:cNvPr id="66" name="Rectangle 65"/>
            <p:cNvSpPr/>
            <p:nvPr/>
          </p:nvSpPr>
          <p:spPr>
            <a:xfrm>
              <a:off x="3501249" y="3232585"/>
              <a:ext cx="1365493" cy="103990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  <a:latin typeface="Helvetica Neue Medium"/>
                <a:cs typeface="Helvetica Neue Medium"/>
              </a:endParaRPr>
            </a:p>
          </p:txBody>
        </p:sp>
        <p:cxnSp>
          <p:nvCxnSpPr>
            <p:cNvPr id="67" name="Straight Arrow Connector 66"/>
            <p:cNvCxnSpPr/>
            <p:nvPr/>
          </p:nvCxnSpPr>
          <p:spPr>
            <a:xfrm>
              <a:off x="4095390" y="3736240"/>
              <a:ext cx="182880" cy="4502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Oval 67"/>
            <p:cNvSpPr/>
            <p:nvPr/>
          </p:nvSpPr>
          <p:spPr>
            <a:xfrm>
              <a:off x="3633892" y="3540964"/>
              <a:ext cx="434600" cy="40070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Helvetica Neue Medium"/>
                <a:cs typeface="Helvetica Neue Medium"/>
              </a:endParaRPr>
            </a:p>
          </p:txBody>
        </p:sp>
        <p:sp>
          <p:nvSpPr>
            <p:cNvPr id="71" name="Oval 70"/>
            <p:cNvSpPr/>
            <p:nvPr/>
          </p:nvSpPr>
          <p:spPr>
            <a:xfrm>
              <a:off x="4278270" y="3540964"/>
              <a:ext cx="434600" cy="400701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81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rgbClr val="000000"/>
                </a:solidFill>
                <a:latin typeface="Helvetica Neue Medium"/>
                <a:cs typeface="Helvetica Neue Medium"/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5216679" y="2854042"/>
            <a:ext cx="1949750" cy="1039901"/>
            <a:chOff x="5216679" y="3232585"/>
            <a:chExt cx="1949750" cy="1039901"/>
          </a:xfrm>
        </p:grpSpPr>
        <p:sp>
          <p:nvSpPr>
            <p:cNvPr id="73" name="Rectangle 72"/>
            <p:cNvSpPr/>
            <p:nvPr/>
          </p:nvSpPr>
          <p:spPr>
            <a:xfrm>
              <a:off x="5216679" y="3232585"/>
              <a:ext cx="1949750" cy="103990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  <a:latin typeface="Helvetica Neue Medium"/>
                <a:cs typeface="Helvetica Neue Medium"/>
              </a:endParaRPr>
            </a:p>
          </p:txBody>
        </p:sp>
        <p:cxnSp>
          <p:nvCxnSpPr>
            <p:cNvPr id="92" name="Straight Arrow Connector 91"/>
            <p:cNvCxnSpPr/>
            <p:nvPr/>
          </p:nvCxnSpPr>
          <p:spPr>
            <a:xfrm>
              <a:off x="5792678" y="3736240"/>
              <a:ext cx="182880" cy="4502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Oval 92"/>
            <p:cNvSpPr/>
            <p:nvPr/>
          </p:nvSpPr>
          <p:spPr>
            <a:xfrm>
              <a:off x="5331180" y="3540964"/>
              <a:ext cx="434600" cy="40070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Helvetica Neue Medium"/>
                <a:cs typeface="Helvetica Neue Medium"/>
              </a:endParaRPr>
            </a:p>
          </p:txBody>
        </p:sp>
        <p:sp>
          <p:nvSpPr>
            <p:cNvPr id="94" name="Oval 93"/>
            <p:cNvSpPr/>
            <p:nvPr/>
          </p:nvSpPr>
          <p:spPr>
            <a:xfrm>
              <a:off x="6591738" y="3540964"/>
              <a:ext cx="434600" cy="400701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81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rgbClr val="000000"/>
                </a:solidFill>
                <a:latin typeface="Helvetica Neue Medium"/>
                <a:cs typeface="Helvetica Neue Medium"/>
              </a:endParaRPr>
            </a:p>
          </p:txBody>
        </p:sp>
        <p:cxnSp>
          <p:nvCxnSpPr>
            <p:cNvPr id="95" name="Straight Arrow Connector 94"/>
            <p:cNvCxnSpPr>
              <a:endCxn id="94" idx="2"/>
            </p:cNvCxnSpPr>
            <p:nvPr/>
          </p:nvCxnSpPr>
          <p:spPr>
            <a:xfrm>
              <a:off x="6410158" y="3735686"/>
              <a:ext cx="181580" cy="562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Oval 95"/>
            <p:cNvSpPr/>
            <p:nvPr/>
          </p:nvSpPr>
          <p:spPr>
            <a:xfrm>
              <a:off x="5975558" y="3540964"/>
              <a:ext cx="434600" cy="400701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81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rgbClr val="000000"/>
                </a:solidFill>
                <a:latin typeface="Helvetica Neue Medium"/>
                <a:cs typeface="Helvetica Neue Medium"/>
              </a:endParaRPr>
            </a:p>
          </p:txBody>
        </p:sp>
      </p:grpSp>
      <p:cxnSp>
        <p:nvCxnSpPr>
          <p:cNvPr id="100" name="Straight Arrow Connector 99"/>
          <p:cNvCxnSpPr/>
          <p:nvPr/>
        </p:nvCxnSpPr>
        <p:spPr>
          <a:xfrm>
            <a:off x="3221545" y="3363630"/>
            <a:ext cx="279704" cy="129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4866742" y="3364922"/>
            <a:ext cx="349937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7" name="Group 46"/>
          <p:cNvGrpSpPr/>
          <p:nvPr/>
        </p:nvGrpSpPr>
        <p:grpSpPr>
          <a:xfrm>
            <a:off x="1753769" y="1816590"/>
            <a:ext cx="5084064" cy="403058"/>
            <a:chOff x="1756580" y="1815133"/>
            <a:chExt cx="5084064" cy="403058"/>
          </a:xfrm>
          <a:solidFill>
            <a:schemeClr val="bg1"/>
          </a:solidFill>
        </p:grpSpPr>
        <p:sp>
          <p:nvSpPr>
            <p:cNvPr id="48" name="TextBox 47"/>
            <p:cNvSpPr txBox="1"/>
            <p:nvPr/>
          </p:nvSpPr>
          <p:spPr>
            <a:xfrm>
              <a:off x="1756580" y="1815133"/>
              <a:ext cx="1330577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Helvetica Neue Medium"/>
                  <a:cs typeface="Helvetica Neue Medium"/>
                </a:rPr>
                <a:t>1 .. 0.62</a:t>
              </a:r>
              <a:endParaRPr lang="en-US" sz="2000" dirty="0">
                <a:latin typeface="Helvetica Neue Medium"/>
                <a:cs typeface="Helvetica Neue Medium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477286" y="1818081"/>
              <a:ext cx="1480166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Helvetica Neue Medium"/>
                  <a:cs typeface="Helvetica Neue Medium"/>
                </a:rPr>
                <a:t>0.62 .. 0.33</a:t>
              </a:r>
              <a:endParaRPr lang="en-US" sz="2000" dirty="0">
                <a:latin typeface="Helvetica Neue Medium"/>
                <a:cs typeface="Helvetica Neue Medium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609490" y="1815133"/>
              <a:ext cx="1231154" cy="40010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Helvetica Neue Medium"/>
                  <a:cs typeface="Helvetica Neue Medium"/>
                </a:rPr>
                <a:t>0.33 .. 0</a:t>
              </a:r>
              <a:endParaRPr lang="en-US" sz="2000" dirty="0">
                <a:latin typeface="Helvetica Neue Medium"/>
                <a:cs typeface="Helvetica Neue Medium"/>
              </a:endParaRP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2810" y="5707594"/>
            <a:ext cx="323336" cy="400168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V="1">
            <a:off x="2482810" y="5268384"/>
            <a:ext cx="323336" cy="400168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1902" y="5268384"/>
            <a:ext cx="323336" cy="400168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4641" y="5711474"/>
            <a:ext cx="323336" cy="400168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1742073" y="2456879"/>
            <a:ext cx="11896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Helvetica Neue Medium"/>
                <a:cs typeface="Helvetica Neue Medium"/>
              </a:rPr>
              <a:t>S</a:t>
            </a:r>
            <a:r>
              <a:rPr lang="en-US" sz="2000" dirty="0" smtClean="0">
                <a:latin typeface="Helvetica Neue Medium"/>
                <a:cs typeface="Helvetica Neue Medium"/>
              </a:rPr>
              <a:t>ection</a:t>
            </a:r>
            <a:endParaRPr lang="en-US" sz="2000" dirty="0">
              <a:latin typeface="Helvetica Neue Medium"/>
              <a:cs typeface="Helvetica Neue Medium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651872" y="2456879"/>
            <a:ext cx="12148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Helvetica Neue Medium"/>
                <a:cs typeface="Helvetica Neue Medium"/>
              </a:rPr>
              <a:t>S</a:t>
            </a:r>
            <a:r>
              <a:rPr lang="en-US" sz="2000" dirty="0" smtClean="0">
                <a:latin typeface="Helvetica Neue Medium"/>
                <a:cs typeface="Helvetica Neue Medium"/>
              </a:rPr>
              <a:t>ection</a:t>
            </a:r>
            <a:endParaRPr lang="en-US" sz="2000" dirty="0">
              <a:latin typeface="Helvetica Neue Medium"/>
              <a:cs typeface="Helvetica Neue Medium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654844" y="2456879"/>
            <a:ext cx="11857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Helvetica Neue Medium"/>
                <a:cs typeface="Helvetica Neue Medium"/>
              </a:rPr>
              <a:t>S</a:t>
            </a:r>
            <a:r>
              <a:rPr lang="en-US" sz="2000" dirty="0" smtClean="0">
                <a:latin typeface="Helvetica Neue Medium"/>
                <a:cs typeface="Helvetica Neue Medium"/>
              </a:rPr>
              <a:t>ection</a:t>
            </a:r>
            <a:endParaRPr lang="en-US" sz="2000" dirty="0">
              <a:latin typeface="Helvetica Neue Medium"/>
              <a:cs typeface="Helvetica Neue Medium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34282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194"/>
    </mc:Choice>
    <mc:Fallback xmlns="">
      <p:transition xmlns:p14="http://schemas.microsoft.com/office/powerpoint/2010/main" spd="slow" advTm="36194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116868"/>
            <a:ext cx="1636890" cy="1547476"/>
          </a:xfrm>
          <a:prstGeom prst="ellipse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4052-3774-B34C-A6F0-5C436C7626AC}" type="slidenum">
              <a:rPr lang="en-US" smtClean="0"/>
              <a:t>4</a:t>
            </a:fld>
            <a:endParaRPr lang="en-US"/>
          </a:p>
        </p:txBody>
      </p:sp>
      <p:cxnSp>
        <p:nvCxnSpPr>
          <p:cNvPr id="30" name="Straight Connector 29"/>
          <p:cNvCxnSpPr/>
          <p:nvPr/>
        </p:nvCxnSpPr>
        <p:spPr>
          <a:xfrm flipH="1">
            <a:off x="7641777" y="3752122"/>
            <a:ext cx="596281" cy="857562"/>
          </a:xfrm>
          <a:prstGeom prst="line">
            <a:avLst/>
          </a:prstGeom>
          <a:ln>
            <a:solidFill>
              <a:srgbClr val="800000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>
            <a:spLocks noChangeAspect="1"/>
          </p:cNvSpPr>
          <p:nvPr/>
        </p:nvSpPr>
        <p:spPr>
          <a:xfrm>
            <a:off x="7940818" y="3267367"/>
            <a:ext cx="1330042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1905"/>
                <a:solidFill>
                  <a:srgbClr val="8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Helvetica Neue Medium"/>
                <a:cs typeface="Helvetica Neue Medium"/>
              </a:rPr>
              <a:t>Flash</a:t>
            </a:r>
            <a:endParaRPr lang="en-US" sz="2800" kern="1200" dirty="0">
              <a:ln w="1905"/>
              <a:solidFill>
                <a:srgbClr val="800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Helvetica Neue Medium"/>
              <a:cs typeface="Helvetica Neue Medium"/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 flipH="1" flipV="1">
            <a:off x="7641777" y="2740526"/>
            <a:ext cx="596282" cy="549932"/>
          </a:xfrm>
          <a:prstGeom prst="line">
            <a:avLst/>
          </a:prstGeom>
          <a:ln>
            <a:solidFill>
              <a:srgbClr val="800000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2" name="Group 61"/>
          <p:cNvGrpSpPr/>
          <p:nvPr/>
        </p:nvGrpSpPr>
        <p:grpSpPr>
          <a:xfrm>
            <a:off x="4952461" y="948615"/>
            <a:ext cx="2855184" cy="5485246"/>
            <a:chOff x="4952461" y="948615"/>
            <a:chExt cx="2855184" cy="5485246"/>
          </a:xfrm>
        </p:grpSpPr>
        <p:sp>
          <p:nvSpPr>
            <p:cNvPr id="63" name="Rounded Rectangle 62"/>
            <p:cNvSpPr/>
            <p:nvPr/>
          </p:nvSpPr>
          <p:spPr>
            <a:xfrm>
              <a:off x="5007703" y="5519528"/>
              <a:ext cx="2634073" cy="914333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sz="2600" dirty="0" smtClean="0">
                  <a:solidFill>
                    <a:srgbClr val="000000"/>
                  </a:solidFill>
                  <a:latin typeface="Helvetica Neue Medium"/>
                  <a:cs typeface="Helvetica Neue Medium"/>
                </a:rPr>
                <a:t>Storage</a:t>
              </a:r>
            </a:p>
            <a:p>
              <a:pPr algn="ctr"/>
              <a:r>
                <a:rPr lang="en-US" sz="2600" dirty="0" smtClean="0">
                  <a:solidFill>
                    <a:srgbClr val="000000"/>
                  </a:solidFill>
                  <a:latin typeface="Helvetica Neue Medium"/>
                  <a:cs typeface="Helvetica Neue Medium"/>
                </a:rPr>
                <a:t>Backend</a:t>
              </a:r>
              <a:endParaRPr lang="en-US" sz="2600" dirty="0">
                <a:solidFill>
                  <a:srgbClr val="000000"/>
                </a:solidFill>
                <a:latin typeface="Helvetica Neue Medium"/>
                <a:cs typeface="Helvetica Neue Medium"/>
              </a:endParaRPr>
            </a:p>
          </p:txBody>
        </p:sp>
        <p:sp>
          <p:nvSpPr>
            <p:cNvPr id="64" name="Rounded Rectangle 63"/>
            <p:cNvSpPr/>
            <p:nvPr/>
          </p:nvSpPr>
          <p:spPr>
            <a:xfrm>
              <a:off x="5066583" y="2347394"/>
              <a:ext cx="2490594" cy="688661"/>
            </a:xfrm>
            <a:prstGeom prst="round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r>
                <a:rPr lang="en-US" sz="2600" dirty="0" smtClean="0">
                  <a:solidFill>
                    <a:srgbClr val="000000"/>
                  </a:solidFill>
                  <a:latin typeface="Helvetica Neue Medium"/>
                  <a:cs typeface="Helvetica Neue Medium"/>
                </a:rPr>
                <a:t>Edge Cache</a:t>
              </a:r>
              <a:endParaRPr lang="en-US" sz="2600" dirty="0">
                <a:solidFill>
                  <a:srgbClr val="000000"/>
                </a:solidFill>
                <a:latin typeface="Helvetica Neue Medium"/>
                <a:cs typeface="Helvetica Neue Medium"/>
              </a:endParaRPr>
            </a:p>
          </p:txBody>
        </p:sp>
        <p:sp>
          <p:nvSpPr>
            <p:cNvPr id="65" name="Rounded Rectangle 64"/>
            <p:cNvSpPr/>
            <p:nvPr/>
          </p:nvSpPr>
          <p:spPr>
            <a:xfrm>
              <a:off x="5066583" y="4293739"/>
              <a:ext cx="2490594" cy="673847"/>
            </a:xfrm>
            <a:prstGeom prst="round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r>
                <a:rPr lang="en-US" sz="2600" dirty="0" smtClean="0">
                  <a:solidFill>
                    <a:srgbClr val="000000"/>
                  </a:solidFill>
                  <a:latin typeface="Helvetica Neue Medium"/>
                  <a:cs typeface="Helvetica Neue Medium"/>
                </a:rPr>
                <a:t>Origin Cache</a:t>
              </a:r>
              <a:endParaRPr lang="en-US" sz="2600" dirty="0">
                <a:solidFill>
                  <a:srgbClr val="000000"/>
                </a:solidFill>
                <a:latin typeface="Helvetica Neue Medium"/>
                <a:cs typeface="Helvetica Neue Medium"/>
              </a:endParaRPr>
            </a:p>
          </p:txBody>
        </p:sp>
        <p:sp>
          <p:nvSpPr>
            <p:cNvPr id="66" name="Up-Down Arrow 65"/>
            <p:cNvSpPr/>
            <p:nvPr/>
          </p:nvSpPr>
          <p:spPr>
            <a:xfrm>
              <a:off x="6235700" y="3036055"/>
              <a:ext cx="279400" cy="1257684"/>
            </a:xfrm>
            <a:prstGeom prst="up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600"/>
            </a:p>
          </p:txBody>
        </p:sp>
        <p:sp>
          <p:nvSpPr>
            <p:cNvPr id="67" name="Up-Down Arrow 66"/>
            <p:cNvSpPr/>
            <p:nvPr/>
          </p:nvSpPr>
          <p:spPr>
            <a:xfrm>
              <a:off x="6235700" y="1604981"/>
              <a:ext cx="279400" cy="716581"/>
            </a:xfrm>
            <a:prstGeom prst="up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600"/>
            </a:p>
          </p:txBody>
        </p:sp>
        <p:sp>
          <p:nvSpPr>
            <p:cNvPr id="68" name="Up-Down Arrow 67"/>
            <p:cNvSpPr/>
            <p:nvPr/>
          </p:nvSpPr>
          <p:spPr>
            <a:xfrm>
              <a:off x="6248400" y="4967586"/>
              <a:ext cx="266700" cy="551942"/>
            </a:xfrm>
            <a:prstGeom prst="up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600"/>
            </a:p>
          </p:txBody>
        </p:sp>
        <p:grpSp>
          <p:nvGrpSpPr>
            <p:cNvPr id="69" name="Group 68"/>
            <p:cNvGrpSpPr/>
            <p:nvPr/>
          </p:nvGrpSpPr>
          <p:grpSpPr>
            <a:xfrm>
              <a:off x="4952461" y="948615"/>
              <a:ext cx="2855184" cy="656895"/>
              <a:chOff x="4952461" y="948615"/>
              <a:chExt cx="2855184" cy="656895"/>
            </a:xfrm>
          </p:grpSpPr>
          <p:pic>
            <p:nvPicPr>
              <p:cNvPr id="70" name="Picture 69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5940621" y="948615"/>
                <a:ext cx="482969" cy="482969"/>
              </a:xfrm>
              <a:prstGeom prst="rect">
                <a:avLst/>
              </a:prstGeom>
            </p:spPr>
          </p:pic>
          <p:pic>
            <p:nvPicPr>
              <p:cNvPr id="71" name="Picture 70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6408271" y="948615"/>
                <a:ext cx="482969" cy="482969"/>
              </a:xfrm>
              <a:prstGeom prst="rect">
                <a:avLst/>
              </a:prstGeom>
            </p:spPr>
          </p:pic>
          <p:pic>
            <p:nvPicPr>
              <p:cNvPr id="72" name="Picture 71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7324676" y="1109173"/>
                <a:ext cx="482969" cy="482969"/>
              </a:xfrm>
              <a:prstGeom prst="rect">
                <a:avLst/>
              </a:prstGeom>
            </p:spPr>
          </p:pic>
          <p:pic>
            <p:nvPicPr>
              <p:cNvPr id="73" name="Picture 72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4952461" y="1122541"/>
                <a:ext cx="482969" cy="482969"/>
              </a:xfrm>
              <a:prstGeom prst="rect">
                <a:avLst/>
              </a:prstGeom>
            </p:spPr>
          </p:pic>
          <p:pic>
            <p:nvPicPr>
              <p:cNvPr id="74" name="Picture 73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6830520" y="1033641"/>
                <a:ext cx="482969" cy="482969"/>
              </a:xfrm>
              <a:prstGeom prst="rect">
                <a:avLst/>
              </a:prstGeom>
            </p:spPr>
          </p:pic>
          <p:pic>
            <p:nvPicPr>
              <p:cNvPr id="75" name="Picture 74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5420111" y="1033641"/>
                <a:ext cx="482969" cy="482969"/>
              </a:xfrm>
              <a:prstGeom prst="rect">
                <a:avLst/>
              </a:prstGeom>
            </p:spPr>
          </p:pic>
          <p:pic>
            <p:nvPicPr>
              <p:cNvPr id="76" name="Picture 75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6143325" y="1033641"/>
                <a:ext cx="482969" cy="482969"/>
              </a:xfrm>
              <a:prstGeom prst="rect">
                <a:avLst/>
              </a:prstGeom>
            </p:spPr>
          </p:pic>
          <p:pic>
            <p:nvPicPr>
              <p:cNvPr id="77" name="Picture 76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6610975" y="1071741"/>
                <a:ext cx="482969" cy="482969"/>
              </a:xfrm>
              <a:prstGeom prst="rect">
                <a:avLst/>
              </a:prstGeom>
            </p:spPr>
          </p:pic>
          <p:pic>
            <p:nvPicPr>
              <p:cNvPr id="78" name="Picture 77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5675675" y="1071741"/>
                <a:ext cx="482969" cy="482969"/>
              </a:xfrm>
              <a:prstGeom prst="rect">
                <a:avLst/>
              </a:prstGeom>
            </p:spPr>
          </p:pic>
          <p:pic>
            <p:nvPicPr>
              <p:cNvPr id="79" name="Picture 78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5267711" y="1122541"/>
                <a:ext cx="482969" cy="482969"/>
              </a:xfrm>
              <a:prstGeom prst="rect">
                <a:avLst/>
              </a:prstGeom>
            </p:spPr>
          </p:pic>
          <p:pic>
            <p:nvPicPr>
              <p:cNvPr id="80" name="Picture 79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6960468" y="1122541"/>
                <a:ext cx="482969" cy="482969"/>
              </a:xfrm>
              <a:prstGeom prst="rect">
                <a:avLst/>
              </a:prstGeom>
            </p:spPr>
          </p:pic>
        </p:grpSp>
      </p:grpSp>
      <p:sp>
        <p:nvSpPr>
          <p:cNvPr id="82" name="Rectangle 81"/>
          <p:cNvSpPr/>
          <p:nvPr/>
        </p:nvSpPr>
        <p:spPr>
          <a:xfrm>
            <a:off x="4610343" y="213376"/>
            <a:ext cx="35958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latin typeface="Helvetica Neue Medium"/>
                <a:cs typeface="Helvetica Neue Medium"/>
              </a:rPr>
              <a:t>Photo Serving Stack</a:t>
            </a:r>
            <a:endParaRPr lang="en-US" sz="2800" dirty="0">
              <a:latin typeface="Helvetica Neue Medium"/>
              <a:cs typeface="Helvetica Neue Medium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39602" y="41182"/>
            <a:ext cx="3883378" cy="120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smtClean="0">
                <a:latin typeface="Helvetica Neue Medium"/>
                <a:cs typeface="Helvetica Neue Medium"/>
              </a:rPr>
              <a:t>An Analysis of</a:t>
            </a:r>
            <a:br>
              <a:rPr lang="en-US" sz="2400" dirty="0" smtClean="0">
                <a:latin typeface="Helvetica Neue Medium"/>
                <a:cs typeface="Helvetica Neue Medium"/>
              </a:rPr>
            </a:br>
            <a:r>
              <a:rPr lang="en-US" sz="2400" dirty="0" smtClean="0">
                <a:latin typeface="Helvetica Neue Medium"/>
                <a:cs typeface="Helvetica Neue Medium"/>
              </a:rPr>
              <a:t>Facebook Photo Caching</a:t>
            </a:r>
            <a:br>
              <a:rPr lang="en-US" sz="2400" dirty="0" smtClean="0">
                <a:latin typeface="Helvetica Neue Medium"/>
                <a:cs typeface="Helvetica Neue Medium"/>
              </a:rPr>
            </a:br>
            <a:r>
              <a:rPr lang="en-US" sz="2400" dirty="0" smtClean="0">
                <a:latin typeface="Helvetica Neue Medium"/>
                <a:cs typeface="Helvetica Neue Medium"/>
              </a:rPr>
              <a:t>[Huang et al. SOSP’13]</a:t>
            </a:r>
            <a:endParaRPr lang="en-US" sz="2400" dirty="0">
              <a:latin typeface="Helvetica Neue Medium"/>
              <a:cs typeface="Helvetica Neue Medium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069083" y="3223672"/>
            <a:ext cx="388337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dirty="0" smtClean="0">
                <a:latin typeface="Helvetica Neue Medium"/>
                <a:cs typeface="Helvetica Neue Medium"/>
              </a:rPr>
              <a:t>Segmented</a:t>
            </a:r>
            <a:r>
              <a:rPr lang="zh-CN" altLang="en-US" sz="2400" dirty="0" smtClean="0">
                <a:latin typeface="Helvetica Neue Medium"/>
                <a:cs typeface="Helvetica Neue Medium"/>
              </a:rPr>
              <a:t> </a:t>
            </a:r>
            <a:r>
              <a:rPr lang="en-US" altLang="zh-CN" sz="2400" dirty="0" smtClean="0">
                <a:latin typeface="Helvetica Neue Medium"/>
                <a:cs typeface="Helvetica Neue Medium"/>
              </a:rPr>
              <a:t>LRU</a:t>
            </a:r>
            <a:r>
              <a:rPr lang="zh-CN" altLang="en-US" sz="2400" dirty="0" smtClean="0">
                <a:latin typeface="Helvetica Neue Medium"/>
                <a:cs typeface="Helvetica Neue Medium"/>
              </a:rPr>
              <a:t>-</a:t>
            </a:r>
            <a:r>
              <a:rPr lang="en-US" altLang="zh-CN" sz="2400" dirty="0" smtClean="0">
                <a:latin typeface="Helvetica Neue Medium"/>
                <a:cs typeface="Helvetica Neue Medium"/>
              </a:rPr>
              <a:t>3:</a:t>
            </a:r>
            <a:br>
              <a:rPr lang="en-US" altLang="zh-CN" sz="2400" dirty="0" smtClean="0">
                <a:latin typeface="Helvetica Neue Medium"/>
                <a:cs typeface="Helvetica Neue Medium"/>
              </a:rPr>
            </a:br>
            <a:r>
              <a:rPr lang="en-US" sz="2400" dirty="0" smtClean="0">
                <a:latin typeface="Helvetica Neue Medium"/>
                <a:cs typeface="Helvetica Neue Medium"/>
              </a:rPr>
              <a:t>10% less backbone traffic</a:t>
            </a:r>
            <a:endParaRPr lang="en-US" sz="2400" dirty="0">
              <a:latin typeface="Helvetica Neue Medium"/>
              <a:cs typeface="Helvetica Neue Medium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4300" y="4726923"/>
            <a:ext cx="492427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dirty="0" smtClean="0">
                <a:latin typeface="Helvetica Neue Medium"/>
                <a:cs typeface="Helvetica Neue Medium"/>
              </a:rPr>
              <a:t>Greedy</a:t>
            </a:r>
            <a:r>
              <a:rPr lang="en-US" altLang="zh-CN" sz="2400" dirty="0" smtClean="0">
                <a:latin typeface="Helvetica Neue Medium"/>
                <a:cs typeface="Helvetica Neue Medium"/>
              </a:rPr>
              <a:t>-Dual-Size-Frequency-3:</a:t>
            </a:r>
            <a:r>
              <a:rPr lang="zh-CN" altLang="en-US" sz="2400" dirty="0" smtClean="0">
                <a:latin typeface="Helvetica Neue Medium"/>
                <a:cs typeface="Helvetica Neue Medium"/>
              </a:rPr>
              <a:t> </a:t>
            </a:r>
            <a:r>
              <a:rPr lang="en-US" sz="2400" dirty="0" smtClean="0">
                <a:latin typeface="Helvetica Neue Medium"/>
                <a:cs typeface="Helvetica Neue Medium"/>
              </a:rPr>
              <a:t>23% fewer backend IOs</a:t>
            </a:r>
            <a:endParaRPr lang="en-US" sz="2400" dirty="0">
              <a:latin typeface="Helvetica Neue Medium"/>
              <a:cs typeface="Helvetica Neue Medium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351392" y="2124381"/>
            <a:ext cx="3044758" cy="892552"/>
          </a:xfrm>
          <a:prstGeom prst="rect">
            <a:avLst/>
          </a:prstGeom>
          <a:ln w="38100" cmpd="sng"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2600" dirty="0" smtClean="0">
                <a:latin typeface="Helvetica Neue Medium"/>
                <a:cs typeface="Helvetica Neue Medium"/>
              </a:rPr>
              <a:t>Advanced caching</a:t>
            </a:r>
            <a:br>
              <a:rPr lang="en-US" sz="2600" dirty="0" smtClean="0">
                <a:latin typeface="Helvetica Neue Medium"/>
                <a:cs typeface="Helvetica Neue Medium"/>
              </a:rPr>
            </a:br>
            <a:r>
              <a:rPr lang="en-US" sz="2600" dirty="0" smtClean="0">
                <a:latin typeface="Helvetica Neue Medium"/>
                <a:cs typeface="Helvetica Neue Medium"/>
              </a:rPr>
              <a:t>algorithms help!</a:t>
            </a:r>
            <a:endParaRPr lang="en-US" sz="2600" dirty="0">
              <a:latin typeface="Helvetica Neue Medium"/>
              <a:cs typeface="Helvetica Neue Medium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28578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30"/>
    </mc:Choice>
    <mc:Fallback xmlns="">
      <p:transition xmlns:p14="http://schemas.microsoft.com/office/powerpoint/2010/main" spd="slow" advTm="830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3" grpId="0"/>
      <p:bldP spid="35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909" y="274638"/>
            <a:ext cx="8601363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RIPQ Design: Lazy Update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4052-3774-B34C-A6F0-5C436C7626AC}" type="slidenum">
              <a:rPr lang="en-US" smtClean="0"/>
              <a:t>40</a:t>
            </a:fld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71585" y="3100166"/>
            <a:ext cx="1013436" cy="461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Helvetica Neue Medium"/>
                <a:cs typeface="Helvetica Neue Medium"/>
              </a:rPr>
              <a:t>Head</a:t>
            </a:r>
            <a:endParaRPr lang="en-US" sz="2400" dirty="0">
              <a:latin typeface="Helvetica Neue Medium"/>
              <a:cs typeface="Helvetica Neue Medium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472560" y="3098233"/>
            <a:ext cx="666812" cy="461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Helvetica Neue Medium"/>
                <a:cs typeface="Helvetica Neue Medium"/>
              </a:rPr>
              <a:t>Tail</a:t>
            </a:r>
            <a:endParaRPr lang="en-US" sz="2400" dirty="0">
              <a:latin typeface="Helvetica Neue Medium"/>
              <a:cs typeface="Helvetica Neue Medium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1307473" y="2852750"/>
            <a:ext cx="1914072" cy="1039901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Helvetica Neue Medium"/>
              <a:cs typeface="Helvetica Neue Medium"/>
            </a:endParaRPr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1865330" y="3356405"/>
            <a:ext cx="182880" cy="450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1403832" y="3161129"/>
            <a:ext cx="434600" cy="40070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Helvetica Neue Medium"/>
              <a:cs typeface="Helvetica Neue Medium"/>
            </a:endParaRPr>
          </a:p>
        </p:txBody>
      </p:sp>
      <p:sp>
        <p:nvSpPr>
          <p:cNvPr id="62" name="Oval 61"/>
          <p:cNvSpPr/>
          <p:nvPr/>
        </p:nvSpPr>
        <p:spPr>
          <a:xfrm>
            <a:off x="2664390" y="3161129"/>
            <a:ext cx="434600" cy="40070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rgbClr val="000000"/>
              </a:solidFill>
              <a:latin typeface="Helvetica Neue Medium"/>
              <a:cs typeface="Helvetica Neue Medium"/>
            </a:endParaRPr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2482810" y="3355851"/>
            <a:ext cx="181580" cy="562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Oval 64"/>
          <p:cNvSpPr/>
          <p:nvPr/>
        </p:nvSpPr>
        <p:spPr>
          <a:xfrm>
            <a:off x="2048210" y="3161129"/>
            <a:ext cx="434600" cy="40070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rgbClr val="000000"/>
              </a:solidFill>
              <a:latin typeface="Helvetica Neue Medium"/>
              <a:cs typeface="Helvetica Neue Medium"/>
            </a:endParaRPr>
          </a:p>
        </p:txBody>
      </p:sp>
      <p:grpSp>
        <p:nvGrpSpPr>
          <p:cNvPr id="66" name="Group 65"/>
          <p:cNvGrpSpPr/>
          <p:nvPr/>
        </p:nvGrpSpPr>
        <p:grpSpPr>
          <a:xfrm>
            <a:off x="3501249" y="2854042"/>
            <a:ext cx="1365493" cy="1039901"/>
            <a:chOff x="3501249" y="3232585"/>
            <a:chExt cx="1365493" cy="1039901"/>
          </a:xfrm>
        </p:grpSpPr>
        <p:sp>
          <p:nvSpPr>
            <p:cNvPr id="67" name="Rectangle 66"/>
            <p:cNvSpPr/>
            <p:nvPr/>
          </p:nvSpPr>
          <p:spPr>
            <a:xfrm>
              <a:off x="3501249" y="3232585"/>
              <a:ext cx="1365493" cy="103990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  <a:latin typeface="Helvetica Neue Medium"/>
                <a:cs typeface="Helvetica Neue Medium"/>
              </a:endParaRPr>
            </a:p>
          </p:txBody>
        </p:sp>
        <p:cxnSp>
          <p:nvCxnSpPr>
            <p:cNvPr id="68" name="Straight Arrow Connector 67"/>
            <p:cNvCxnSpPr/>
            <p:nvPr/>
          </p:nvCxnSpPr>
          <p:spPr>
            <a:xfrm>
              <a:off x="4095390" y="3736240"/>
              <a:ext cx="182880" cy="4502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70"/>
            <p:cNvSpPr/>
            <p:nvPr/>
          </p:nvSpPr>
          <p:spPr>
            <a:xfrm>
              <a:off x="3633892" y="3540964"/>
              <a:ext cx="434600" cy="40070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Helvetica Neue Medium"/>
                <a:cs typeface="Helvetica Neue Medium"/>
              </a:endParaRPr>
            </a:p>
          </p:txBody>
        </p:sp>
        <p:sp>
          <p:nvSpPr>
            <p:cNvPr id="72" name="Oval 71"/>
            <p:cNvSpPr/>
            <p:nvPr/>
          </p:nvSpPr>
          <p:spPr>
            <a:xfrm>
              <a:off x="4278270" y="3540964"/>
              <a:ext cx="434600" cy="400701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81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rgbClr val="000000"/>
                </a:solidFill>
                <a:latin typeface="Helvetica Neue Medium"/>
                <a:cs typeface="Helvetica Neue Medium"/>
              </a:endParaRP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5216679" y="2854042"/>
            <a:ext cx="1949750" cy="1039901"/>
            <a:chOff x="5216679" y="3232585"/>
            <a:chExt cx="1949750" cy="1039901"/>
          </a:xfrm>
        </p:grpSpPr>
        <p:sp>
          <p:nvSpPr>
            <p:cNvPr id="92" name="Rectangle 91"/>
            <p:cNvSpPr/>
            <p:nvPr/>
          </p:nvSpPr>
          <p:spPr>
            <a:xfrm>
              <a:off x="5216679" y="3232585"/>
              <a:ext cx="1949750" cy="103990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  <a:latin typeface="Helvetica Neue Medium"/>
                <a:cs typeface="Helvetica Neue Medium"/>
              </a:endParaRPr>
            </a:p>
          </p:txBody>
        </p:sp>
        <p:cxnSp>
          <p:nvCxnSpPr>
            <p:cNvPr id="93" name="Straight Arrow Connector 92"/>
            <p:cNvCxnSpPr/>
            <p:nvPr/>
          </p:nvCxnSpPr>
          <p:spPr>
            <a:xfrm>
              <a:off x="5792678" y="3736240"/>
              <a:ext cx="182880" cy="4502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Oval 93"/>
            <p:cNvSpPr/>
            <p:nvPr/>
          </p:nvSpPr>
          <p:spPr>
            <a:xfrm>
              <a:off x="5331180" y="3540964"/>
              <a:ext cx="434600" cy="40070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Helvetica Neue Medium"/>
                <a:cs typeface="Helvetica Neue Medium"/>
              </a:endParaRPr>
            </a:p>
          </p:txBody>
        </p:sp>
        <p:sp>
          <p:nvSpPr>
            <p:cNvPr id="95" name="Oval 94"/>
            <p:cNvSpPr/>
            <p:nvPr/>
          </p:nvSpPr>
          <p:spPr>
            <a:xfrm>
              <a:off x="6591738" y="3540964"/>
              <a:ext cx="434600" cy="400701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81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rgbClr val="000000"/>
                </a:solidFill>
                <a:latin typeface="Helvetica Neue Medium"/>
                <a:cs typeface="Helvetica Neue Medium"/>
              </a:endParaRPr>
            </a:p>
          </p:txBody>
        </p:sp>
        <p:cxnSp>
          <p:nvCxnSpPr>
            <p:cNvPr id="96" name="Straight Arrow Connector 95"/>
            <p:cNvCxnSpPr>
              <a:endCxn id="95" idx="2"/>
            </p:cNvCxnSpPr>
            <p:nvPr/>
          </p:nvCxnSpPr>
          <p:spPr>
            <a:xfrm>
              <a:off x="6410158" y="3735686"/>
              <a:ext cx="181580" cy="562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Oval 96"/>
            <p:cNvSpPr/>
            <p:nvPr/>
          </p:nvSpPr>
          <p:spPr>
            <a:xfrm>
              <a:off x="5975558" y="3540964"/>
              <a:ext cx="434600" cy="400701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81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rgbClr val="000000"/>
                </a:solidFill>
                <a:latin typeface="Helvetica Neue Medium"/>
                <a:cs typeface="Helvetica Neue Medium"/>
              </a:endParaRPr>
            </a:p>
          </p:txBody>
        </p:sp>
      </p:grpSp>
      <p:cxnSp>
        <p:nvCxnSpPr>
          <p:cNvPr id="101" name="Straight Arrow Connector 100"/>
          <p:cNvCxnSpPr/>
          <p:nvPr/>
        </p:nvCxnSpPr>
        <p:spPr>
          <a:xfrm>
            <a:off x="3221545" y="3363630"/>
            <a:ext cx="279704" cy="129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>
            <a:off x="4866742" y="3364922"/>
            <a:ext cx="349937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3251313" y="4295618"/>
            <a:ext cx="25413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Helvetica Neue Medium"/>
                <a:cs typeface="Helvetica Neue Medium"/>
              </a:rPr>
              <a:t>increase(x, 0.9)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1403832" y="4925189"/>
            <a:ext cx="6234439" cy="954107"/>
          </a:xfrm>
          <a:prstGeom prst="rect">
            <a:avLst/>
          </a:prstGeom>
          <a:ln w="38100" cmpd="sng">
            <a:solidFill>
              <a:srgbClr val="4F81BD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Helvetica Neue Medium"/>
                <a:cs typeface="Helvetica Neue Medium"/>
              </a:rPr>
              <a:t>Problem with naïve approach</a:t>
            </a:r>
            <a:endParaRPr lang="en-US" altLang="zh-CN" sz="2800" dirty="0">
              <a:latin typeface="Helvetica Neue Medium"/>
              <a:cs typeface="Helvetica Neue Medium"/>
            </a:endParaRPr>
          </a:p>
          <a:p>
            <a:pPr marL="457200" indent="-457200">
              <a:buFont typeface="Arial"/>
              <a:buChar char="•"/>
            </a:pPr>
            <a:r>
              <a:rPr lang="en-US" altLang="zh-CN" sz="2800" dirty="0" smtClean="0">
                <a:latin typeface="Helvetica Neue Medium"/>
                <a:cs typeface="Helvetica Neue Medium"/>
              </a:rPr>
              <a:t>Data copying/duplication on flash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53098" y="3105868"/>
            <a:ext cx="3182617" cy="1102242"/>
            <a:chOff x="1353098" y="3105868"/>
            <a:chExt cx="3182617" cy="1102242"/>
          </a:xfrm>
        </p:grpSpPr>
        <p:grpSp>
          <p:nvGrpSpPr>
            <p:cNvPr id="115" name="Group 114"/>
            <p:cNvGrpSpPr/>
            <p:nvPr/>
          </p:nvGrpSpPr>
          <p:grpSpPr>
            <a:xfrm>
              <a:off x="1587500" y="3640098"/>
              <a:ext cx="2948215" cy="568012"/>
              <a:chOff x="1587500" y="4018641"/>
              <a:chExt cx="2948215" cy="568012"/>
            </a:xfrm>
          </p:grpSpPr>
          <p:sp>
            <p:nvSpPr>
              <p:cNvPr id="116" name="Freeform 115"/>
              <p:cNvSpPr/>
              <p:nvPr/>
            </p:nvSpPr>
            <p:spPr>
              <a:xfrm>
                <a:off x="1587500" y="4018641"/>
                <a:ext cx="2948215" cy="568012"/>
              </a:xfrm>
              <a:custGeom>
                <a:avLst/>
                <a:gdLst>
                  <a:gd name="connsiteX0" fmla="*/ 2930072 w 2930072"/>
                  <a:gd name="connsiteY0" fmla="*/ 72572 h 480963"/>
                  <a:gd name="connsiteX1" fmla="*/ 2639786 w 2930072"/>
                  <a:gd name="connsiteY1" fmla="*/ 390072 h 480963"/>
                  <a:gd name="connsiteX2" fmla="*/ 1787072 w 2930072"/>
                  <a:gd name="connsiteY2" fmla="*/ 471714 h 480963"/>
                  <a:gd name="connsiteX3" fmla="*/ 916215 w 2930072"/>
                  <a:gd name="connsiteY3" fmla="*/ 471714 h 480963"/>
                  <a:gd name="connsiteX4" fmla="*/ 235858 w 2930072"/>
                  <a:gd name="connsiteY4" fmla="*/ 435429 h 480963"/>
                  <a:gd name="connsiteX5" fmla="*/ 0 w 2930072"/>
                  <a:gd name="connsiteY5" fmla="*/ 0 h 480963"/>
                  <a:gd name="connsiteX0" fmla="*/ 2930072 w 2930072"/>
                  <a:gd name="connsiteY0" fmla="*/ 72572 h 482493"/>
                  <a:gd name="connsiteX1" fmla="*/ 2639786 w 2930072"/>
                  <a:gd name="connsiteY1" fmla="*/ 390072 h 482493"/>
                  <a:gd name="connsiteX2" fmla="*/ 1787072 w 2930072"/>
                  <a:gd name="connsiteY2" fmla="*/ 471714 h 482493"/>
                  <a:gd name="connsiteX3" fmla="*/ 916215 w 2930072"/>
                  <a:gd name="connsiteY3" fmla="*/ 471714 h 482493"/>
                  <a:gd name="connsiteX4" fmla="*/ 244929 w 2930072"/>
                  <a:gd name="connsiteY4" fmla="*/ 381001 h 482493"/>
                  <a:gd name="connsiteX5" fmla="*/ 0 w 2930072"/>
                  <a:gd name="connsiteY5" fmla="*/ 0 h 482493"/>
                  <a:gd name="connsiteX0" fmla="*/ 2930072 w 2930072"/>
                  <a:gd name="connsiteY0" fmla="*/ 72572 h 483081"/>
                  <a:gd name="connsiteX1" fmla="*/ 2639786 w 2930072"/>
                  <a:gd name="connsiteY1" fmla="*/ 390072 h 483081"/>
                  <a:gd name="connsiteX2" fmla="*/ 1787072 w 2930072"/>
                  <a:gd name="connsiteY2" fmla="*/ 471714 h 483081"/>
                  <a:gd name="connsiteX3" fmla="*/ 916215 w 2930072"/>
                  <a:gd name="connsiteY3" fmla="*/ 471714 h 483081"/>
                  <a:gd name="connsiteX4" fmla="*/ 290286 w 2930072"/>
                  <a:gd name="connsiteY4" fmla="*/ 371930 h 483081"/>
                  <a:gd name="connsiteX5" fmla="*/ 0 w 2930072"/>
                  <a:gd name="connsiteY5" fmla="*/ 0 h 483081"/>
                  <a:gd name="connsiteX0" fmla="*/ 2930072 w 2930072"/>
                  <a:gd name="connsiteY0" fmla="*/ 72572 h 503424"/>
                  <a:gd name="connsiteX1" fmla="*/ 2639786 w 2930072"/>
                  <a:gd name="connsiteY1" fmla="*/ 390072 h 503424"/>
                  <a:gd name="connsiteX2" fmla="*/ 1787072 w 2930072"/>
                  <a:gd name="connsiteY2" fmla="*/ 498928 h 503424"/>
                  <a:gd name="connsiteX3" fmla="*/ 916215 w 2930072"/>
                  <a:gd name="connsiteY3" fmla="*/ 471714 h 503424"/>
                  <a:gd name="connsiteX4" fmla="*/ 290286 w 2930072"/>
                  <a:gd name="connsiteY4" fmla="*/ 371930 h 503424"/>
                  <a:gd name="connsiteX5" fmla="*/ 0 w 2930072"/>
                  <a:gd name="connsiteY5" fmla="*/ 0 h 503424"/>
                  <a:gd name="connsiteX0" fmla="*/ 2948215 w 2948215"/>
                  <a:gd name="connsiteY0" fmla="*/ 0 h 548781"/>
                  <a:gd name="connsiteX1" fmla="*/ 2639786 w 2948215"/>
                  <a:gd name="connsiteY1" fmla="*/ 435429 h 548781"/>
                  <a:gd name="connsiteX2" fmla="*/ 1787072 w 2948215"/>
                  <a:gd name="connsiteY2" fmla="*/ 544285 h 548781"/>
                  <a:gd name="connsiteX3" fmla="*/ 916215 w 2948215"/>
                  <a:gd name="connsiteY3" fmla="*/ 517071 h 548781"/>
                  <a:gd name="connsiteX4" fmla="*/ 290286 w 2948215"/>
                  <a:gd name="connsiteY4" fmla="*/ 417287 h 548781"/>
                  <a:gd name="connsiteX5" fmla="*/ 0 w 2948215"/>
                  <a:gd name="connsiteY5" fmla="*/ 45357 h 548781"/>
                  <a:gd name="connsiteX0" fmla="*/ 2948215 w 2948215"/>
                  <a:gd name="connsiteY0" fmla="*/ 18143 h 566924"/>
                  <a:gd name="connsiteX1" fmla="*/ 2639786 w 2948215"/>
                  <a:gd name="connsiteY1" fmla="*/ 453572 h 566924"/>
                  <a:gd name="connsiteX2" fmla="*/ 1787072 w 2948215"/>
                  <a:gd name="connsiteY2" fmla="*/ 562428 h 566924"/>
                  <a:gd name="connsiteX3" fmla="*/ 916215 w 2948215"/>
                  <a:gd name="connsiteY3" fmla="*/ 535214 h 566924"/>
                  <a:gd name="connsiteX4" fmla="*/ 290286 w 2948215"/>
                  <a:gd name="connsiteY4" fmla="*/ 435430 h 566924"/>
                  <a:gd name="connsiteX5" fmla="*/ 0 w 2948215"/>
                  <a:gd name="connsiteY5" fmla="*/ 0 h 566924"/>
                  <a:gd name="connsiteX0" fmla="*/ 2948215 w 2948215"/>
                  <a:gd name="connsiteY0" fmla="*/ 18143 h 568012"/>
                  <a:gd name="connsiteX1" fmla="*/ 2639786 w 2948215"/>
                  <a:gd name="connsiteY1" fmla="*/ 453572 h 568012"/>
                  <a:gd name="connsiteX2" fmla="*/ 1787072 w 2948215"/>
                  <a:gd name="connsiteY2" fmla="*/ 562428 h 568012"/>
                  <a:gd name="connsiteX3" fmla="*/ 916215 w 2948215"/>
                  <a:gd name="connsiteY3" fmla="*/ 535214 h 568012"/>
                  <a:gd name="connsiteX4" fmla="*/ 326572 w 2948215"/>
                  <a:gd name="connsiteY4" fmla="*/ 390072 h 568012"/>
                  <a:gd name="connsiteX5" fmla="*/ 0 w 2948215"/>
                  <a:gd name="connsiteY5" fmla="*/ 0 h 568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948215" h="568012">
                    <a:moveTo>
                      <a:pt x="2948215" y="18143"/>
                    </a:moveTo>
                    <a:cubicBezTo>
                      <a:pt x="2898322" y="143631"/>
                      <a:pt x="2833310" y="362858"/>
                      <a:pt x="2639786" y="453572"/>
                    </a:cubicBezTo>
                    <a:cubicBezTo>
                      <a:pt x="2446262" y="544286"/>
                      <a:pt x="2074334" y="548821"/>
                      <a:pt x="1787072" y="562428"/>
                    </a:cubicBezTo>
                    <a:cubicBezTo>
                      <a:pt x="1499810" y="576035"/>
                      <a:pt x="1159632" y="563940"/>
                      <a:pt x="916215" y="535214"/>
                    </a:cubicBezTo>
                    <a:cubicBezTo>
                      <a:pt x="672798" y="506488"/>
                      <a:pt x="479275" y="479274"/>
                      <a:pt x="326572" y="390072"/>
                    </a:cubicBezTo>
                    <a:cubicBezTo>
                      <a:pt x="173870" y="300870"/>
                      <a:pt x="0" y="0"/>
                      <a:pt x="0" y="0"/>
                    </a:cubicBezTo>
                  </a:path>
                </a:pathLst>
              </a:custGeom>
              <a:ln>
                <a:headEnd type="none"/>
                <a:tailEnd type="triangle"/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TextBox 116"/>
              <p:cNvSpPr txBox="1"/>
              <p:nvPr/>
            </p:nvSpPr>
            <p:spPr>
              <a:xfrm>
                <a:off x="2785808" y="4094787"/>
                <a:ext cx="63604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latin typeface="Helvetica Neue Medium"/>
                    <a:cs typeface="Helvetica Neue Medium"/>
                  </a:rPr>
                  <a:t>x</a:t>
                </a:r>
              </a:p>
            </p:txBody>
          </p:sp>
        </p:grpSp>
        <p:sp>
          <p:nvSpPr>
            <p:cNvPr id="45" name="TextBox 44"/>
            <p:cNvSpPr txBox="1"/>
            <p:nvPr/>
          </p:nvSpPr>
          <p:spPr>
            <a:xfrm>
              <a:off x="1353098" y="3105868"/>
              <a:ext cx="5404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Helvetica Neue Medium"/>
                  <a:cs typeface="Helvetica Neue Medium"/>
                </a:rPr>
                <a:t>+1</a:t>
              </a:r>
              <a:endParaRPr lang="en-US" sz="2400" dirty="0">
                <a:latin typeface="Helvetica Neue Medium"/>
                <a:cs typeface="Helvetica Neue Medium"/>
              </a:endParaRP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1259488" y="1500031"/>
            <a:ext cx="50358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Helvetica Neue Medium"/>
                <a:cs typeface="Helvetica Neue Medium"/>
              </a:rPr>
              <a:t>Naïve approach: copy to the corresponding active block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742073" y="2456879"/>
            <a:ext cx="11896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Helvetica Neue Medium"/>
                <a:cs typeface="Helvetica Neue Medium"/>
              </a:rPr>
              <a:t>S</a:t>
            </a:r>
            <a:r>
              <a:rPr lang="en-US" sz="2000" dirty="0" smtClean="0">
                <a:latin typeface="Helvetica Neue Medium"/>
                <a:cs typeface="Helvetica Neue Medium"/>
              </a:rPr>
              <a:t>ection</a:t>
            </a:r>
            <a:endParaRPr lang="en-US" sz="2000" dirty="0">
              <a:latin typeface="Helvetica Neue Medium"/>
              <a:cs typeface="Helvetica Neue Medium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651872" y="2456879"/>
            <a:ext cx="12148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Helvetica Neue Medium"/>
                <a:cs typeface="Helvetica Neue Medium"/>
              </a:rPr>
              <a:t>S</a:t>
            </a:r>
            <a:r>
              <a:rPr lang="en-US" sz="2000" dirty="0" smtClean="0">
                <a:latin typeface="Helvetica Neue Medium"/>
                <a:cs typeface="Helvetica Neue Medium"/>
              </a:rPr>
              <a:t>ection</a:t>
            </a:r>
            <a:endParaRPr lang="en-US" sz="2000" dirty="0">
              <a:latin typeface="Helvetica Neue Medium"/>
              <a:cs typeface="Helvetica Neue Medium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654844" y="2456879"/>
            <a:ext cx="11857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Helvetica Neue Medium"/>
                <a:cs typeface="Helvetica Neue Medium"/>
              </a:rPr>
              <a:t>S</a:t>
            </a:r>
            <a:r>
              <a:rPr lang="en-US" sz="2000" dirty="0" smtClean="0">
                <a:latin typeface="Helvetica Neue Medium"/>
                <a:cs typeface="Helvetica Neue Medium"/>
              </a:rPr>
              <a:t>ection</a:t>
            </a:r>
            <a:endParaRPr lang="en-US" sz="2000" dirty="0">
              <a:latin typeface="Helvetica Neue Medium"/>
              <a:cs typeface="Helvetica Neue Medium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83775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016"/>
    </mc:Choice>
    <mc:Fallback xmlns="">
      <p:transition xmlns:p14="http://schemas.microsoft.com/office/powerpoint/2010/main" spd="slow" advTm="26016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" grpId="0"/>
      <p:bldP spid="118" grpId="0" animBg="1"/>
      <p:bldP spid="36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909" y="274638"/>
            <a:ext cx="8601363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RIPQ Design: Lazy Update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4052-3774-B34C-A6F0-5C436C7626AC}" type="slidenum">
              <a:rPr lang="en-US" smtClean="0"/>
              <a:t>41</a:t>
            </a:fld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71585" y="3100166"/>
            <a:ext cx="1013436" cy="461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Helvetica Neue Medium"/>
                <a:cs typeface="Helvetica Neue Medium"/>
              </a:rPr>
              <a:t>Head</a:t>
            </a:r>
            <a:endParaRPr lang="en-US" sz="2400" dirty="0">
              <a:latin typeface="Helvetica Neue Medium"/>
              <a:cs typeface="Helvetica Neue Medium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472560" y="3098233"/>
            <a:ext cx="666812" cy="461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Helvetica Neue Medium"/>
                <a:cs typeface="Helvetica Neue Medium"/>
              </a:rPr>
              <a:t>Tail</a:t>
            </a:r>
            <a:endParaRPr lang="en-US" sz="2400" dirty="0">
              <a:latin typeface="Helvetica Neue Medium"/>
              <a:cs typeface="Helvetica Neue Medium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1307473" y="2852750"/>
            <a:ext cx="1914072" cy="1039901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Helvetica Neue Medium"/>
              <a:cs typeface="Helvetica Neue Medium"/>
            </a:endParaRPr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1865330" y="3356405"/>
            <a:ext cx="182880" cy="450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1403832" y="3161129"/>
            <a:ext cx="434600" cy="40070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Helvetica Neue Medium"/>
              <a:cs typeface="Helvetica Neue Medium"/>
            </a:endParaRPr>
          </a:p>
        </p:txBody>
      </p:sp>
      <p:sp>
        <p:nvSpPr>
          <p:cNvPr id="62" name="Oval 61"/>
          <p:cNvSpPr/>
          <p:nvPr/>
        </p:nvSpPr>
        <p:spPr>
          <a:xfrm>
            <a:off x="2664390" y="3161129"/>
            <a:ext cx="434600" cy="40070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rgbClr val="000000"/>
              </a:solidFill>
              <a:latin typeface="Helvetica Neue Medium"/>
              <a:cs typeface="Helvetica Neue Medium"/>
            </a:endParaRPr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2482810" y="3355851"/>
            <a:ext cx="181580" cy="562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Oval 64"/>
          <p:cNvSpPr/>
          <p:nvPr/>
        </p:nvSpPr>
        <p:spPr>
          <a:xfrm>
            <a:off x="2048210" y="3161129"/>
            <a:ext cx="434600" cy="40070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rgbClr val="000000"/>
              </a:solidFill>
              <a:latin typeface="Helvetica Neue Medium"/>
              <a:cs typeface="Helvetica Neue Medium"/>
            </a:endParaRPr>
          </a:p>
        </p:txBody>
      </p:sp>
      <p:grpSp>
        <p:nvGrpSpPr>
          <p:cNvPr id="66" name="Group 65"/>
          <p:cNvGrpSpPr/>
          <p:nvPr/>
        </p:nvGrpSpPr>
        <p:grpSpPr>
          <a:xfrm>
            <a:off x="3501249" y="2854042"/>
            <a:ext cx="1365493" cy="1039901"/>
            <a:chOff x="3501249" y="3232585"/>
            <a:chExt cx="1365493" cy="1039901"/>
          </a:xfrm>
        </p:grpSpPr>
        <p:sp>
          <p:nvSpPr>
            <p:cNvPr id="67" name="Rectangle 66"/>
            <p:cNvSpPr/>
            <p:nvPr/>
          </p:nvSpPr>
          <p:spPr>
            <a:xfrm>
              <a:off x="3501249" y="3232585"/>
              <a:ext cx="1365493" cy="103990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  <a:latin typeface="Helvetica Neue Medium"/>
                <a:cs typeface="Helvetica Neue Medium"/>
              </a:endParaRPr>
            </a:p>
          </p:txBody>
        </p:sp>
        <p:cxnSp>
          <p:nvCxnSpPr>
            <p:cNvPr id="68" name="Straight Arrow Connector 67"/>
            <p:cNvCxnSpPr/>
            <p:nvPr/>
          </p:nvCxnSpPr>
          <p:spPr>
            <a:xfrm>
              <a:off x="4095390" y="3736240"/>
              <a:ext cx="182880" cy="4502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70"/>
            <p:cNvSpPr/>
            <p:nvPr/>
          </p:nvSpPr>
          <p:spPr>
            <a:xfrm>
              <a:off x="3633892" y="3540964"/>
              <a:ext cx="434600" cy="40070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Helvetica Neue Medium"/>
                <a:cs typeface="Helvetica Neue Medium"/>
              </a:endParaRPr>
            </a:p>
          </p:txBody>
        </p:sp>
        <p:sp>
          <p:nvSpPr>
            <p:cNvPr id="72" name="Oval 71"/>
            <p:cNvSpPr/>
            <p:nvPr/>
          </p:nvSpPr>
          <p:spPr>
            <a:xfrm>
              <a:off x="4278270" y="3540964"/>
              <a:ext cx="434600" cy="400701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81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rgbClr val="000000"/>
                </a:solidFill>
                <a:latin typeface="Helvetica Neue Medium"/>
                <a:cs typeface="Helvetica Neue Medium"/>
              </a:endParaRP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5216679" y="2854042"/>
            <a:ext cx="1949750" cy="1039901"/>
            <a:chOff x="5216679" y="3232585"/>
            <a:chExt cx="1949750" cy="1039901"/>
          </a:xfrm>
        </p:grpSpPr>
        <p:sp>
          <p:nvSpPr>
            <p:cNvPr id="92" name="Rectangle 91"/>
            <p:cNvSpPr/>
            <p:nvPr/>
          </p:nvSpPr>
          <p:spPr>
            <a:xfrm>
              <a:off x="5216679" y="3232585"/>
              <a:ext cx="1949750" cy="103990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  <a:latin typeface="Helvetica Neue Medium"/>
                <a:cs typeface="Helvetica Neue Medium"/>
              </a:endParaRPr>
            </a:p>
          </p:txBody>
        </p:sp>
        <p:cxnSp>
          <p:nvCxnSpPr>
            <p:cNvPr id="93" name="Straight Arrow Connector 92"/>
            <p:cNvCxnSpPr/>
            <p:nvPr/>
          </p:nvCxnSpPr>
          <p:spPr>
            <a:xfrm>
              <a:off x="5792678" y="3736240"/>
              <a:ext cx="182880" cy="4502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Oval 93"/>
            <p:cNvSpPr/>
            <p:nvPr/>
          </p:nvSpPr>
          <p:spPr>
            <a:xfrm>
              <a:off x="5331180" y="3540964"/>
              <a:ext cx="434600" cy="40070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Helvetica Neue Medium"/>
                <a:cs typeface="Helvetica Neue Medium"/>
              </a:endParaRPr>
            </a:p>
          </p:txBody>
        </p:sp>
        <p:sp>
          <p:nvSpPr>
            <p:cNvPr id="95" name="Oval 94"/>
            <p:cNvSpPr/>
            <p:nvPr/>
          </p:nvSpPr>
          <p:spPr>
            <a:xfrm>
              <a:off x="6591738" y="3540964"/>
              <a:ext cx="434600" cy="400701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81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rgbClr val="000000"/>
                </a:solidFill>
                <a:latin typeface="Helvetica Neue Medium"/>
                <a:cs typeface="Helvetica Neue Medium"/>
              </a:endParaRPr>
            </a:p>
          </p:txBody>
        </p:sp>
        <p:cxnSp>
          <p:nvCxnSpPr>
            <p:cNvPr id="96" name="Straight Arrow Connector 95"/>
            <p:cNvCxnSpPr>
              <a:endCxn id="95" idx="2"/>
            </p:cNvCxnSpPr>
            <p:nvPr/>
          </p:nvCxnSpPr>
          <p:spPr>
            <a:xfrm>
              <a:off x="6410158" y="3735686"/>
              <a:ext cx="181580" cy="562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Oval 96"/>
            <p:cNvSpPr/>
            <p:nvPr/>
          </p:nvSpPr>
          <p:spPr>
            <a:xfrm>
              <a:off x="5975558" y="3540964"/>
              <a:ext cx="434600" cy="400701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81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rgbClr val="000000"/>
                </a:solidFill>
                <a:latin typeface="Helvetica Neue Medium"/>
                <a:cs typeface="Helvetica Neue Medium"/>
              </a:endParaRPr>
            </a:p>
          </p:txBody>
        </p:sp>
      </p:grpSp>
      <p:cxnSp>
        <p:nvCxnSpPr>
          <p:cNvPr id="101" name="Straight Arrow Connector 100"/>
          <p:cNvCxnSpPr/>
          <p:nvPr/>
        </p:nvCxnSpPr>
        <p:spPr>
          <a:xfrm>
            <a:off x="3221545" y="3363630"/>
            <a:ext cx="279704" cy="129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>
            <a:off x="4866742" y="3364922"/>
            <a:ext cx="349937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066205" y="4926590"/>
            <a:ext cx="5011590" cy="954107"/>
          </a:xfrm>
          <a:prstGeom prst="rect">
            <a:avLst/>
          </a:prstGeom>
          <a:ln w="38100" cmpd="sng">
            <a:solidFill>
              <a:srgbClr val="4F81BD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Helvetica Neue Medium"/>
                <a:cs typeface="Helvetica Neue Medium"/>
              </a:rPr>
              <a:t>Solution: use </a:t>
            </a:r>
            <a:r>
              <a:rPr lang="en-US" altLang="zh-CN" sz="2800" dirty="0" smtClean="0">
                <a:solidFill>
                  <a:srgbClr val="FF0000"/>
                </a:solidFill>
                <a:latin typeface="Helvetica Neue Medium"/>
                <a:cs typeface="Helvetica Neue Medium"/>
              </a:rPr>
              <a:t>virtual block </a:t>
            </a:r>
            <a:r>
              <a:rPr lang="en-US" altLang="zh-CN" sz="2800" dirty="0" smtClean="0">
                <a:latin typeface="Helvetica Neue Medium"/>
                <a:cs typeface="Helvetica Neue Medium"/>
              </a:rPr>
              <a:t>to </a:t>
            </a:r>
            <a:br>
              <a:rPr lang="en-US" altLang="zh-CN" sz="2800" dirty="0" smtClean="0">
                <a:latin typeface="Helvetica Neue Medium"/>
                <a:cs typeface="Helvetica Neue Medium"/>
              </a:rPr>
            </a:br>
            <a:r>
              <a:rPr lang="en-US" altLang="zh-CN" sz="2800" dirty="0" smtClean="0">
                <a:latin typeface="Helvetica Neue Medium"/>
                <a:cs typeface="Helvetica Neue Medium"/>
              </a:rPr>
              <a:t>track the updated location!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742073" y="2456879"/>
            <a:ext cx="11896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Helvetica Neue Medium"/>
                <a:cs typeface="Helvetica Neue Medium"/>
              </a:rPr>
              <a:t>S</a:t>
            </a:r>
            <a:r>
              <a:rPr lang="en-US" sz="2000" dirty="0" smtClean="0">
                <a:latin typeface="Helvetica Neue Medium"/>
                <a:cs typeface="Helvetica Neue Medium"/>
              </a:rPr>
              <a:t>ection</a:t>
            </a:r>
            <a:endParaRPr lang="en-US" sz="2000" dirty="0">
              <a:latin typeface="Helvetica Neue Medium"/>
              <a:cs typeface="Helvetica Neue Medium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651872" y="2456879"/>
            <a:ext cx="12148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Helvetica Neue Medium"/>
                <a:cs typeface="Helvetica Neue Medium"/>
              </a:rPr>
              <a:t>S</a:t>
            </a:r>
            <a:r>
              <a:rPr lang="en-US" sz="2000" dirty="0" smtClean="0">
                <a:latin typeface="Helvetica Neue Medium"/>
                <a:cs typeface="Helvetica Neue Medium"/>
              </a:rPr>
              <a:t>ection</a:t>
            </a:r>
            <a:endParaRPr lang="en-US" sz="2000" dirty="0">
              <a:latin typeface="Helvetica Neue Medium"/>
              <a:cs typeface="Helvetica Neue Medium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654844" y="2456879"/>
            <a:ext cx="11857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Helvetica Neue Medium"/>
                <a:cs typeface="Helvetica Neue Medium"/>
              </a:rPr>
              <a:t>S</a:t>
            </a:r>
            <a:r>
              <a:rPr lang="en-US" sz="2000" dirty="0" smtClean="0">
                <a:latin typeface="Helvetica Neue Medium"/>
                <a:cs typeface="Helvetica Neue Medium"/>
              </a:rPr>
              <a:t>ection</a:t>
            </a:r>
            <a:endParaRPr lang="en-US" sz="2000" dirty="0">
              <a:latin typeface="Helvetica Neue Medium"/>
              <a:cs typeface="Helvetica Neue Medium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65302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618"/>
    </mc:Choice>
    <mc:Fallback xmlns="">
      <p:transition xmlns:p14="http://schemas.microsoft.com/office/powerpoint/2010/main" spd="slow" advTm="11618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909" y="274638"/>
            <a:ext cx="8601363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RIPQ Design: Lazy Update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4052-3774-B34C-A6F0-5C436C7626AC}" type="slidenum">
              <a:rPr lang="en-US" smtClean="0"/>
              <a:t>42</a:t>
            </a:fld>
            <a:endParaRPr lang="en-US"/>
          </a:p>
        </p:txBody>
      </p:sp>
      <p:sp>
        <p:nvSpPr>
          <p:cNvPr id="99" name="TextBox 98"/>
          <p:cNvSpPr txBox="1"/>
          <p:nvPr/>
        </p:nvSpPr>
        <p:spPr>
          <a:xfrm>
            <a:off x="2788" y="2973880"/>
            <a:ext cx="1013436" cy="461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Helvetica Neue Medium"/>
                <a:cs typeface="Helvetica Neue Medium"/>
              </a:rPr>
              <a:t>Head</a:t>
            </a:r>
            <a:endParaRPr lang="en-US" sz="2400" dirty="0">
              <a:latin typeface="Helvetica Neue Medium"/>
              <a:cs typeface="Helvetica Neue Medium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7866384" y="2971947"/>
            <a:ext cx="666812" cy="461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Helvetica Neue Medium"/>
                <a:cs typeface="Helvetica Neue Medium"/>
              </a:rPr>
              <a:t>Tail</a:t>
            </a:r>
            <a:endParaRPr lang="en-US" sz="2400" dirty="0">
              <a:latin typeface="Helvetica Neue Medium"/>
              <a:cs typeface="Helvetica Neue Medium"/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1238676" y="2726464"/>
            <a:ext cx="2258770" cy="1467707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Helvetica Neue Medium"/>
              <a:cs typeface="Helvetica Neue Medium"/>
            </a:endParaRPr>
          </a:p>
        </p:txBody>
      </p:sp>
      <p:cxnSp>
        <p:nvCxnSpPr>
          <p:cNvPr id="102" name="Straight Arrow Connector 101"/>
          <p:cNvCxnSpPr/>
          <p:nvPr/>
        </p:nvCxnSpPr>
        <p:spPr>
          <a:xfrm>
            <a:off x="1796533" y="3230119"/>
            <a:ext cx="182880" cy="4502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Oval 102"/>
          <p:cNvSpPr/>
          <p:nvPr/>
        </p:nvSpPr>
        <p:spPr>
          <a:xfrm>
            <a:off x="1335035" y="3034843"/>
            <a:ext cx="434600" cy="40070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Helvetica Neue Medium"/>
              <a:cs typeface="Helvetica Neue Medium"/>
            </a:endParaRPr>
          </a:p>
        </p:txBody>
      </p:sp>
      <p:sp>
        <p:nvSpPr>
          <p:cNvPr id="104" name="Oval 103"/>
          <p:cNvSpPr/>
          <p:nvPr/>
        </p:nvSpPr>
        <p:spPr>
          <a:xfrm>
            <a:off x="2595593" y="3034843"/>
            <a:ext cx="434600" cy="40070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rgbClr val="000000"/>
              </a:solidFill>
              <a:latin typeface="Helvetica Neue Medium"/>
              <a:cs typeface="Helvetica Neue Medium"/>
            </a:endParaRP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2414013" y="3229565"/>
            <a:ext cx="181580" cy="562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Oval 105"/>
          <p:cNvSpPr/>
          <p:nvPr/>
        </p:nvSpPr>
        <p:spPr>
          <a:xfrm>
            <a:off x="1979413" y="3034843"/>
            <a:ext cx="434600" cy="40070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rgbClr val="000000"/>
              </a:solidFill>
              <a:latin typeface="Helvetica Neue Medium"/>
              <a:cs typeface="Helvetica Neue Medium"/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3795292" y="2727756"/>
            <a:ext cx="1370108" cy="1466415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Helvetica Neue Medium"/>
              <a:cs typeface="Helvetica Neue Medium"/>
            </a:endParaRPr>
          </a:p>
        </p:txBody>
      </p:sp>
      <p:cxnSp>
        <p:nvCxnSpPr>
          <p:cNvPr id="108" name="Straight Arrow Connector 107"/>
          <p:cNvCxnSpPr/>
          <p:nvPr/>
        </p:nvCxnSpPr>
        <p:spPr>
          <a:xfrm>
            <a:off x="4389433" y="3231411"/>
            <a:ext cx="182880" cy="450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9" name="Oval 108"/>
          <p:cNvSpPr/>
          <p:nvPr/>
        </p:nvSpPr>
        <p:spPr>
          <a:xfrm>
            <a:off x="3927935" y="3036135"/>
            <a:ext cx="434600" cy="40070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Helvetica Neue Medium"/>
              <a:cs typeface="Helvetica Neue Medium"/>
            </a:endParaRPr>
          </a:p>
        </p:txBody>
      </p:sp>
      <p:sp>
        <p:nvSpPr>
          <p:cNvPr id="110" name="Oval 109"/>
          <p:cNvSpPr/>
          <p:nvPr/>
        </p:nvSpPr>
        <p:spPr>
          <a:xfrm>
            <a:off x="4572313" y="3036135"/>
            <a:ext cx="434600" cy="40070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rgbClr val="000000"/>
              </a:solidFill>
              <a:latin typeface="Helvetica Neue Medium"/>
              <a:cs typeface="Helvetica Neue Medium"/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5610502" y="2727756"/>
            <a:ext cx="2255881" cy="1466415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Helvetica Neue Medium"/>
              <a:cs typeface="Helvetica Neue Medium"/>
            </a:endParaRPr>
          </a:p>
        </p:txBody>
      </p:sp>
      <p:cxnSp>
        <p:nvCxnSpPr>
          <p:cNvPr id="112" name="Straight Arrow Connector 111"/>
          <p:cNvCxnSpPr/>
          <p:nvPr/>
        </p:nvCxnSpPr>
        <p:spPr>
          <a:xfrm>
            <a:off x="6186502" y="3231411"/>
            <a:ext cx="182880" cy="450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3" name="Oval 112"/>
          <p:cNvSpPr/>
          <p:nvPr/>
        </p:nvSpPr>
        <p:spPr>
          <a:xfrm>
            <a:off x="5725004" y="3036135"/>
            <a:ext cx="434600" cy="40070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Helvetica Neue Medium"/>
              <a:cs typeface="Helvetica Neue Medium"/>
            </a:endParaRPr>
          </a:p>
        </p:txBody>
      </p:sp>
      <p:sp>
        <p:nvSpPr>
          <p:cNvPr id="114" name="Oval 113"/>
          <p:cNvSpPr/>
          <p:nvPr/>
        </p:nvSpPr>
        <p:spPr>
          <a:xfrm>
            <a:off x="6985562" y="3036135"/>
            <a:ext cx="434600" cy="40070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rgbClr val="000000"/>
              </a:solidFill>
              <a:latin typeface="Helvetica Neue Medium"/>
              <a:cs typeface="Helvetica Neue Medium"/>
            </a:endParaRPr>
          </a:p>
        </p:txBody>
      </p:sp>
      <p:cxnSp>
        <p:nvCxnSpPr>
          <p:cNvPr id="115" name="Straight Arrow Connector 114"/>
          <p:cNvCxnSpPr>
            <a:endCxn id="114" idx="2"/>
          </p:cNvCxnSpPr>
          <p:nvPr/>
        </p:nvCxnSpPr>
        <p:spPr>
          <a:xfrm>
            <a:off x="6803982" y="3230857"/>
            <a:ext cx="181580" cy="562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6" name="Oval 115"/>
          <p:cNvSpPr/>
          <p:nvPr/>
        </p:nvSpPr>
        <p:spPr>
          <a:xfrm>
            <a:off x="6369382" y="3036135"/>
            <a:ext cx="434600" cy="40070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rgbClr val="000000"/>
              </a:solidFill>
              <a:latin typeface="Helvetica Neue Medium"/>
              <a:cs typeface="Helvetica Neue Medium"/>
            </a:endParaRPr>
          </a:p>
        </p:txBody>
      </p:sp>
      <p:cxnSp>
        <p:nvCxnSpPr>
          <p:cNvPr id="120" name="Straight Arrow Connector 119"/>
          <p:cNvCxnSpPr/>
          <p:nvPr/>
        </p:nvCxnSpPr>
        <p:spPr>
          <a:xfrm>
            <a:off x="3497446" y="3237344"/>
            <a:ext cx="279704" cy="129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>
            <a:off x="5165400" y="3238636"/>
            <a:ext cx="445103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4" name="Oval 133"/>
          <p:cNvSpPr/>
          <p:nvPr/>
        </p:nvSpPr>
        <p:spPr>
          <a:xfrm>
            <a:off x="1667273" y="3667771"/>
            <a:ext cx="434600" cy="40070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38100" cmpd="sng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Helvetica Neue Medium"/>
              <a:cs typeface="Helvetica Neue Medium"/>
            </a:endParaRPr>
          </a:p>
        </p:txBody>
      </p:sp>
      <p:sp>
        <p:nvSpPr>
          <p:cNvPr id="137" name="Oval 136"/>
          <p:cNvSpPr/>
          <p:nvPr/>
        </p:nvSpPr>
        <p:spPr>
          <a:xfrm>
            <a:off x="4304869" y="3676842"/>
            <a:ext cx="434600" cy="40070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38100" cmpd="sng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Helvetica Neue Medium"/>
              <a:cs typeface="Helvetica Neue Medium"/>
            </a:endParaRPr>
          </a:p>
        </p:txBody>
      </p:sp>
      <p:sp>
        <p:nvSpPr>
          <p:cNvPr id="140" name="Oval 139"/>
          <p:cNvSpPr/>
          <p:nvPr/>
        </p:nvSpPr>
        <p:spPr>
          <a:xfrm>
            <a:off x="2952253" y="3667563"/>
            <a:ext cx="434600" cy="40070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 cmpd="sng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rgbClr val="000000"/>
              </a:solidFill>
              <a:latin typeface="Helvetica Neue Medium"/>
              <a:cs typeface="Helvetica Neue Medium"/>
            </a:endParaRPr>
          </a:p>
        </p:txBody>
      </p:sp>
      <p:sp>
        <p:nvSpPr>
          <p:cNvPr id="143" name="Oval 142"/>
          <p:cNvSpPr/>
          <p:nvPr/>
        </p:nvSpPr>
        <p:spPr>
          <a:xfrm>
            <a:off x="6096053" y="3658998"/>
            <a:ext cx="434600" cy="40070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38100" cmpd="sng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Helvetica Neue Medium"/>
              <a:cs typeface="Helvetica Neue Medium"/>
            </a:endParaRPr>
          </a:p>
        </p:txBody>
      </p:sp>
      <p:sp>
        <p:nvSpPr>
          <p:cNvPr id="146" name="Oval 145"/>
          <p:cNvSpPr/>
          <p:nvPr/>
        </p:nvSpPr>
        <p:spPr>
          <a:xfrm>
            <a:off x="6768262" y="3658194"/>
            <a:ext cx="434600" cy="40070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 cmpd="sng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rgbClr val="000000"/>
              </a:solidFill>
              <a:latin typeface="Helvetica Neue Medium"/>
              <a:cs typeface="Helvetica Neue Medium"/>
            </a:endParaRPr>
          </a:p>
        </p:txBody>
      </p:sp>
      <p:grpSp>
        <p:nvGrpSpPr>
          <p:cNvPr id="148" name="Group 147"/>
          <p:cNvGrpSpPr/>
          <p:nvPr/>
        </p:nvGrpSpPr>
        <p:grpSpPr>
          <a:xfrm>
            <a:off x="2787" y="3586132"/>
            <a:ext cx="8219699" cy="1034721"/>
            <a:chOff x="71584" y="4090961"/>
            <a:chExt cx="8219699" cy="1034721"/>
          </a:xfrm>
        </p:grpSpPr>
        <p:sp>
          <p:nvSpPr>
            <p:cNvPr id="149" name="Rectangle 148"/>
            <p:cNvSpPr/>
            <p:nvPr/>
          </p:nvSpPr>
          <p:spPr>
            <a:xfrm>
              <a:off x="979712" y="4090961"/>
              <a:ext cx="7311571" cy="534233"/>
            </a:xfrm>
            <a:prstGeom prst="rect">
              <a:avLst/>
            </a:prstGeom>
            <a:noFill/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71584" y="4664017"/>
              <a:ext cx="25349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Helvetica Neue Medium"/>
                  <a:cs typeface="Helvetica Neue Medium"/>
                </a:rPr>
                <a:t>Virtual Blocks</a:t>
              </a:r>
              <a:endParaRPr lang="en-US" sz="2400" dirty="0">
                <a:latin typeface="Helvetica Neue Medium"/>
                <a:cs typeface="Helvetica Neue Medium"/>
              </a:endParaRP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2066205" y="4926590"/>
            <a:ext cx="5011590" cy="954107"/>
          </a:xfrm>
          <a:prstGeom prst="rect">
            <a:avLst/>
          </a:prstGeom>
          <a:ln w="38100" cmpd="sng">
            <a:solidFill>
              <a:srgbClr val="4F81BD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Helvetica Neue Medium"/>
                <a:cs typeface="Helvetica Neue Medium"/>
              </a:rPr>
              <a:t>Solution: use </a:t>
            </a:r>
            <a:r>
              <a:rPr lang="en-US" altLang="zh-CN" sz="2800" dirty="0" smtClean="0">
                <a:solidFill>
                  <a:srgbClr val="FF0000"/>
                </a:solidFill>
                <a:latin typeface="Helvetica Neue Medium"/>
                <a:cs typeface="Helvetica Neue Medium"/>
              </a:rPr>
              <a:t>virtual block </a:t>
            </a:r>
            <a:r>
              <a:rPr lang="en-US" altLang="zh-CN" sz="2800" dirty="0" smtClean="0">
                <a:latin typeface="Helvetica Neue Medium"/>
                <a:cs typeface="Helvetica Neue Medium"/>
              </a:rPr>
              <a:t>to </a:t>
            </a:r>
            <a:br>
              <a:rPr lang="en-US" altLang="zh-CN" sz="2800" dirty="0" smtClean="0">
                <a:latin typeface="Helvetica Neue Medium"/>
                <a:cs typeface="Helvetica Neue Medium"/>
              </a:rPr>
            </a:br>
            <a:r>
              <a:rPr lang="en-US" altLang="zh-CN" sz="2800" dirty="0" smtClean="0">
                <a:latin typeface="Helvetica Neue Medium"/>
                <a:cs typeface="Helvetica Neue Medium"/>
              </a:rPr>
              <a:t>track the updated location!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820376" y="2331720"/>
            <a:ext cx="5514613" cy="400110"/>
            <a:chOff x="1820376" y="2331720"/>
            <a:chExt cx="5514613" cy="400110"/>
          </a:xfrm>
        </p:grpSpPr>
        <p:sp>
          <p:nvSpPr>
            <p:cNvPr id="37" name="TextBox 36"/>
            <p:cNvSpPr txBox="1"/>
            <p:nvPr/>
          </p:nvSpPr>
          <p:spPr>
            <a:xfrm>
              <a:off x="1820376" y="2331720"/>
              <a:ext cx="11896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Helvetica Neue Medium"/>
                  <a:cs typeface="Helvetica Neue Medium"/>
                </a:rPr>
                <a:t>S</a:t>
              </a:r>
              <a:r>
                <a:rPr lang="en-US" sz="2000" dirty="0" smtClean="0">
                  <a:latin typeface="Helvetica Neue Medium"/>
                  <a:cs typeface="Helvetica Neue Medium"/>
                </a:rPr>
                <a:t>ection</a:t>
              </a:r>
              <a:endParaRPr lang="en-US" sz="2000" dirty="0">
                <a:latin typeface="Helvetica Neue Medium"/>
                <a:cs typeface="Helvetica Neue Medium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950844" y="2331720"/>
              <a:ext cx="121486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Helvetica Neue Medium"/>
                  <a:cs typeface="Helvetica Neue Medium"/>
                </a:rPr>
                <a:t>S</a:t>
              </a:r>
              <a:r>
                <a:rPr lang="en-US" sz="2000" dirty="0" smtClean="0">
                  <a:latin typeface="Helvetica Neue Medium"/>
                  <a:cs typeface="Helvetica Neue Medium"/>
                </a:rPr>
                <a:t>ection</a:t>
              </a:r>
              <a:endParaRPr lang="en-US" sz="2000" dirty="0">
                <a:latin typeface="Helvetica Neue Medium"/>
                <a:cs typeface="Helvetica Neue Medium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149190" y="2331720"/>
              <a:ext cx="11857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Helvetica Neue Medium"/>
                  <a:cs typeface="Helvetica Neue Medium"/>
                </a:rPr>
                <a:t>S</a:t>
              </a:r>
              <a:r>
                <a:rPr lang="en-US" sz="2000" dirty="0" smtClean="0">
                  <a:latin typeface="Helvetica Neue Medium"/>
                  <a:cs typeface="Helvetica Neue Medium"/>
                </a:rPr>
                <a:t>ection</a:t>
              </a:r>
              <a:endParaRPr lang="en-US" sz="2000" dirty="0">
                <a:latin typeface="Helvetica Neue Medium"/>
                <a:cs typeface="Helvetica Neue Medium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719959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674"/>
    </mc:Choice>
    <mc:Fallback xmlns="">
      <p:transition xmlns:p14="http://schemas.microsoft.com/office/powerpoint/2010/main" spd="slow" advTm="8674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909" y="274638"/>
            <a:ext cx="8601363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Virtual Block </a:t>
            </a:r>
            <a:r>
              <a:rPr lang="en-US" dirty="0"/>
              <a:t>R</a:t>
            </a:r>
            <a:r>
              <a:rPr lang="en-US" dirty="0" smtClean="0"/>
              <a:t>emembers</a:t>
            </a:r>
            <a:br>
              <a:rPr lang="en-US" dirty="0" smtClean="0"/>
            </a:br>
            <a:r>
              <a:rPr lang="en-US" dirty="0" smtClean="0"/>
              <a:t>Update </a:t>
            </a:r>
            <a:r>
              <a:rPr lang="en-US" dirty="0"/>
              <a:t>L</a:t>
            </a:r>
            <a:r>
              <a:rPr lang="en-US" dirty="0" smtClean="0"/>
              <a:t>ocation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4052-3774-B34C-A6F0-5C436C7626AC}" type="slidenum">
              <a:rPr lang="en-US" smtClean="0"/>
              <a:t>43</a:t>
            </a:fld>
            <a:endParaRPr lang="en-US"/>
          </a:p>
        </p:txBody>
      </p:sp>
      <p:sp>
        <p:nvSpPr>
          <p:cNvPr id="120" name="TextBox 119"/>
          <p:cNvSpPr txBox="1"/>
          <p:nvPr/>
        </p:nvSpPr>
        <p:spPr>
          <a:xfrm>
            <a:off x="2788" y="2975172"/>
            <a:ext cx="1013436" cy="461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Helvetica Neue Medium"/>
                <a:cs typeface="Helvetica Neue Medium"/>
              </a:rPr>
              <a:t>Head</a:t>
            </a:r>
            <a:endParaRPr lang="en-US" sz="2400" dirty="0">
              <a:latin typeface="Helvetica Neue Medium"/>
              <a:cs typeface="Helvetica Neue Medium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7866384" y="2973239"/>
            <a:ext cx="666812" cy="461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Helvetica Neue Medium"/>
                <a:cs typeface="Helvetica Neue Medium"/>
              </a:rPr>
              <a:t>Tail</a:t>
            </a:r>
            <a:endParaRPr lang="en-US" sz="2400" dirty="0">
              <a:latin typeface="Helvetica Neue Medium"/>
              <a:cs typeface="Helvetica Neue Medium"/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1238676" y="2727756"/>
            <a:ext cx="2258770" cy="1467707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Helvetica Neue Medium"/>
              <a:cs typeface="Helvetica Neue Medium"/>
            </a:endParaRPr>
          </a:p>
        </p:txBody>
      </p:sp>
      <p:cxnSp>
        <p:nvCxnSpPr>
          <p:cNvPr id="123" name="Straight Arrow Connector 122"/>
          <p:cNvCxnSpPr/>
          <p:nvPr/>
        </p:nvCxnSpPr>
        <p:spPr>
          <a:xfrm>
            <a:off x="1796533" y="3231411"/>
            <a:ext cx="182880" cy="4502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4" name="Oval 123"/>
          <p:cNvSpPr/>
          <p:nvPr/>
        </p:nvSpPr>
        <p:spPr>
          <a:xfrm>
            <a:off x="1335035" y="3036135"/>
            <a:ext cx="434600" cy="40070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Helvetica Neue Medium"/>
              <a:cs typeface="Helvetica Neue Medium"/>
            </a:endParaRPr>
          </a:p>
        </p:txBody>
      </p:sp>
      <p:sp>
        <p:nvSpPr>
          <p:cNvPr id="125" name="Oval 124"/>
          <p:cNvSpPr/>
          <p:nvPr/>
        </p:nvSpPr>
        <p:spPr>
          <a:xfrm>
            <a:off x="2595593" y="3036135"/>
            <a:ext cx="434600" cy="40070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rgbClr val="000000"/>
              </a:solidFill>
              <a:latin typeface="Helvetica Neue Medium"/>
              <a:cs typeface="Helvetica Neue Medium"/>
            </a:endParaRPr>
          </a:p>
        </p:txBody>
      </p:sp>
      <p:cxnSp>
        <p:nvCxnSpPr>
          <p:cNvPr id="126" name="Straight Arrow Connector 125"/>
          <p:cNvCxnSpPr/>
          <p:nvPr/>
        </p:nvCxnSpPr>
        <p:spPr>
          <a:xfrm>
            <a:off x="2414013" y="3230857"/>
            <a:ext cx="181580" cy="562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7" name="Oval 126"/>
          <p:cNvSpPr/>
          <p:nvPr/>
        </p:nvSpPr>
        <p:spPr>
          <a:xfrm>
            <a:off x="1979413" y="3036135"/>
            <a:ext cx="434600" cy="40070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rgbClr val="000000"/>
              </a:solidFill>
              <a:latin typeface="Helvetica Neue Medium"/>
              <a:cs typeface="Helvetica Neue Medium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3795292" y="2729048"/>
            <a:ext cx="1370108" cy="1466415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Helvetica Neue Medium"/>
              <a:cs typeface="Helvetica Neue Medium"/>
            </a:endParaRPr>
          </a:p>
        </p:txBody>
      </p:sp>
      <p:cxnSp>
        <p:nvCxnSpPr>
          <p:cNvPr id="129" name="Straight Arrow Connector 128"/>
          <p:cNvCxnSpPr/>
          <p:nvPr/>
        </p:nvCxnSpPr>
        <p:spPr>
          <a:xfrm>
            <a:off x="4389433" y="3232703"/>
            <a:ext cx="182880" cy="450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0" name="Oval 129"/>
          <p:cNvSpPr/>
          <p:nvPr/>
        </p:nvSpPr>
        <p:spPr>
          <a:xfrm>
            <a:off x="3927935" y="3037427"/>
            <a:ext cx="434600" cy="40070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Helvetica Neue Medium"/>
              <a:cs typeface="Helvetica Neue Medium"/>
            </a:endParaRPr>
          </a:p>
        </p:txBody>
      </p:sp>
      <p:sp>
        <p:nvSpPr>
          <p:cNvPr id="131" name="Oval 130"/>
          <p:cNvSpPr/>
          <p:nvPr/>
        </p:nvSpPr>
        <p:spPr>
          <a:xfrm>
            <a:off x="4572313" y="3037427"/>
            <a:ext cx="434600" cy="40070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rgbClr val="000000"/>
              </a:solidFill>
              <a:latin typeface="Helvetica Neue Medium"/>
              <a:cs typeface="Helvetica Neue Medium"/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5610502" y="2729048"/>
            <a:ext cx="2255881" cy="1466415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Helvetica Neue Medium"/>
              <a:cs typeface="Helvetica Neue Medium"/>
            </a:endParaRPr>
          </a:p>
        </p:txBody>
      </p:sp>
      <p:cxnSp>
        <p:nvCxnSpPr>
          <p:cNvPr id="133" name="Straight Arrow Connector 132"/>
          <p:cNvCxnSpPr/>
          <p:nvPr/>
        </p:nvCxnSpPr>
        <p:spPr>
          <a:xfrm>
            <a:off x="6186502" y="3232703"/>
            <a:ext cx="182880" cy="450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4" name="Oval 133"/>
          <p:cNvSpPr/>
          <p:nvPr/>
        </p:nvSpPr>
        <p:spPr>
          <a:xfrm>
            <a:off x="5725004" y="3037427"/>
            <a:ext cx="434600" cy="40070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Helvetica Neue Medium"/>
              <a:cs typeface="Helvetica Neue Medium"/>
            </a:endParaRPr>
          </a:p>
        </p:txBody>
      </p:sp>
      <p:sp>
        <p:nvSpPr>
          <p:cNvPr id="135" name="Oval 134"/>
          <p:cNvSpPr/>
          <p:nvPr/>
        </p:nvSpPr>
        <p:spPr>
          <a:xfrm>
            <a:off x="6985562" y="3037427"/>
            <a:ext cx="434600" cy="40070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rgbClr val="000000"/>
              </a:solidFill>
              <a:latin typeface="Helvetica Neue Medium"/>
              <a:cs typeface="Helvetica Neue Medium"/>
            </a:endParaRPr>
          </a:p>
        </p:txBody>
      </p:sp>
      <p:cxnSp>
        <p:nvCxnSpPr>
          <p:cNvPr id="136" name="Straight Arrow Connector 135"/>
          <p:cNvCxnSpPr>
            <a:endCxn id="135" idx="2"/>
          </p:cNvCxnSpPr>
          <p:nvPr/>
        </p:nvCxnSpPr>
        <p:spPr>
          <a:xfrm>
            <a:off x="6803982" y="3232149"/>
            <a:ext cx="181580" cy="562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7" name="Oval 136"/>
          <p:cNvSpPr/>
          <p:nvPr/>
        </p:nvSpPr>
        <p:spPr>
          <a:xfrm>
            <a:off x="6369382" y="3037427"/>
            <a:ext cx="434600" cy="40070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rgbClr val="000000"/>
              </a:solidFill>
              <a:latin typeface="Helvetica Neue Medium"/>
              <a:cs typeface="Helvetica Neue Medium"/>
            </a:endParaRP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3497446" y="3238636"/>
            <a:ext cx="279704" cy="129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165400" y="3239928"/>
            <a:ext cx="445103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0" name="TextBox 139"/>
          <p:cNvSpPr txBox="1"/>
          <p:nvPr/>
        </p:nvSpPr>
        <p:spPr>
          <a:xfrm>
            <a:off x="1385984" y="5033192"/>
            <a:ext cx="6339008" cy="523220"/>
          </a:xfrm>
          <a:prstGeom prst="rect">
            <a:avLst/>
          </a:prstGeom>
          <a:ln w="38100" cmpd="sng">
            <a:solidFill>
              <a:srgbClr val="4F81BD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Helvetica Neue Medium"/>
                <a:cs typeface="Helvetica Neue Medium"/>
              </a:rPr>
              <a:t>No data written during virtual update</a:t>
            </a:r>
          </a:p>
        </p:txBody>
      </p:sp>
      <p:sp>
        <p:nvSpPr>
          <p:cNvPr id="141" name="Oval 140"/>
          <p:cNvSpPr/>
          <p:nvPr/>
        </p:nvSpPr>
        <p:spPr>
          <a:xfrm>
            <a:off x="1667273" y="3669063"/>
            <a:ext cx="434600" cy="40070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38100" cmpd="sng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Helvetica Neue Medium"/>
              <a:cs typeface="Helvetica Neue Medium"/>
            </a:endParaRPr>
          </a:p>
        </p:txBody>
      </p:sp>
      <p:sp>
        <p:nvSpPr>
          <p:cNvPr id="142" name="Oval 141"/>
          <p:cNvSpPr/>
          <p:nvPr/>
        </p:nvSpPr>
        <p:spPr>
          <a:xfrm>
            <a:off x="4304869" y="3678134"/>
            <a:ext cx="434600" cy="40070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38100" cmpd="sng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Helvetica Neue Medium"/>
              <a:cs typeface="Helvetica Neue Medium"/>
            </a:endParaRPr>
          </a:p>
        </p:txBody>
      </p:sp>
      <p:sp>
        <p:nvSpPr>
          <p:cNvPr id="143" name="Oval 142"/>
          <p:cNvSpPr/>
          <p:nvPr/>
        </p:nvSpPr>
        <p:spPr>
          <a:xfrm>
            <a:off x="2952253" y="3668855"/>
            <a:ext cx="434600" cy="40070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 cmpd="sng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rgbClr val="000000"/>
              </a:solidFill>
              <a:latin typeface="Helvetica Neue Medium"/>
              <a:cs typeface="Helvetica Neue Medium"/>
            </a:endParaRPr>
          </a:p>
        </p:txBody>
      </p:sp>
      <p:sp>
        <p:nvSpPr>
          <p:cNvPr id="144" name="Oval 143"/>
          <p:cNvSpPr/>
          <p:nvPr/>
        </p:nvSpPr>
        <p:spPr>
          <a:xfrm>
            <a:off x="6096053" y="3660290"/>
            <a:ext cx="434600" cy="40070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38100" cmpd="sng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Helvetica Neue Medium"/>
              <a:cs typeface="Helvetica Neue Medium"/>
            </a:endParaRPr>
          </a:p>
        </p:txBody>
      </p:sp>
      <p:sp>
        <p:nvSpPr>
          <p:cNvPr id="145" name="Oval 144"/>
          <p:cNvSpPr/>
          <p:nvPr/>
        </p:nvSpPr>
        <p:spPr>
          <a:xfrm>
            <a:off x="6768262" y="3659486"/>
            <a:ext cx="434600" cy="40070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 cmpd="sng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rgbClr val="000000"/>
              </a:solidFill>
              <a:latin typeface="Helvetica Neue Medium"/>
              <a:cs typeface="Helvetica Neue Medium"/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4825370" y="4319767"/>
            <a:ext cx="25413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Helvetica Neue Medium"/>
                <a:cs typeface="Helvetica Neue Medium"/>
              </a:rPr>
              <a:t>increase(x, 0.9)</a:t>
            </a:r>
          </a:p>
        </p:txBody>
      </p:sp>
      <p:grpSp>
        <p:nvGrpSpPr>
          <p:cNvPr id="147" name="Group 146"/>
          <p:cNvGrpSpPr/>
          <p:nvPr/>
        </p:nvGrpSpPr>
        <p:grpSpPr>
          <a:xfrm>
            <a:off x="1635524" y="3531816"/>
            <a:ext cx="3267116" cy="1243427"/>
            <a:chOff x="1704321" y="4035353"/>
            <a:chExt cx="3267116" cy="1243427"/>
          </a:xfrm>
        </p:grpSpPr>
        <p:grpSp>
          <p:nvGrpSpPr>
            <p:cNvPr id="148" name="Group 147"/>
            <p:cNvGrpSpPr/>
            <p:nvPr/>
          </p:nvGrpSpPr>
          <p:grpSpPr>
            <a:xfrm>
              <a:off x="2023222" y="4035353"/>
              <a:ext cx="2948215" cy="1243427"/>
              <a:chOff x="2023222" y="4035353"/>
              <a:chExt cx="2948215" cy="1243427"/>
            </a:xfrm>
          </p:grpSpPr>
          <p:sp>
            <p:nvSpPr>
              <p:cNvPr id="150" name="Freeform 149"/>
              <p:cNvSpPr/>
              <p:nvPr/>
            </p:nvSpPr>
            <p:spPr>
              <a:xfrm>
                <a:off x="2023222" y="4035353"/>
                <a:ext cx="2948215" cy="1243427"/>
              </a:xfrm>
              <a:custGeom>
                <a:avLst/>
                <a:gdLst>
                  <a:gd name="connsiteX0" fmla="*/ 2930072 w 2930072"/>
                  <a:gd name="connsiteY0" fmla="*/ 72572 h 480963"/>
                  <a:gd name="connsiteX1" fmla="*/ 2639786 w 2930072"/>
                  <a:gd name="connsiteY1" fmla="*/ 390072 h 480963"/>
                  <a:gd name="connsiteX2" fmla="*/ 1787072 w 2930072"/>
                  <a:gd name="connsiteY2" fmla="*/ 471714 h 480963"/>
                  <a:gd name="connsiteX3" fmla="*/ 916215 w 2930072"/>
                  <a:gd name="connsiteY3" fmla="*/ 471714 h 480963"/>
                  <a:gd name="connsiteX4" fmla="*/ 235858 w 2930072"/>
                  <a:gd name="connsiteY4" fmla="*/ 435429 h 480963"/>
                  <a:gd name="connsiteX5" fmla="*/ 0 w 2930072"/>
                  <a:gd name="connsiteY5" fmla="*/ 0 h 480963"/>
                  <a:gd name="connsiteX0" fmla="*/ 2930072 w 2930072"/>
                  <a:gd name="connsiteY0" fmla="*/ 72572 h 482493"/>
                  <a:gd name="connsiteX1" fmla="*/ 2639786 w 2930072"/>
                  <a:gd name="connsiteY1" fmla="*/ 390072 h 482493"/>
                  <a:gd name="connsiteX2" fmla="*/ 1787072 w 2930072"/>
                  <a:gd name="connsiteY2" fmla="*/ 471714 h 482493"/>
                  <a:gd name="connsiteX3" fmla="*/ 916215 w 2930072"/>
                  <a:gd name="connsiteY3" fmla="*/ 471714 h 482493"/>
                  <a:gd name="connsiteX4" fmla="*/ 244929 w 2930072"/>
                  <a:gd name="connsiteY4" fmla="*/ 381001 h 482493"/>
                  <a:gd name="connsiteX5" fmla="*/ 0 w 2930072"/>
                  <a:gd name="connsiteY5" fmla="*/ 0 h 482493"/>
                  <a:gd name="connsiteX0" fmla="*/ 2930072 w 2930072"/>
                  <a:gd name="connsiteY0" fmla="*/ 72572 h 483081"/>
                  <a:gd name="connsiteX1" fmla="*/ 2639786 w 2930072"/>
                  <a:gd name="connsiteY1" fmla="*/ 390072 h 483081"/>
                  <a:gd name="connsiteX2" fmla="*/ 1787072 w 2930072"/>
                  <a:gd name="connsiteY2" fmla="*/ 471714 h 483081"/>
                  <a:gd name="connsiteX3" fmla="*/ 916215 w 2930072"/>
                  <a:gd name="connsiteY3" fmla="*/ 471714 h 483081"/>
                  <a:gd name="connsiteX4" fmla="*/ 290286 w 2930072"/>
                  <a:gd name="connsiteY4" fmla="*/ 371930 h 483081"/>
                  <a:gd name="connsiteX5" fmla="*/ 0 w 2930072"/>
                  <a:gd name="connsiteY5" fmla="*/ 0 h 483081"/>
                  <a:gd name="connsiteX0" fmla="*/ 2930072 w 2930072"/>
                  <a:gd name="connsiteY0" fmla="*/ 72572 h 503424"/>
                  <a:gd name="connsiteX1" fmla="*/ 2639786 w 2930072"/>
                  <a:gd name="connsiteY1" fmla="*/ 390072 h 503424"/>
                  <a:gd name="connsiteX2" fmla="*/ 1787072 w 2930072"/>
                  <a:gd name="connsiteY2" fmla="*/ 498928 h 503424"/>
                  <a:gd name="connsiteX3" fmla="*/ 916215 w 2930072"/>
                  <a:gd name="connsiteY3" fmla="*/ 471714 h 503424"/>
                  <a:gd name="connsiteX4" fmla="*/ 290286 w 2930072"/>
                  <a:gd name="connsiteY4" fmla="*/ 371930 h 503424"/>
                  <a:gd name="connsiteX5" fmla="*/ 0 w 2930072"/>
                  <a:gd name="connsiteY5" fmla="*/ 0 h 503424"/>
                  <a:gd name="connsiteX0" fmla="*/ 2948215 w 2948215"/>
                  <a:gd name="connsiteY0" fmla="*/ 0 h 548781"/>
                  <a:gd name="connsiteX1" fmla="*/ 2639786 w 2948215"/>
                  <a:gd name="connsiteY1" fmla="*/ 435429 h 548781"/>
                  <a:gd name="connsiteX2" fmla="*/ 1787072 w 2948215"/>
                  <a:gd name="connsiteY2" fmla="*/ 544285 h 548781"/>
                  <a:gd name="connsiteX3" fmla="*/ 916215 w 2948215"/>
                  <a:gd name="connsiteY3" fmla="*/ 517071 h 548781"/>
                  <a:gd name="connsiteX4" fmla="*/ 290286 w 2948215"/>
                  <a:gd name="connsiteY4" fmla="*/ 417287 h 548781"/>
                  <a:gd name="connsiteX5" fmla="*/ 0 w 2948215"/>
                  <a:gd name="connsiteY5" fmla="*/ 45357 h 548781"/>
                  <a:gd name="connsiteX0" fmla="*/ 2948215 w 2948215"/>
                  <a:gd name="connsiteY0" fmla="*/ 18143 h 566924"/>
                  <a:gd name="connsiteX1" fmla="*/ 2639786 w 2948215"/>
                  <a:gd name="connsiteY1" fmla="*/ 453572 h 566924"/>
                  <a:gd name="connsiteX2" fmla="*/ 1787072 w 2948215"/>
                  <a:gd name="connsiteY2" fmla="*/ 562428 h 566924"/>
                  <a:gd name="connsiteX3" fmla="*/ 916215 w 2948215"/>
                  <a:gd name="connsiteY3" fmla="*/ 535214 h 566924"/>
                  <a:gd name="connsiteX4" fmla="*/ 290286 w 2948215"/>
                  <a:gd name="connsiteY4" fmla="*/ 435430 h 566924"/>
                  <a:gd name="connsiteX5" fmla="*/ 0 w 2948215"/>
                  <a:gd name="connsiteY5" fmla="*/ 0 h 566924"/>
                  <a:gd name="connsiteX0" fmla="*/ 2948215 w 2948215"/>
                  <a:gd name="connsiteY0" fmla="*/ 18143 h 568012"/>
                  <a:gd name="connsiteX1" fmla="*/ 2639786 w 2948215"/>
                  <a:gd name="connsiteY1" fmla="*/ 453572 h 568012"/>
                  <a:gd name="connsiteX2" fmla="*/ 1787072 w 2948215"/>
                  <a:gd name="connsiteY2" fmla="*/ 562428 h 568012"/>
                  <a:gd name="connsiteX3" fmla="*/ 916215 w 2948215"/>
                  <a:gd name="connsiteY3" fmla="*/ 535214 h 568012"/>
                  <a:gd name="connsiteX4" fmla="*/ 326572 w 2948215"/>
                  <a:gd name="connsiteY4" fmla="*/ 390072 h 568012"/>
                  <a:gd name="connsiteX5" fmla="*/ 0 w 2948215"/>
                  <a:gd name="connsiteY5" fmla="*/ 0 h 568012"/>
                  <a:gd name="connsiteX0" fmla="*/ 2988320 w 2988320"/>
                  <a:gd name="connsiteY0" fmla="*/ 0 h 1186397"/>
                  <a:gd name="connsiteX1" fmla="*/ 2639786 w 2988320"/>
                  <a:gd name="connsiteY1" fmla="*/ 1063745 h 1186397"/>
                  <a:gd name="connsiteX2" fmla="*/ 1787072 w 2988320"/>
                  <a:gd name="connsiteY2" fmla="*/ 1172601 h 1186397"/>
                  <a:gd name="connsiteX3" fmla="*/ 916215 w 2988320"/>
                  <a:gd name="connsiteY3" fmla="*/ 1145387 h 1186397"/>
                  <a:gd name="connsiteX4" fmla="*/ 326572 w 2988320"/>
                  <a:gd name="connsiteY4" fmla="*/ 1000245 h 1186397"/>
                  <a:gd name="connsiteX5" fmla="*/ 0 w 2988320"/>
                  <a:gd name="connsiteY5" fmla="*/ 610173 h 1186397"/>
                  <a:gd name="connsiteX0" fmla="*/ 2988320 w 2988320"/>
                  <a:gd name="connsiteY0" fmla="*/ 0 h 1189954"/>
                  <a:gd name="connsiteX1" fmla="*/ 2639786 w 2988320"/>
                  <a:gd name="connsiteY1" fmla="*/ 903324 h 1189954"/>
                  <a:gd name="connsiteX2" fmla="*/ 1787072 w 2988320"/>
                  <a:gd name="connsiteY2" fmla="*/ 1172601 h 1189954"/>
                  <a:gd name="connsiteX3" fmla="*/ 916215 w 2988320"/>
                  <a:gd name="connsiteY3" fmla="*/ 1145387 h 1189954"/>
                  <a:gd name="connsiteX4" fmla="*/ 326572 w 2988320"/>
                  <a:gd name="connsiteY4" fmla="*/ 1000245 h 1189954"/>
                  <a:gd name="connsiteX5" fmla="*/ 0 w 2988320"/>
                  <a:gd name="connsiteY5" fmla="*/ 610173 h 1189954"/>
                  <a:gd name="connsiteX0" fmla="*/ 2948215 w 2948215"/>
                  <a:gd name="connsiteY0" fmla="*/ 0 h 1243427"/>
                  <a:gd name="connsiteX1" fmla="*/ 2639786 w 2948215"/>
                  <a:gd name="connsiteY1" fmla="*/ 956797 h 1243427"/>
                  <a:gd name="connsiteX2" fmla="*/ 1787072 w 2948215"/>
                  <a:gd name="connsiteY2" fmla="*/ 1226074 h 1243427"/>
                  <a:gd name="connsiteX3" fmla="*/ 916215 w 2948215"/>
                  <a:gd name="connsiteY3" fmla="*/ 1198860 h 1243427"/>
                  <a:gd name="connsiteX4" fmla="*/ 326572 w 2948215"/>
                  <a:gd name="connsiteY4" fmla="*/ 1053718 h 1243427"/>
                  <a:gd name="connsiteX5" fmla="*/ 0 w 2948215"/>
                  <a:gd name="connsiteY5" fmla="*/ 663646 h 12434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948215" h="1243427">
                    <a:moveTo>
                      <a:pt x="2948215" y="0"/>
                    </a:moveTo>
                    <a:cubicBezTo>
                      <a:pt x="2898322" y="125488"/>
                      <a:pt x="2833310" y="752451"/>
                      <a:pt x="2639786" y="956797"/>
                    </a:cubicBezTo>
                    <a:cubicBezTo>
                      <a:pt x="2446262" y="1161143"/>
                      <a:pt x="2074334" y="1185730"/>
                      <a:pt x="1787072" y="1226074"/>
                    </a:cubicBezTo>
                    <a:cubicBezTo>
                      <a:pt x="1499810" y="1266418"/>
                      <a:pt x="1159632" y="1227586"/>
                      <a:pt x="916215" y="1198860"/>
                    </a:cubicBezTo>
                    <a:cubicBezTo>
                      <a:pt x="672798" y="1170134"/>
                      <a:pt x="479275" y="1142920"/>
                      <a:pt x="326572" y="1053718"/>
                    </a:cubicBezTo>
                    <a:cubicBezTo>
                      <a:pt x="173870" y="964516"/>
                      <a:pt x="0" y="663646"/>
                      <a:pt x="0" y="663646"/>
                    </a:cubicBezTo>
                  </a:path>
                </a:pathLst>
              </a:custGeom>
              <a:ln>
                <a:prstDash val="sysDash"/>
                <a:headEnd type="none"/>
                <a:tailEnd type="triangle"/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TextBox 150"/>
              <p:cNvSpPr txBox="1"/>
              <p:nvPr/>
            </p:nvSpPr>
            <p:spPr>
              <a:xfrm>
                <a:off x="3221530" y="4775146"/>
                <a:ext cx="34471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latin typeface="Helvetica Neue Medium"/>
                    <a:cs typeface="Helvetica Neue Medium"/>
                  </a:rPr>
                  <a:t>x</a:t>
                </a:r>
              </a:p>
            </p:txBody>
          </p:sp>
        </p:grpSp>
        <p:sp>
          <p:nvSpPr>
            <p:cNvPr id="149" name="TextBox 148"/>
            <p:cNvSpPr txBox="1"/>
            <p:nvPr/>
          </p:nvSpPr>
          <p:spPr>
            <a:xfrm>
              <a:off x="1704321" y="4120691"/>
              <a:ext cx="5404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Helvetica Neue Medium"/>
                  <a:cs typeface="Helvetica Neue Medium"/>
                </a:rPr>
                <a:t>+1</a:t>
              </a:r>
              <a:endParaRPr lang="en-US" sz="2400" dirty="0">
                <a:latin typeface="Helvetica Neue Medium"/>
                <a:cs typeface="Helvetica Neue Medium"/>
              </a:endParaRPr>
            </a:p>
          </p:txBody>
        </p:sp>
      </p:grpSp>
      <p:grpSp>
        <p:nvGrpSpPr>
          <p:cNvPr id="156" name="Group 155"/>
          <p:cNvGrpSpPr/>
          <p:nvPr/>
        </p:nvGrpSpPr>
        <p:grpSpPr>
          <a:xfrm>
            <a:off x="1820376" y="2331720"/>
            <a:ext cx="5514613" cy="400110"/>
            <a:chOff x="1820376" y="2331720"/>
            <a:chExt cx="5514613" cy="400110"/>
          </a:xfrm>
        </p:grpSpPr>
        <p:sp>
          <p:nvSpPr>
            <p:cNvPr id="157" name="TextBox 156"/>
            <p:cNvSpPr txBox="1"/>
            <p:nvPr/>
          </p:nvSpPr>
          <p:spPr>
            <a:xfrm>
              <a:off x="1820376" y="2331720"/>
              <a:ext cx="11896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Helvetica Neue Medium"/>
                  <a:cs typeface="Helvetica Neue Medium"/>
                </a:rPr>
                <a:t>S</a:t>
              </a:r>
              <a:r>
                <a:rPr lang="en-US" sz="2000" dirty="0" smtClean="0">
                  <a:latin typeface="Helvetica Neue Medium"/>
                  <a:cs typeface="Helvetica Neue Medium"/>
                </a:rPr>
                <a:t>ection</a:t>
              </a:r>
              <a:endParaRPr lang="en-US" sz="2000" dirty="0">
                <a:latin typeface="Helvetica Neue Medium"/>
                <a:cs typeface="Helvetica Neue Medium"/>
              </a:endParaRPr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3950844" y="2331720"/>
              <a:ext cx="121486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Helvetica Neue Medium"/>
                  <a:cs typeface="Helvetica Neue Medium"/>
                </a:rPr>
                <a:t>S</a:t>
              </a:r>
              <a:r>
                <a:rPr lang="en-US" sz="2000" dirty="0" smtClean="0">
                  <a:latin typeface="Helvetica Neue Medium"/>
                  <a:cs typeface="Helvetica Neue Medium"/>
                </a:rPr>
                <a:t>ection</a:t>
              </a:r>
              <a:endParaRPr lang="en-US" sz="2000" dirty="0">
                <a:latin typeface="Helvetica Neue Medium"/>
                <a:cs typeface="Helvetica Neue Medium"/>
              </a:endParaRPr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6149190" y="2331720"/>
              <a:ext cx="11857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Helvetica Neue Medium"/>
                  <a:cs typeface="Helvetica Neue Medium"/>
                </a:rPr>
                <a:t>S</a:t>
              </a:r>
              <a:r>
                <a:rPr lang="en-US" sz="2000" dirty="0" smtClean="0">
                  <a:latin typeface="Helvetica Neue Medium"/>
                  <a:cs typeface="Helvetica Neue Medium"/>
                </a:rPr>
                <a:t>ection</a:t>
              </a:r>
              <a:endParaRPr lang="en-US" sz="2000" dirty="0">
                <a:latin typeface="Helvetica Neue Medium"/>
                <a:cs typeface="Helvetica Neue Medium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635089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808"/>
    </mc:Choice>
    <mc:Fallback xmlns="">
      <p:transition xmlns:p14="http://schemas.microsoft.com/office/powerpoint/2010/main" spd="slow" advTm="31808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909" y="274638"/>
            <a:ext cx="8601363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Actual Update During Eviction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4052-3774-B34C-A6F0-5C436C7626AC}" type="slidenum">
              <a:rPr lang="en-US" smtClean="0"/>
              <a:t>44</a:t>
            </a:fld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9483" y="2975172"/>
            <a:ext cx="1013436" cy="461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Helvetica Neue Medium"/>
                <a:cs typeface="Helvetica Neue Medium"/>
              </a:rPr>
              <a:t>Head</a:t>
            </a:r>
            <a:endParaRPr lang="en-US" sz="2400" dirty="0">
              <a:latin typeface="Helvetica Neue Medium"/>
              <a:cs typeface="Helvetica Neue Medium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873079" y="2973239"/>
            <a:ext cx="666812" cy="461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Helvetica Neue Medium"/>
                <a:cs typeface="Helvetica Neue Medium"/>
              </a:rPr>
              <a:t>Tail</a:t>
            </a:r>
            <a:endParaRPr lang="en-US" sz="2400" dirty="0">
              <a:latin typeface="Helvetica Neue Medium"/>
              <a:cs typeface="Helvetica Neue Medium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245371" y="2727756"/>
            <a:ext cx="2258770" cy="1467707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Helvetica Neue Medium"/>
              <a:cs typeface="Helvetica Neue Medium"/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1803228" y="3231411"/>
            <a:ext cx="182880" cy="4502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1341730" y="3036135"/>
            <a:ext cx="434600" cy="40070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Helvetica Neue Medium"/>
              <a:cs typeface="Helvetica Neue Medium"/>
            </a:endParaRPr>
          </a:p>
        </p:txBody>
      </p:sp>
      <p:sp>
        <p:nvSpPr>
          <p:cNvPr id="41" name="Oval 40"/>
          <p:cNvSpPr/>
          <p:nvPr/>
        </p:nvSpPr>
        <p:spPr>
          <a:xfrm>
            <a:off x="2602288" y="3036135"/>
            <a:ext cx="434600" cy="40070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rgbClr val="000000"/>
              </a:solidFill>
              <a:latin typeface="Helvetica Neue Medium"/>
              <a:cs typeface="Helvetica Neue Medium"/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2420708" y="3230857"/>
            <a:ext cx="181580" cy="562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1986108" y="3036135"/>
            <a:ext cx="434600" cy="40070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rgbClr val="000000"/>
              </a:solidFill>
              <a:latin typeface="Helvetica Neue Medium"/>
              <a:cs typeface="Helvetica Neue Medium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3801987" y="2729048"/>
            <a:ext cx="1370108" cy="1466415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Helvetica Neue Medium"/>
              <a:cs typeface="Helvetica Neue Medium"/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4396128" y="3232703"/>
            <a:ext cx="182880" cy="450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3934630" y="3037427"/>
            <a:ext cx="434600" cy="40070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Helvetica Neue Medium"/>
              <a:cs typeface="Helvetica Neue Medium"/>
            </a:endParaRPr>
          </a:p>
        </p:txBody>
      </p:sp>
      <p:sp>
        <p:nvSpPr>
          <p:cNvPr id="47" name="Oval 46"/>
          <p:cNvSpPr/>
          <p:nvPr/>
        </p:nvSpPr>
        <p:spPr>
          <a:xfrm>
            <a:off x="4579008" y="3037427"/>
            <a:ext cx="434600" cy="40070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rgbClr val="000000"/>
              </a:solidFill>
              <a:latin typeface="Helvetica Neue Medium"/>
              <a:cs typeface="Helvetica Neue Medium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5617197" y="2729048"/>
            <a:ext cx="2255881" cy="1466415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Helvetica Neue Medium"/>
              <a:cs typeface="Helvetica Neue Medium"/>
            </a:endParaRPr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6193197" y="3232703"/>
            <a:ext cx="182880" cy="450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5731699" y="3037427"/>
            <a:ext cx="434600" cy="40070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Helvetica Neue Medium"/>
              <a:cs typeface="Helvetica Neue Medium"/>
            </a:endParaRPr>
          </a:p>
        </p:txBody>
      </p:sp>
      <p:sp>
        <p:nvSpPr>
          <p:cNvPr id="57" name="Oval 56"/>
          <p:cNvSpPr/>
          <p:nvPr/>
        </p:nvSpPr>
        <p:spPr>
          <a:xfrm>
            <a:off x="6992257" y="3037427"/>
            <a:ext cx="434600" cy="40070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rgbClr val="000000"/>
              </a:solidFill>
              <a:latin typeface="Helvetica Neue Medium"/>
              <a:cs typeface="Helvetica Neue Medium"/>
            </a:endParaRPr>
          </a:p>
        </p:txBody>
      </p:sp>
      <p:cxnSp>
        <p:nvCxnSpPr>
          <p:cNvPr id="59" name="Straight Arrow Connector 58"/>
          <p:cNvCxnSpPr>
            <a:endCxn id="57" idx="2"/>
          </p:cNvCxnSpPr>
          <p:nvPr/>
        </p:nvCxnSpPr>
        <p:spPr>
          <a:xfrm>
            <a:off x="6810677" y="3232149"/>
            <a:ext cx="181580" cy="562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6376077" y="3037427"/>
            <a:ext cx="434600" cy="40070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rgbClr val="000000"/>
              </a:solidFill>
              <a:latin typeface="Helvetica Neue Medium"/>
              <a:cs typeface="Helvetica Neue Medium"/>
            </a:endParaRPr>
          </a:p>
        </p:txBody>
      </p:sp>
      <p:cxnSp>
        <p:nvCxnSpPr>
          <p:cNvPr id="68" name="Straight Arrow Connector 67"/>
          <p:cNvCxnSpPr/>
          <p:nvPr/>
        </p:nvCxnSpPr>
        <p:spPr>
          <a:xfrm>
            <a:off x="3504141" y="3238636"/>
            <a:ext cx="279704" cy="129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1673968" y="3669063"/>
            <a:ext cx="434600" cy="40070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38100" cmpd="sng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Helvetica Neue Medium"/>
              <a:cs typeface="Helvetica Neue Medium"/>
            </a:endParaRPr>
          </a:p>
        </p:txBody>
      </p:sp>
      <p:sp>
        <p:nvSpPr>
          <p:cNvPr id="85" name="Oval 84"/>
          <p:cNvSpPr/>
          <p:nvPr/>
        </p:nvSpPr>
        <p:spPr>
          <a:xfrm>
            <a:off x="4311564" y="3678134"/>
            <a:ext cx="434600" cy="40070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38100" cmpd="sng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Helvetica Neue Medium"/>
              <a:cs typeface="Helvetica Neue Medium"/>
            </a:endParaRPr>
          </a:p>
        </p:txBody>
      </p:sp>
      <p:sp>
        <p:nvSpPr>
          <p:cNvPr id="86" name="Oval 85"/>
          <p:cNvSpPr/>
          <p:nvPr/>
        </p:nvSpPr>
        <p:spPr>
          <a:xfrm>
            <a:off x="2958948" y="3668855"/>
            <a:ext cx="434600" cy="40070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 cmpd="sng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rgbClr val="000000"/>
              </a:solidFill>
              <a:latin typeface="Helvetica Neue Medium"/>
              <a:cs typeface="Helvetica Neue Medium"/>
            </a:endParaRPr>
          </a:p>
        </p:txBody>
      </p:sp>
      <p:sp>
        <p:nvSpPr>
          <p:cNvPr id="87" name="Oval 86"/>
          <p:cNvSpPr/>
          <p:nvPr/>
        </p:nvSpPr>
        <p:spPr>
          <a:xfrm>
            <a:off x="6102748" y="3660290"/>
            <a:ext cx="434600" cy="40070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38100" cmpd="sng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Helvetica Neue Medium"/>
              <a:cs typeface="Helvetica Neue Medium"/>
            </a:endParaRPr>
          </a:p>
        </p:txBody>
      </p:sp>
      <p:sp>
        <p:nvSpPr>
          <p:cNvPr id="88" name="Oval 87"/>
          <p:cNvSpPr/>
          <p:nvPr/>
        </p:nvSpPr>
        <p:spPr>
          <a:xfrm>
            <a:off x="6774957" y="3659486"/>
            <a:ext cx="434600" cy="40070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 cmpd="sng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rgbClr val="000000"/>
              </a:solidFill>
              <a:latin typeface="Helvetica Neue Medium"/>
              <a:cs typeface="Helvetica Neue Medium"/>
            </a:endParaRPr>
          </a:p>
        </p:txBody>
      </p:sp>
      <p:grpSp>
        <p:nvGrpSpPr>
          <p:cNvPr id="89" name="Group 88"/>
          <p:cNvGrpSpPr/>
          <p:nvPr/>
        </p:nvGrpSpPr>
        <p:grpSpPr>
          <a:xfrm>
            <a:off x="4528865" y="3467585"/>
            <a:ext cx="2833231" cy="1350375"/>
            <a:chOff x="4590967" y="3971122"/>
            <a:chExt cx="2833231" cy="1350375"/>
          </a:xfrm>
        </p:grpSpPr>
        <p:sp>
          <p:nvSpPr>
            <p:cNvPr id="90" name="Freeform 89"/>
            <p:cNvSpPr/>
            <p:nvPr/>
          </p:nvSpPr>
          <p:spPr>
            <a:xfrm>
              <a:off x="4590967" y="3971122"/>
              <a:ext cx="2833231" cy="1350375"/>
            </a:xfrm>
            <a:custGeom>
              <a:avLst/>
              <a:gdLst>
                <a:gd name="connsiteX0" fmla="*/ 2930072 w 2930072"/>
                <a:gd name="connsiteY0" fmla="*/ 72572 h 480963"/>
                <a:gd name="connsiteX1" fmla="*/ 2639786 w 2930072"/>
                <a:gd name="connsiteY1" fmla="*/ 390072 h 480963"/>
                <a:gd name="connsiteX2" fmla="*/ 1787072 w 2930072"/>
                <a:gd name="connsiteY2" fmla="*/ 471714 h 480963"/>
                <a:gd name="connsiteX3" fmla="*/ 916215 w 2930072"/>
                <a:gd name="connsiteY3" fmla="*/ 471714 h 480963"/>
                <a:gd name="connsiteX4" fmla="*/ 235858 w 2930072"/>
                <a:gd name="connsiteY4" fmla="*/ 435429 h 480963"/>
                <a:gd name="connsiteX5" fmla="*/ 0 w 2930072"/>
                <a:gd name="connsiteY5" fmla="*/ 0 h 480963"/>
                <a:gd name="connsiteX0" fmla="*/ 2930072 w 2930072"/>
                <a:gd name="connsiteY0" fmla="*/ 72572 h 482493"/>
                <a:gd name="connsiteX1" fmla="*/ 2639786 w 2930072"/>
                <a:gd name="connsiteY1" fmla="*/ 390072 h 482493"/>
                <a:gd name="connsiteX2" fmla="*/ 1787072 w 2930072"/>
                <a:gd name="connsiteY2" fmla="*/ 471714 h 482493"/>
                <a:gd name="connsiteX3" fmla="*/ 916215 w 2930072"/>
                <a:gd name="connsiteY3" fmla="*/ 471714 h 482493"/>
                <a:gd name="connsiteX4" fmla="*/ 244929 w 2930072"/>
                <a:gd name="connsiteY4" fmla="*/ 381001 h 482493"/>
                <a:gd name="connsiteX5" fmla="*/ 0 w 2930072"/>
                <a:gd name="connsiteY5" fmla="*/ 0 h 482493"/>
                <a:gd name="connsiteX0" fmla="*/ 2930072 w 2930072"/>
                <a:gd name="connsiteY0" fmla="*/ 72572 h 483081"/>
                <a:gd name="connsiteX1" fmla="*/ 2639786 w 2930072"/>
                <a:gd name="connsiteY1" fmla="*/ 390072 h 483081"/>
                <a:gd name="connsiteX2" fmla="*/ 1787072 w 2930072"/>
                <a:gd name="connsiteY2" fmla="*/ 471714 h 483081"/>
                <a:gd name="connsiteX3" fmla="*/ 916215 w 2930072"/>
                <a:gd name="connsiteY3" fmla="*/ 471714 h 483081"/>
                <a:gd name="connsiteX4" fmla="*/ 290286 w 2930072"/>
                <a:gd name="connsiteY4" fmla="*/ 371930 h 483081"/>
                <a:gd name="connsiteX5" fmla="*/ 0 w 2930072"/>
                <a:gd name="connsiteY5" fmla="*/ 0 h 483081"/>
                <a:gd name="connsiteX0" fmla="*/ 2930072 w 2930072"/>
                <a:gd name="connsiteY0" fmla="*/ 72572 h 503424"/>
                <a:gd name="connsiteX1" fmla="*/ 2639786 w 2930072"/>
                <a:gd name="connsiteY1" fmla="*/ 390072 h 503424"/>
                <a:gd name="connsiteX2" fmla="*/ 1787072 w 2930072"/>
                <a:gd name="connsiteY2" fmla="*/ 498928 h 503424"/>
                <a:gd name="connsiteX3" fmla="*/ 916215 w 2930072"/>
                <a:gd name="connsiteY3" fmla="*/ 471714 h 503424"/>
                <a:gd name="connsiteX4" fmla="*/ 290286 w 2930072"/>
                <a:gd name="connsiteY4" fmla="*/ 371930 h 503424"/>
                <a:gd name="connsiteX5" fmla="*/ 0 w 2930072"/>
                <a:gd name="connsiteY5" fmla="*/ 0 h 503424"/>
                <a:gd name="connsiteX0" fmla="*/ 2948215 w 2948215"/>
                <a:gd name="connsiteY0" fmla="*/ 0 h 548781"/>
                <a:gd name="connsiteX1" fmla="*/ 2639786 w 2948215"/>
                <a:gd name="connsiteY1" fmla="*/ 435429 h 548781"/>
                <a:gd name="connsiteX2" fmla="*/ 1787072 w 2948215"/>
                <a:gd name="connsiteY2" fmla="*/ 544285 h 548781"/>
                <a:gd name="connsiteX3" fmla="*/ 916215 w 2948215"/>
                <a:gd name="connsiteY3" fmla="*/ 517071 h 548781"/>
                <a:gd name="connsiteX4" fmla="*/ 290286 w 2948215"/>
                <a:gd name="connsiteY4" fmla="*/ 417287 h 548781"/>
                <a:gd name="connsiteX5" fmla="*/ 0 w 2948215"/>
                <a:gd name="connsiteY5" fmla="*/ 45357 h 548781"/>
                <a:gd name="connsiteX0" fmla="*/ 2948215 w 2948215"/>
                <a:gd name="connsiteY0" fmla="*/ 18143 h 566924"/>
                <a:gd name="connsiteX1" fmla="*/ 2639786 w 2948215"/>
                <a:gd name="connsiteY1" fmla="*/ 453572 h 566924"/>
                <a:gd name="connsiteX2" fmla="*/ 1787072 w 2948215"/>
                <a:gd name="connsiteY2" fmla="*/ 562428 h 566924"/>
                <a:gd name="connsiteX3" fmla="*/ 916215 w 2948215"/>
                <a:gd name="connsiteY3" fmla="*/ 535214 h 566924"/>
                <a:gd name="connsiteX4" fmla="*/ 290286 w 2948215"/>
                <a:gd name="connsiteY4" fmla="*/ 435430 h 566924"/>
                <a:gd name="connsiteX5" fmla="*/ 0 w 2948215"/>
                <a:gd name="connsiteY5" fmla="*/ 0 h 566924"/>
                <a:gd name="connsiteX0" fmla="*/ 2948215 w 2948215"/>
                <a:gd name="connsiteY0" fmla="*/ 18143 h 568012"/>
                <a:gd name="connsiteX1" fmla="*/ 2639786 w 2948215"/>
                <a:gd name="connsiteY1" fmla="*/ 453572 h 568012"/>
                <a:gd name="connsiteX2" fmla="*/ 1787072 w 2948215"/>
                <a:gd name="connsiteY2" fmla="*/ 562428 h 568012"/>
                <a:gd name="connsiteX3" fmla="*/ 916215 w 2948215"/>
                <a:gd name="connsiteY3" fmla="*/ 535214 h 568012"/>
                <a:gd name="connsiteX4" fmla="*/ 326572 w 2948215"/>
                <a:gd name="connsiteY4" fmla="*/ 390072 h 568012"/>
                <a:gd name="connsiteX5" fmla="*/ 0 w 2948215"/>
                <a:gd name="connsiteY5" fmla="*/ 0 h 568012"/>
                <a:gd name="connsiteX0" fmla="*/ 2988320 w 2988320"/>
                <a:gd name="connsiteY0" fmla="*/ 0 h 1186397"/>
                <a:gd name="connsiteX1" fmla="*/ 2639786 w 2988320"/>
                <a:gd name="connsiteY1" fmla="*/ 1063745 h 1186397"/>
                <a:gd name="connsiteX2" fmla="*/ 1787072 w 2988320"/>
                <a:gd name="connsiteY2" fmla="*/ 1172601 h 1186397"/>
                <a:gd name="connsiteX3" fmla="*/ 916215 w 2988320"/>
                <a:gd name="connsiteY3" fmla="*/ 1145387 h 1186397"/>
                <a:gd name="connsiteX4" fmla="*/ 326572 w 2988320"/>
                <a:gd name="connsiteY4" fmla="*/ 1000245 h 1186397"/>
                <a:gd name="connsiteX5" fmla="*/ 0 w 2988320"/>
                <a:gd name="connsiteY5" fmla="*/ 610173 h 1186397"/>
                <a:gd name="connsiteX0" fmla="*/ 2988320 w 2988320"/>
                <a:gd name="connsiteY0" fmla="*/ 0 h 1189954"/>
                <a:gd name="connsiteX1" fmla="*/ 2639786 w 2988320"/>
                <a:gd name="connsiteY1" fmla="*/ 903324 h 1189954"/>
                <a:gd name="connsiteX2" fmla="*/ 1787072 w 2988320"/>
                <a:gd name="connsiteY2" fmla="*/ 1172601 h 1189954"/>
                <a:gd name="connsiteX3" fmla="*/ 916215 w 2988320"/>
                <a:gd name="connsiteY3" fmla="*/ 1145387 h 1189954"/>
                <a:gd name="connsiteX4" fmla="*/ 326572 w 2988320"/>
                <a:gd name="connsiteY4" fmla="*/ 1000245 h 1189954"/>
                <a:gd name="connsiteX5" fmla="*/ 0 w 2988320"/>
                <a:gd name="connsiteY5" fmla="*/ 610173 h 1189954"/>
                <a:gd name="connsiteX0" fmla="*/ 2948215 w 2948215"/>
                <a:gd name="connsiteY0" fmla="*/ 0 h 1243427"/>
                <a:gd name="connsiteX1" fmla="*/ 2639786 w 2948215"/>
                <a:gd name="connsiteY1" fmla="*/ 956797 h 1243427"/>
                <a:gd name="connsiteX2" fmla="*/ 1787072 w 2948215"/>
                <a:gd name="connsiteY2" fmla="*/ 1226074 h 1243427"/>
                <a:gd name="connsiteX3" fmla="*/ 916215 w 2948215"/>
                <a:gd name="connsiteY3" fmla="*/ 1198860 h 1243427"/>
                <a:gd name="connsiteX4" fmla="*/ 326572 w 2948215"/>
                <a:gd name="connsiteY4" fmla="*/ 1053718 h 1243427"/>
                <a:gd name="connsiteX5" fmla="*/ 0 w 2948215"/>
                <a:gd name="connsiteY5" fmla="*/ 663646 h 1243427"/>
                <a:gd name="connsiteX0" fmla="*/ 2962214 w 2962214"/>
                <a:gd name="connsiteY0" fmla="*/ 0 h 1350375"/>
                <a:gd name="connsiteX1" fmla="*/ 2639786 w 2962214"/>
                <a:gd name="connsiteY1" fmla="*/ 1063745 h 1350375"/>
                <a:gd name="connsiteX2" fmla="*/ 1787072 w 2962214"/>
                <a:gd name="connsiteY2" fmla="*/ 1333022 h 1350375"/>
                <a:gd name="connsiteX3" fmla="*/ 916215 w 2962214"/>
                <a:gd name="connsiteY3" fmla="*/ 1305808 h 1350375"/>
                <a:gd name="connsiteX4" fmla="*/ 326572 w 2962214"/>
                <a:gd name="connsiteY4" fmla="*/ 1160666 h 1350375"/>
                <a:gd name="connsiteX5" fmla="*/ 0 w 2962214"/>
                <a:gd name="connsiteY5" fmla="*/ 770594 h 1350375"/>
                <a:gd name="connsiteX0" fmla="*/ 2962214 w 2966804"/>
                <a:gd name="connsiteY0" fmla="*/ 0 h 1350375"/>
                <a:gd name="connsiteX1" fmla="*/ 2639786 w 2966804"/>
                <a:gd name="connsiteY1" fmla="*/ 1063745 h 1350375"/>
                <a:gd name="connsiteX2" fmla="*/ 1787072 w 2966804"/>
                <a:gd name="connsiteY2" fmla="*/ 1333022 h 1350375"/>
                <a:gd name="connsiteX3" fmla="*/ 916215 w 2966804"/>
                <a:gd name="connsiteY3" fmla="*/ 1305808 h 1350375"/>
                <a:gd name="connsiteX4" fmla="*/ 326572 w 2966804"/>
                <a:gd name="connsiteY4" fmla="*/ 1160666 h 1350375"/>
                <a:gd name="connsiteX5" fmla="*/ 0 w 2966804"/>
                <a:gd name="connsiteY5" fmla="*/ 770594 h 1350375"/>
                <a:gd name="connsiteX0" fmla="*/ 2962214 w 2966804"/>
                <a:gd name="connsiteY0" fmla="*/ 0 h 1350375"/>
                <a:gd name="connsiteX1" fmla="*/ 2639786 w 2966804"/>
                <a:gd name="connsiteY1" fmla="*/ 1063745 h 1350375"/>
                <a:gd name="connsiteX2" fmla="*/ 1787072 w 2966804"/>
                <a:gd name="connsiteY2" fmla="*/ 1333022 h 1350375"/>
                <a:gd name="connsiteX3" fmla="*/ 916215 w 2966804"/>
                <a:gd name="connsiteY3" fmla="*/ 1305808 h 1350375"/>
                <a:gd name="connsiteX4" fmla="*/ 326572 w 2966804"/>
                <a:gd name="connsiteY4" fmla="*/ 1160666 h 1350375"/>
                <a:gd name="connsiteX5" fmla="*/ 0 w 2966804"/>
                <a:gd name="connsiteY5" fmla="*/ 677015 h 1350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66804" h="1350375">
                  <a:moveTo>
                    <a:pt x="2962214" y="0"/>
                  </a:moveTo>
                  <a:cubicBezTo>
                    <a:pt x="2996313" y="152225"/>
                    <a:pt x="2835643" y="841575"/>
                    <a:pt x="2639786" y="1063745"/>
                  </a:cubicBezTo>
                  <a:cubicBezTo>
                    <a:pt x="2443929" y="1285915"/>
                    <a:pt x="2074334" y="1292678"/>
                    <a:pt x="1787072" y="1333022"/>
                  </a:cubicBezTo>
                  <a:cubicBezTo>
                    <a:pt x="1499810" y="1373366"/>
                    <a:pt x="1159632" y="1334534"/>
                    <a:pt x="916215" y="1305808"/>
                  </a:cubicBezTo>
                  <a:cubicBezTo>
                    <a:pt x="672798" y="1277082"/>
                    <a:pt x="479275" y="1265465"/>
                    <a:pt x="326572" y="1160666"/>
                  </a:cubicBezTo>
                  <a:cubicBezTo>
                    <a:pt x="173870" y="1055867"/>
                    <a:pt x="0" y="677015"/>
                    <a:pt x="0" y="677015"/>
                  </a:cubicBezTo>
                </a:path>
              </a:pathLst>
            </a:custGeom>
            <a:ln>
              <a:prstDash val="sysDash"/>
              <a:headEnd type="none"/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5656538" y="4817863"/>
              <a:ext cx="3547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Helvetica Neue Medium"/>
                  <a:cs typeface="Helvetica Neue Medium"/>
                </a:rPr>
                <a:t>x</a:t>
              </a: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1820376" y="2331720"/>
            <a:ext cx="5514613" cy="400110"/>
            <a:chOff x="1820376" y="2331720"/>
            <a:chExt cx="5514613" cy="400110"/>
          </a:xfrm>
        </p:grpSpPr>
        <p:sp>
          <p:nvSpPr>
            <p:cNvPr id="95" name="TextBox 94"/>
            <p:cNvSpPr txBox="1"/>
            <p:nvPr/>
          </p:nvSpPr>
          <p:spPr>
            <a:xfrm>
              <a:off x="1820376" y="2331720"/>
              <a:ext cx="11896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Helvetica Neue Medium"/>
                  <a:cs typeface="Helvetica Neue Medium"/>
                </a:rPr>
                <a:t>S</a:t>
              </a:r>
              <a:r>
                <a:rPr lang="en-US" sz="2000" dirty="0" smtClean="0">
                  <a:latin typeface="Helvetica Neue Medium"/>
                  <a:cs typeface="Helvetica Neue Medium"/>
                </a:rPr>
                <a:t>ection</a:t>
              </a:r>
              <a:endParaRPr lang="en-US" sz="2000" dirty="0">
                <a:latin typeface="Helvetica Neue Medium"/>
                <a:cs typeface="Helvetica Neue Medium"/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3950844" y="2331720"/>
              <a:ext cx="121486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Helvetica Neue Medium"/>
                  <a:cs typeface="Helvetica Neue Medium"/>
                </a:rPr>
                <a:t>S</a:t>
              </a:r>
              <a:r>
                <a:rPr lang="en-US" sz="2000" dirty="0" smtClean="0">
                  <a:latin typeface="Helvetica Neue Medium"/>
                  <a:cs typeface="Helvetica Neue Medium"/>
                </a:rPr>
                <a:t>ection</a:t>
              </a:r>
              <a:endParaRPr lang="en-US" sz="2000" dirty="0">
                <a:latin typeface="Helvetica Neue Medium"/>
                <a:cs typeface="Helvetica Neue Medium"/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6149190" y="2331720"/>
              <a:ext cx="11857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Helvetica Neue Medium"/>
                  <a:cs typeface="Helvetica Neue Medium"/>
                </a:rPr>
                <a:t>S</a:t>
              </a:r>
              <a:r>
                <a:rPr lang="en-US" sz="2000" dirty="0" smtClean="0">
                  <a:latin typeface="Helvetica Neue Medium"/>
                  <a:cs typeface="Helvetica Neue Medium"/>
                </a:rPr>
                <a:t>ection</a:t>
              </a:r>
              <a:endParaRPr lang="en-US" sz="2000" dirty="0">
                <a:latin typeface="Helvetica Neue Medium"/>
                <a:cs typeface="Helvetica Neue Medium"/>
              </a:endParaRPr>
            </a:p>
          </p:txBody>
        </p:sp>
      </p:grpSp>
      <p:cxnSp>
        <p:nvCxnSpPr>
          <p:cNvPr id="137" name="Straight Arrow Connector 136"/>
          <p:cNvCxnSpPr/>
          <p:nvPr/>
        </p:nvCxnSpPr>
        <p:spPr>
          <a:xfrm>
            <a:off x="5165400" y="3239928"/>
            <a:ext cx="445103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6055364" y="1746582"/>
            <a:ext cx="2919529" cy="1290845"/>
            <a:chOff x="6055364" y="1746582"/>
            <a:chExt cx="2919529" cy="1290845"/>
          </a:xfrm>
        </p:grpSpPr>
        <p:sp>
          <p:nvSpPr>
            <p:cNvPr id="93" name="TextBox 92"/>
            <p:cNvSpPr txBox="1"/>
            <p:nvPr/>
          </p:nvSpPr>
          <p:spPr>
            <a:xfrm>
              <a:off x="6055364" y="1746582"/>
              <a:ext cx="29195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Helvetica Neue Medium"/>
                  <a:cs typeface="Helvetica Neue Medium"/>
                </a:rPr>
                <a:t>x</a:t>
              </a:r>
              <a:r>
                <a:rPr lang="en-US" sz="2400" dirty="0" smtClean="0">
                  <a:latin typeface="Helvetica Neue Medium"/>
                  <a:cs typeface="Helvetica Neue Medium"/>
                </a:rPr>
                <a:t> now at tail block.</a:t>
              </a:r>
            </a:p>
          </p:txBody>
        </p:sp>
        <p:cxnSp>
          <p:nvCxnSpPr>
            <p:cNvPr id="50" name="Straight Arrow Connector 49"/>
            <p:cNvCxnSpPr>
              <a:stCxn id="93" idx="2"/>
              <a:endCxn id="57" idx="0"/>
            </p:cNvCxnSpPr>
            <p:nvPr/>
          </p:nvCxnSpPr>
          <p:spPr>
            <a:xfrm flipH="1">
              <a:off x="7209557" y="2208247"/>
              <a:ext cx="305572" cy="829180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3352487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401"/>
    </mc:Choice>
    <mc:Fallback xmlns="">
      <p:transition xmlns:p14="http://schemas.microsoft.com/office/powerpoint/2010/main" spd="slow" advTm="25401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909" y="274638"/>
            <a:ext cx="8601363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Actual Update During Eviction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4052-3774-B34C-A6F0-5C436C7626AC}" type="slidenum">
              <a:rPr lang="en-US" smtClean="0"/>
              <a:t>45</a:t>
            </a:fld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9483" y="2975172"/>
            <a:ext cx="1013436" cy="461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Helvetica Neue Medium"/>
                <a:cs typeface="Helvetica Neue Medium"/>
              </a:rPr>
              <a:t>Head</a:t>
            </a:r>
            <a:endParaRPr lang="en-US" sz="2400" dirty="0">
              <a:latin typeface="Helvetica Neue Medium"/>
              <a:cs typeface="Helvetica Neue Medium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873079" y="2973239"/>
            <a:ext cx="666812" cy="461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Helvetica Neue Medium"/>
                <a:cs typeface="Helvetica Neue Medium"/>
              </a:rPr>
              <a:t>Tail</a:t>
            </a:r>
            <a:endParaRPr lang="en-US" sz="2400" dirty="0">
              <a:latin typeface="Helvetica Neue Medium"/>
              <a:cs typeface="Helvetica Neue Medium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245371" y="2727756"/>
            <a:ext cx="2258770" cy="1467707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Helvetica Neue Medium"/>
              <a:cs typeface="Helvetica Neue Medium"/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1803228" y="3231411"/>
            <a:ext cx="182880" cy="4502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1341730" y="3036135"/>
            <a:ext cx="434600" cy="40070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Helvetica Neue Medium"/>
              <a:cs typeface="Helvetica Neue Medium"/>
            </a:endParaRPr>
          </a:p>
        </p:txBody>
      </p:sp>
      <p:sp>
        <p:nvSpPr>
          <p:cNvPr id="47" name="Oval 46"/>
          <p:cNvSpPr/>
          <p:nvPr/>
        </p:nvSpPr>
        <p:spPr>
          <a:xfrm>
            <a:off x="2602288" y="3036135"/>
            <a:ext cx="434600" cy="40070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rgbClr val="000000"/>
              </a:solidFill>
              <a:latin typeface="Helvetica Neue Medium"/>
              <a:cs typeface="Helvetica Neue Medium"/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2420708" y="3230857"/>
            <a:ext cx="181580" cy="562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1986108" y="3036135"/>
            <a:ext cx="434600" cy="40070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rgbClr val="000000"/>
              </a:solidFill>
              <a:latin typeface="Helvetica Neue Medium"/>
              <a:cs typeface="Helvetica Neue Medium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801987" y="2729048"/>
            <a:ext cx="1370108" cy="1466415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Helvetica Neue Medium"/>
              <a:cs typeface="Helvetica Neue Medium"/>
            </a:endParaRPr>
          </a:p>
        </p:txBody>
      </p:sp>
      <p:cxnSp>
        <p:nvCxnSpPr>
          <p:cNvPr id="62" name="Straight Arrow Connector 61"/>
          <p:cNvCxnSpPr/>
          <p:nvPr/>
        </p:nvCxnSpPr>
        <p:spPr>
          <a:xfrm>
            <a:off x="4396128" y="3232703"/>
            <a:ext cx="182880" cy="450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Oval 67"/>
          <p:cNvSpPr/>
          <p:nvPr/>
        </p:nvSpPr>
        <p:spPr>
          <a:xfrm>
            <a:off x="3934630" y="3037427"/>
            <a:ext cx="434600" cy="40070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Helvetica Neue Medium"/>
              <a:cs typeface="Helvetica Neue Medium"/>
            </a:endParaRPr>
          </a:p>
        </p:txBody>
      </p:sp>
      <p:sp>
        <p:nvSpPr>
          <p:cNvPr id="72" name="Oval 71"/>
          <p:cNvSpPr/>
          <p:nvPr/>
        </p:nvSpPr>
        <p:spPr>
          <a:xfrm>
            <a:off x="4579008" y="3037427"/>
            <a:ext cx="434600" cy="40070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rgbClr val="000000"/>
              </a:solidFill>
              <a:latin typeface="Helvetica Neue Medium"/>
              <a:cs typeface="Helvetica Neue Medium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5617197" y="2729048"/>
            <a:ext cx="2255881" cy="1466415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Helvetica Neue Medium"/>
              <a:cs typeface="Helvetica Neue Medium"/>
            </a:endParaRPr>
          </a:p>
        </p:txBody>
      </p:sp>
      <p:cxnSp>
        <p:nvCxnSpPr>
          <p:cNvPr id="85" name="Straight Arrow Connector 84"/>
          <p:cNvCxnSpPr/>
          <p:nvPr/>
        </p:nvCxnSpPr>
        <p:spPr>
          <a:xfrm>
            <a:off x="6193197" y="3232703"/>
            <a:ext cx="182880" cy="450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Oval 85"/>
          <p:cNvSpPr/>
          <p:nvPr/>
        </p:nvSpPr>
        <p:spPr>
          <a:xfrm>
            <a:off x="5731699" y="3037427"/>
            <a:ext cx="434600" cy="40070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Helvetica Neue Medium"/>
              <a:cs typeface="Helvetica Neue Medium"/>
            </a:endParaRPr>
          </a:p>
        </p:txBody>
      </p:sp>
      <p:sp>
        <p:nvSpPr>
          <p:cNvPr id="87" name="Oval 86"/>
          <p:cNvSpPr/>
          <p:nvPr/>
        </p:nvSpPr>
        <p:spPr>
          <a:xfrm>
            <a:off x="6992257" y="3037427"/>
            <a:ext cx="434600" cy="40070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rgbClr val="000000"/>
              </a:solidFill>
              <a:latin typeface="Helvetica Neue Medium"/>
              <a:cs typeface="Helvetica Neue Medium"/>
            </a:endParaRPr>
          </a:p>
        </p:txBody>
      </p:sp>
      <p:cxnSp>
        <p:nvCxnSpPr>
          <p:cNvPr id="88" name="Straight Arrow Connector 87"/>
          <p:cNvCxnSpPr>
            <a:endCxn id="87" idx="2"/>
          </p:cNvCxnSpPr>
          <p:nvPr/>
        </p:nvCxnSpPr>
        <p:spPr>
          <a:xfrm>
            <a:off x="6810677" y="3232149"/>
            <a:ext cx="181580" cy="562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Oval 88"/>
          <p:cNvSpPr/>
          <p:nvPr/>
        </p:nvSpPr>
        <p:spPr>
          <a:xfrm>
            <a:off x="6376077" y="3037427"/>
            <a:ext cx="434600" cy="40070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rgbClr val="000000"/>
              </a:solidFill>
              <a:latin typeface="Helvetica Neue Medium"/>
              <a:cs typeface="Helvetica Neue Medium"/>
            </a:endParaRPr>
          </a:p>
        </p:txBody>
      </p:sp>
      <p:cxnSp>
        <p:nvCxnSpPr>
          <p:cNvPr id="94" name="Straight Arrow Connector 93"/>
          <p:cNvCxnSpPr/>
          <p:nvPr/>
        </p:nvCxnSpPr>
        <p:spPr>
          <a:xfrm>
            <a:off x="3504141" y="3238636"/>
            <a:ext cx="279704" cy="129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Oval 96"/>
          <p:cNvSpPr/>
          <p:nvPr/>
        </p:nvSpPr>
        <p:spPr>
          <a:xfrm>
            <a:off x="1673968" y="3669063"/>
            <a:ext cx="434600" cy="40070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38100" cmpd="sng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Helvetica Neue Medium"/>
              <a:cs typeface="Helvetica Neue Medium"/>
            </a:endParaRPr>
          </a:p>
        </p:txBody>
      </p:sp>
      <p:sp>
        <p:nvSpPr>
          <p:cNvPr id="98" name="Oval 97"/>
          <p:cNvSpPr/>
          <p:nvPr/>
        </p:nvSpPr>
        <p:spPr>
          <a:xfrm>
            <a:off x="4311564" y="3678134"/>
            <a:ext cx="434600" cy="40070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38100" cmpd="sng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Helvetica Neue Medium"/>
              <a:cs typeface="Helvetica Neue Medium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4332155" y="3632779"/>
            <a:ext cx="4755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Helvetica Neue Medium"/>
                <a:cs typeface="Helvetica Neue Medium"/>
              </a:rPr>
              <a:t>-1</a:t>
            </a:r>
            <a:endParaRPr lang="en-US" sz="2400" dirty="0">
              <a:latin typeface="Helvetica Neue Medium"/>
              <a:cs typeface="Helvetica Neue Medium"/>
            </a:endParaRPr>
          </a:p>
        </p:txBody>
      </p:sp>
      <p:sp>
        <p:nvSpPr>
          <p:cNvPr id="100" name="Oval 99"/>
          <p:cNvSpPr/>
          <p:nvPr/>
        </p:nvSpPr>
        <p:spPr>
          <a:xfrm>
            <a:off x="2958948" y="3668855"/>
            <a:ext cx="434600" cy="40070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 cmpd="sng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rgbClr val="000000"/>
              </a:solidFill>
              <a:latin typeface="Helvetica Neue Medium"/>
              <a:cs typeface="Helvetica Neue Medium"/>
            </a:endParaRPr>
          </a:p>
        </p:txBody>
      </p:sp>
      <p:sp>
        <p:nvSpPr>
          <p:cNvPr id="101" name="Oval 100"/>
          <p:cNvSpPr/>
          <p:nvPr/>
        </p:nvSpPr>
        <p:spPr>
          <a:xfrm>
            <a:off x="6102748" y="3660290"/>
            <a:ext cx="434600" cy="40070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38100" cmpd="sng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Helvetica Neue Medium"/>
              <a:cs typeface="Helvetica Neue Medium"/>
            </a:endParaRPr>
          </a:p>
        </p:txBody>
      </p:sp>
      <p:sp>
        <p:nvSpPr>
          <p:cNvPr id="102" name="Oval 101"/>
          <p:cNvSpPr/>
          <p:nvPr/>
        </p:nvSpPr>
        <p:spPr>
          <a:xfrm>
            <a:off x="6774957" y="3659486"/>
            <a:ext cx="434600" cy="40070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 cmpd="sng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rgbClr val="000000"/>
              </a:solidFill>
              <a:latin typeface="Helvetica Neue Medium"/>
              <a:cs typeface="Helvetica Neue Medium"/>
            </a:endParaRPr>
          </a:p>
        </p:txBody>
      </p:sp>
      <p:grpSp>
        <p:nvGrpSpPr>
          <p:cNvPr id="103" name="Group 102"/>
          <p:cNvGrpSpPr/>
          <p:nvPr/>
        </p:nvGrpSpPr>
        <p:grpSpPr>
          <a:xfrm>
            <a:off x="3890477" y="2987929"/>
            <a:ext cx="3471619" cy="1872557"/>
            <a:chOff x="3952579" y="3491466"/>
            <a:chExt cx="3471619" cy="1872557"/>
          </a:xfrm>
        </p:grpSpPr>
        <p:grpSp>
          <p:nvGrpSpPr>
            <p:cNvPr id="104" name="Group 103"/>
            <p:cNvGrpSpPr/>
            <p:nvPr/>
          </p:nvGrpSpPr>
          <p:grpSpPr>
            <a:xfrm>
              <a:off x="3952579" y="3491466"/>
              <a:ext cx="540453" cy="461665"/>
              <a:chOff x="1573601" y="4668062"/>
              <a:chExt cx="540453" cy="461665"/>
            </a:xfrm>
          </p:grpSpPr>
          <p:sp>
            <p:nvSpPr>
              <p:cNvPr id="108" name="Oval 107"/>
              <p:cNvSpPr/>
              <p:nvPr/>
            </p:nvSpPr>
            <p:spPr>
              <a:xfrm>
                <a:off x="1621132" y="4721996"/>
                <a:ext cx="434600" cy="400702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  <a:latin typeface="Helvetica Neue Medium"/>
                  <a:cs typeface="Helvetica Neue Medium"/>
                </a:endParaRPr>
              </a:p>
            </p:txBody>
          </p:sp>
          <p:sp>
            <p:nvSpPr>
              <p:cNvPr id="109" name="TextBox 108"/>
              <p:cNvSpPr txBox="1"/>
              <p:nvPr/>
            </p:nvSpPr>
            <p:spPr>
              <a:xfrm>
                <a:off x="1573601" y="4668062"/>
                <a:ext cx="54045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latin typeface="Helvetica Neue Medium"/>
                    <a:cs typeface="Helvetica Neue Medium"/>
                  </a:rPr>
                  <a:t>+1</a:t>
                </a:r>
                <a:endParaRPr lang="en-US" sz="2400" dirty="0">
                  <a:latin typeface="Helvetica Neue Medium"/>
                  <a:cs typeface="Helvetica Neue Medium"/>
                </a:endParaRPr>
              </a:p>
            </p:txBody>
          </p:sp>
        </p:grpSp>
        <p:grpSp>
          <p:nvGrpSpPr>
            <p:cNvPr id="105" name="Group 104"/>
            <p:cNvGrpSpPr/>
            <p:nvPr/>
          </p:nvGrpSpPr>
          <p:grpSpPr>
            <a:xfrm>
              <a:off x="4157579" y="3971122"/>
              <a:ext cx="3266619" cy="1392901"/>
              <a:chOff x="4157579" y="3971122"/>
              <a:chExt cx="3266619" cy="1392901"/>
            </a:xfrm>
          </p:grpSpPr>
          <p:sp>
            <p:nvSpPr>
              <p:cNvPr id="106" name="Freeform 105"/>
              <p:cNvSpPr/>
              <p:nvPr/>
            </p:nvSpPr>
            <p:spPr>
              <a:xfrm>
                <a:off x="4157579" y="3971122"/>
                <a:ext cx="3266619" cy="1392901"/>
              </a:xfrm>
              <a:custGeom>
                <a:avLst/>
                <a:gdLst>
                  <a:gd name="connsiteX0" fmla="*/ 2930072 w 2930072"/>
                  <a:gd name="connsiteY0" fmla="*/ 72572 h 480963"/>
                  <a:gd name="connsiteX1" fmla="*/ 2639786 w 2930072"/>
                  <a:gd name="connsiteY1" fmla="*/ 390072 h 480963"/>
                  <a:gd name="connsiteX2" fmla="*/ 1787072 w 2930072"/>
                  <a:gd name="connsiteY2" fmla="*/ 471714 h 480963"/>
                  <a:gd name="connsiteX3" fmla="*/ 916215 w 2930072"/>
                  <a:gd name="connsiteY3" fmla="*/ 471714 h 480963"/>
                  <a:gd name="connsiteX4" fmla="*/ 235858 w 2930072"/>
                  <a:gd name="connsiteY4" fmla="*/ 435429 h 480963"/>
                  <a:gd name="connsiteX5" fmla="*/ 0 w 2930072"/>
                  <a:gd name="connsiteY5" fmla="*/ 0 h 480963"/>
                  <a:gd name="connsiteX0" fmla="*/ 2930072 w 2930072"/>
                  <a:gd name="connsiteY0" fmla="*/ 72572 h 482493"/>
                  <a:gd name="connsiteX1" fmla="*/ 2639786 w 2930072"/>
                  <a:gd name="connsiteY1" fmla="*/ 390072 h 482493"/>
                  <a:gd name="connsiteX2" fmla="*/ 1787072 w 2930072"/>
                  <a:gd name="connsiteY2" fmla="*/ 471714 h 482493"/>
                  <a:gd name="connsiteX3" fmla="*/ 916215 w 2930072"/>
                  <a:gd name="connsiteY3" fmla="*/ 471714 h 482493"/>
                  <a:gd name="connsiteX4" fmla="*/ 244929 w 2930072"/>
                  <a:gd name="connsiteY4" fmla="*/ 381001 h 482493"/>
                  <a:gd name="connsiteX5" fmla="*/ 0 w 2930072"/>
                  <a:gd name="connsiteY5" fmla="*/ 0 h 482493"/>
                  <a:gd name="connsiteX0" fmla="*/ 2930072 w 2930072"/>
                  <a:gd name="connsiteY0" fmla="*/ 72572 h 483081"/>
                  <a:gd name="connsiteX1" fmla="*/ 2639786 w 2930072"/>
                  <a:gd name="connsiteY1" fmla="*/ 390072 h 483081"/>
                  <a:gd name="connsiteX2" fmla="*/ 1787072 w 2930072"/>
                  <a:gd name="connsiteY2" fmla="*/ 471714 h 483081"/>
                  <a:gd name="connsiteX3" fmla="*/ 916215 w 2930072"/>
                  <a:gd name="connsiteY3" fmla="*/ 471714 h 483081"/>
                  <a:gd name="connsiteX4" fmla="*/ 290286 w 2930072"/>
                  <a:gd name="connsiteY4" fmla="*/ 371930 h 483081"/>
                  <a:gd name="connsiteX5" fmla="*/ 0 w 2930072"/>
                  <a:gd name="connsiteY5" fmla="*/ 0 h 483081"/>
                  <a:gd name="connsiteX0" fmla="*/ 2930072 w 2930072"/>
                  <a:gd name="connsiteY0" fmla="*/ 72572 h 503424"/>
                  <a:gd name="connsiteX1" fmla="*/ 2639786 w 2930072"/>
                  <a:gd name="connsiteY1" fmla="*/ 390072 h 503424"/>
                  <a:gd name="connsiteX2" fmla="*/ 1787072 w 2930072"/>
                  <a:gd name="connsiteY2" fmla="*/ 498928 h 503424"/>
                  <a:gd name="connsiteX3" fmla="*/ 916215 w 2930072"/>
                  <a:gd name="connsiteY3" fmla="*/ 471714 h 503424"/>
                  <a:gd name="connsiteX4" fmla="*/ 290286 w 2930072"/>
                  <a:gd name="connsiteY4" fmla="*/ 371930 h 503424"/>
                  <a:gd name="connsiteX5" fmla="*/ 0 w 2930072"/>
                  <a:gd name="connsiteY5" fmla="*/ 0 h 503424"/>
                  <a:gd name="connsiteX0" fmla="*/ 2948215 w 2948215"/>
                  <a:gd name="connsiteY0" fmla="*/ 0 h 548781"/>
                  <a:gd name="connsiteX1" fmla="*/ 2639786 w 2948215"/>
                  <a:gd name="connsiteY1" fmla="*/ 435429 h 548781"/>
                  <a:gd name="connsiteX2" fmla="*/ 1787072 w 2948215"/>
                  <a:gd name="connsiteY2" fmla="*/ 544285 h 548781"/>
                  <a:gd name="connsiteX3" fmla="*/ 916215 w 2948215"/>
                  <a:gd name="connsiteY3" fmla="*/ 517071 h 548781"/>
                  <a:gd name="connsiteX4" fmla="*/ 290286 w 2948215"/>
                  <a:gd name="connsiteY4" fmla="*/ 417287 h 548781"/>
                  <a:gd name="connsiteX5" fmla="*/ 0 w 2948215"/>
                  <a:gd name="connsiteY5" fmla="*/ 45357 h 548781"/>
                  <a:gd name="connsiteX0" fmla="*/ 2948215 w 2948215"/>
                  <a:gd name="connsiteY0" fmla="*/ 18143 h 566924"/>
                  <a:gd name="connsiteX1" fmla="*/ 2639786 w 2948215"/>
                  <a:gd name="connsiteY1" fmla="*/ 453572 h 566924"/>
                  <a:gd name="connsiteX2" fmla="*/ 1787072 w 2948215"/>
                  <a:gd name="connsiteY2" fmla="*/ 562428 h 566924"/>
                  <a:gd name="connsiteX3" fmla="*/ 916215 w 2948215"/>
                  <a:gd name="connsiteY3" fmla="*/ 535214 h 566924"/>
                  <a:gd name="connsiteX4" fmla="*/ 290286 w 2948215"/>
                  <a:gd name="connsiteY4" fmla="*/ 435430 h 566924"/>
                  <a:gd name="connsiteX5" fmla="*/ 0 w 2948215"/>
                  <a:gd name="connsiteY5" fmla="*/ 0 h 566924"/>
                  <a:gd name="connsiteX0" fmla="*/ 2948215 w 2948215"/>
                  <a:gd name="connsiteY0" fmla="*/ 18143 h 568012"/>
                  <a:gd name="connsiteX1" fmla="*/ 2639786 w 2948215"/>
                  <a:gd name="connsiteY1" fmla="*/ 453572 h 568012"/>
                  <a:gd name="connsiteX2" fmla="*/ 1787072 w 2948215"/>
                  <a:gd name="connsiteY2" fmla="*/ 562428 h 568012"/>
                  <a:gd name="connsiteX3" fmla="*/ 916215 w 2948215"/>
                  <a:gd name="connsiteY3" fmla="*/ 535214 h 568012"/>
                  <a:gd name="connsiteX4" fmla="*/ 326572 w 2948215"/>
                  <a:gd name="connsiteY4" fmla="*/ 390072 h 568012"/>
                  <a:gd name="connsiteX5" fmla="*/ 0 w 2948215"/>
                  <a:gd name="connsiteY5" fmla="*/ 0 h 568012"/>
                  <a:gd name="connsiteX0" fmla="*/ 2988320 w 2988320"/>
                  <a:gd name="connsiteY0" fmla="*/ 0 h 1186397"/>
                  <a:gd name="connsiteX1" fmla="*/ 2639786 w 2988320"/>
                  <a:gd name="connsiteY1" fmla="*/ 1063745 h 1186397"/>
                  <a:gd name="connsiteX2" fmla="*/ 1787072 w 2988320"/>
                  <a:gd name="connsiteY2" fmla="*/ 1172601 h 1186397"/>
                  <a:gd name="connsiteX3" fmla="*/ 916215 w 2988320"/>
                  <a:gd name="connsiteY3" fmla="*/ 1145387 h 1186397"/>
                  <a:gd name="connsiteX4" fmla="*/ 326572 w 2988320"/>
                  <a:gd name="connsiteY4" fmla="*/ 1000245 h 1186397"/>
                  <a:gd name="connsiteX5" fmla="*/ 0 w 2988320"/>
                  <a:gd name="connsiteY5" fmla="*/ 610173 h 1186397"/>
                  <a:gd name="connsiteX0" fmla="*/ 2988320 w 2988320"/>
                  <a:gd name="connsiteY0" fmla="*/ 0 h 1189954"/>
                  <a:gd name="connsiteX1" fmla="*/ 2639786 w 2988320"/>
                  <a:gd name="connsiteY1" fmla="*/ 903324 h 1189954"/>
                  <a:gd name="connsiteX2" fmla="*/ 1787072 w 2988320"/>
                  <a:gd name="connsiteY2" fmla="*/ 1172601 h 1189954"/>
                  <a:gd name="connsiteX3" fmla="*/ 916215 w 2988320"/>
                  <a:gd name="connsiteY3" fmla="*/ 1145387 h 1189954"/>
                  <a:gd name="connsiteX4" fmla="*/ 326572 w 2988320"/>
                  <a:gd name="connsiteY4" fmla="*/ 1000245 h 1189954"/>
                  <a:gd name="connsiteX5" fmla="*/ 0 w 2988320"/>
                  <a:gd name="connsiteY5" fmla="*/ 610173 h 1189954"/>
                  <a:gd name="connsiteX0" fmla="*/ 2948215 w 2948215"/>
                  <a:gd name="connsiteY0" fmla="*/ 0 h 1243427"/>
                  <a:gd name="connsiteX1" fmla="*/ 2639786 w 2948215"/>
                  <a:gd name="connsiteY1" fmla="*/ 956797 h 1243427"/>
                  <a:gd name="connsiteX2" fmla="*/ 1787072 w 2948215"/>
                  <a:gd name="connsiteY2" fmla="*/ 1226074 h 1243427"/>
                  <a:gd name="connsiteX3" fmla="*/ 916215 w 2948215"/>
                  <a:gd name="connsiteY3" fmla="*/ 1198860 h 1243427"/>
                  <a:gd name="connsiteX4" fmla="*/ 326572 w 2948215"/>
                  <a:gd name="connsiteY4" fmla="*/ 1053718 h 1243427"/>
                  <a:gd name="connsiteX5" fmla="*/ 0 w 2948215"/>
                  <a:gd name="connsiteY5" fmla="*/ 663646 h 1243427"/>
                  <a:gd name="connsiteX0" fmla="*/ 2962214 w 2962214"/>
                  <a:gd name="connsiteY0" fmla="*/ 0 h 1350375"/>
                  <a:gd name="connsiteX1" fmla="*/ 2639786 w 2962214"/>
                  <a:gd name="connsiteY1" fmla="*/ 1063745 h 1350375"/>
                  <a:gd name="connsiteX2" fmla="*/ 1787072 w 2962214"/>
                  <a:gd name="connsiteY2" fmla="*/ 1333022 h 1350375"/>
                  <a:gd name="connsiteX3" fmla="*/ 916215 w 2962214"/>
                  <a:gd name="connsiteY3" fmla="*/ 1305808 h 1350375"/>
                  <a:gd name="connsiteX4" fmla="*/ 326572 w 2962214"/>
                  <a:gd name="connsiteY4" fmla="*/ 1160666 h 1350375"/>
                  <a:gd name="connsiteX5" fmla="*/ 0 w 2962214"/>
                  <a:gd name="connsiteY5" fmla="*/ 770594 h 1350375"/>
                  <a:gd name="connsiteX0" fmla="*/ 2962214 w 2966804"/>
                  <a:gd name="connsiteY0" fmla="*/ 0 h 1350375"/>
                  <a:gd name="connsiteX1" fmla="*/ 2639786 w 2966804"/>
                  <a:gd name="connsiteY1" fmla="*/ 1063745 h 1350375"/>
                  <a:gd name="connsiteX2" fmla="*/ 1787072 w 2966804"/>
                  <a:gd name="connsiteY2" fmla="*/ 1333022 h 1350375"/>
                  <a:gd name="connsiteX3" fmla="*/ 916215 w 2966804"/>
                  <a:gd name="connsiteY3" fmla="*/ 1305808 h 1350375"/>
                  <a:gd name="connsiteX4" fmla="*/ 326572 w 2966804"/>
                  <a:gd name="connsiteY4" fmla="*/ 1160666 h 1350375"/>
                  <a:gd name="connsiteX5" fmla="*/ 0 w 2966804"/>
                  <a:gd name="connsiteY5" fmla="*/ 770594 h 1350375"/>
                  <a:gd name="connsiteX0" fmla="*/ 2962214 w 2966804"/>
                  <a:gd name="connsiteY0" fmla="*/ 0 h 1350375"/>
                  <a:gd name="connsiteX1" fmla="*/ 2639786 w 2966804"/>
                  <a:gd name="connsiteY1" fmla="*/ 1063745 h 1350375"/>
                  <a:gd name="connsiteX2" fmla="*/ 1787072 w 2966804"/>
                  <a:gd name="connsiteY2" fmla="*/ 1333022 h 1350375"/>
                  <a:gd name="connsiteX3" fmla="*/ 916215 w 2966804"/>
                  <a:gd name="connsiteY3" fmla="*/ 1305808 h 1350375"/>
                  <a:gd name="connsiteX4" fmla="*/ 326572 w 2966804"/>
                  <a:gd name="connsiteY4" fmla="*/ 1160666 h 1350375"/>
                  <a:gd name="connsiteX5" fmla="*/ 0 w 2966804"/>
                  <a:gd name="connsiteY5" fmla="*/ 677015 h 1350375"/>
                  <a:gd name="connsiteX0" fmla="*/ 2962214 w 2966804"/>
                  <a:gd name="connsiteY0" fmla="*/ 0 h 1367945"/>
                  <a:gd name="connsiteX1" fmla="*/ 2639786 w 2966804"/>
                  <a:gd name="connsiteY1" fmla="*/ 1063745 h 1367945"/>
                  <a:gd name="connsiteX2" fmla="*/ 1787072 w 2966804"/>
                  <a:gd name="connsiteY2" fmla="*/ 1333022 h 1367945"/>
                  <a:gd name="connsiteX3" fmla="*/ 916215 w 2966804"/>
                  <a:gd name="connsiteY3" fmla="*/ 1345914 h 1367945"/>
                  <a:gd name="connsiteX4" fmla="*/ 326572 w 2966804"/>
                  <a:gd name="connsiteY4" fmla="*/ 1160666 h 1367945"/>
                  <a:gd name="connsiteX5" fmla="*/ 0 w 2966804"/>
                  <a:gd name="connsiteY5" fmla="*/ 677015 h 1367945"/>
                  <a:gd name="connsiteX0" fmla="*/ 3088271 w 3092861"/>
                  <a:gd name="connsiteY0" fmla="*/ 0 h 1367945"/>
                  <a:gd name="connsiteX1" fmla="*/ 2765843 w 3092861"/>
                  <a:gd name="connsiteY1" fmla="*/ 1063745 h 1367945"/>
                  <a:gd name="connsiteX2" fmla="*/ 1913129 w 3092861"/>
                  <a:gd name="connsiteY2" fmla="*/ 1333022 h 1367945"/>
                  <a:gd name="connsiteX3" fmla="*/ 1042272 w 3092861"/>
                  <a:gd name="connsiteY3" fmla="*/ 1345914 h 1367945"/>
                  <a:gd name="connsiteX4" fmla="*/ 452629 w 3092861"/>
                  <a:gd name="connsiteY4" fmla="*/ 1160666 h 1367945"/>
                  <a:gd name="connsiteX5" fmla="*/ 0 w 3092861"/>
                  <a:gd name="connsiteY5" fmla="*/ 128909 h 1367945"/>
                  <a:gd name="connsiteX0" fmla="*/ 3088271 w 3092861"/>
                  <a:gd name="connsiteY0" fmla="*/ 0 h 1378945"/>
                  <a:gd name="connsiteX1" fmla="*/ 2765843 w 3092861"/>
                  <a:gd name="connsiteY1" fmla="*/ 1063745 h 1378945"/>
                  <a:gd name="connsiteX2" fmla="*/ 1913129 w 3092861"/>
                  <a:gd name="connsiteY2" fmla="*/ 1333022 h 1378945"/>
                  <a:gd name="connsiteX3" fmla="*/ 1042272 w 3092861"/>
                  <a:gd name="connsiteY3" fmla="*/ 1345914 h 1378945"/>
                  <a:gd name="connsiteX4" fmla="*/ 313966 w 3092861"/>
                  <a:gd name="connsiteY4" fmla="*/ 1000245 h 1378945"/>
                  <a:gd name="connsiteX5" fmla="*/ 0 w 3092861"/>
                  <a:gd name="connsiteY5" fmla="*/ 128909 h 1378945"/>
                  <a:gd name="connsiteX0" fmla="*/ 3075666 w 3080256"/>
                  <a:gd name="connsiteY0" fmla="*/ 0 h 1378945"/>
                  <a:gd name="connsiteX1" fmla="*/ 2753238 w 3080256"/>
                  <a:gd name="connsiteY1" fmla="*/ 1063745 h 1378945"/>
                  <a:gd name="connsiteX2" fmla="*/ 1900524 w 3080256"/>
                  <a:gd name="connsiteY2" fmla="*/ 1333022 h 1378945"/>
                  <a:gd name="connsiteX3" fmla="*/ 1029667 w 3080256"/>
                  <a:gd name="connsiteY3" fmla="*/ 1345914 h 1378945"/>
                  <a:gd name="connsiteX4" fmla="*/ 301361 w 3080256"/>
                  <a:gd name="connsiteY4" fmla="*/ 1000245 h 1378945"/>
                  <a:gd name="connsiteX5" fmla="*/ 0 w 3080256"/>
                  <a:gd name="connsiteY5" fmla="*/ 62067 h 1378945"/>
                  <a:gd name="connsiteX0" fmla="*/ 3075666 w 3080256"/>
                  <a:gd name="connsiteY0" fmla="*/ 0 h 1363072"/>
                  <a:gd name="connsiteX1" fmla="*/ 2753238 w 3080256"/>
                  <a:gd name="connsiteY1" fmla="*/ 1063745 h 1363072"/>
                  <a:gd name="connsiteX2" fmla="*/ 1900524 w 3080256"/>
                  <a:gd name="connsiteY2" fmla="*/ 1333022 h 1363072"/>
                  <a:gd name="connsiteX3" fmla="*/ 979243 w 3080256"/>
                  <a:gd name="connsiteY3" fmla="*/ 1319177 h 1363072"/>
                  <a:gd name="connsiteX4" fmla="*/ 301361 w 3080256"/>
                  <a:gd name="connsiteY4" fmla="*/ 1000245 h 1363072"/>
                  <a:gd name="connsiteX5" fmla="*/ 0 w 3080256"/>
                  <a:gd name="connsiteY5" fmla="*/ 62067 h 1363072"/>
                  <a:gd name="connsiteX0" fmla="*/ 3075666 w 3080256"/>
                  <a:gd name="connsiteY0" fmla="*/ 0 h 1364631"/>
                  <a:gd name="connsiteX1" fmla="*/ 2753238 w 3080256"/>
                  <a:gd name="connsiteY1" fmla="*/ 1063745 h 1364631"/>
                  <a:gd name="connsiteX2" fmla="*/ 1900524 w 3080256"/>
                  <a:gd name="connsiteY2" fmla="*/ 1333022 h 1364631"/>
                  <a:gd name="connsiteX3" fmla="*/ 979243 w 3080256"/>
                  <a:gd name="connsiteY3" fmla="*/ 1319177 h 1364631"/>
                  <a:gd name="connsiteX4" fmla="*/ 326572 w 3080256"/>
                  <a:gd name="connsiteY4" fmla="*/ 973509 h 1364631"/>
                  <a:gd name="connsiteX5" fmla="*/ 0 w 3080256"/>
                  <a:gd name="connsiteY5" fmla="*/ 62067 h 1364631"/>
                  <a:gd name="connsiteX0" fmla="*/ 3075666 w 3080256"/>
                  <a:gd name="connsiteY0" fmla="*/ 0 h 1392901"/>
                  <a:gd name="connsiteX1" fmla="*/ 2753238 w 3080256"/>
                  <a:gd name="connsiteY1" fmla="*/ 1063745 h 1392901"/>
                  <a:gd name="connsiteX2" fmla="*/ 1900524 w 3080256"/>
                  <a:gd name="connsiteY2" fmla="*/ 1373128 h 1392901"/>
                  <a:gd name="connsiteX3" fmla="*/ 979243 w 3080256"/>
                  <a:gd name="connsiteY3" fmla="*/ 1319177 h 1392901"/>
                  <a:gd name="connsiteX4" fmla="*/ 326572 w 3080256"/>
                  <a:gd name="connsiteY4" fmla="*/ 973509 h 1392901"/>
                  <a:gd name="connsiteX5" fmla="*/ 0 w 3080256"/>
                  <a:gd name="connsiteY5" fmla="*/ 62067 h 13929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80256" h="1392901">
                    <a:moveTo>
                      <a:pt x="3075666" y="0"/>
                    </a:moveTo>
                    <a:cubicBezTo>
                      <a:pt x="3109765" y="152225"/>
                      <a:pt x="2949095" y="834890"/>
                      <a:pt x="2753238" y="1063745"/>
                    </a:cubicBezTo>
                    <a:cubicBezTo>
                      <a:pt x="2557381" y="1292600"/>
                      <a:pt x="2196190" y="1330556"/>
                      <a:pt x="1900524" y="1373128"/>
                    </a:cubicBezTo>
                    <a:cubicBezTo>
                      <a:pt x="1604858" y="1415700"/>
                      <a:pt x="1241568" y="1385780"/>
                      <a:pt x="979243" y="1319177"/>
                    </a:cubicBezTo>
                    <a:cubicBezTo>
                      <a:pt x="716918" y="1252574"/>
                      <a:pt x="489779" y="1183027"/>
                      <a:pt x="326572" y="973509"/>
                    </a:cubicBezTo>
                    <a:cubicBezTo>
                      <a:pt x="163365" y="763991"/>
                      <a:pt x="0" y="62067"/>
                      <a:pt x="0" y="62067"/>
                    </a:cubicBezTo>
                  </a:path>
                </a:pathLst>
              </a:custGeom>
              <a:ln>
                <a:prstDash val="solid"/>
                <a:headEnd type="none"/>
                <a:tailEnd type="triangle"/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TextBox 106"/>
              <p:cNvSpPr txBox="1"/>
              <p:nvPr/>
            </p:nvSpPr>
            <p:spPr>
              <a:xfrm>
                <a:off x="5411136" y="4817863"/>
                <a:ext cx="38266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latin typeface="Helvetica Neue Medium"/>
                    <a:cs typeface="Helvetica Neue Medium"/>
                  </a:rPr>
                  <a:t>x</a:t>
                </a:r>
              </a:p>
            </p:txBody>
          </p:sp>
        </p:grpSp>
      </p:grpSp>
      <p:sp>
        <p:nvSpPr>
          <p:cNvPr id="110" name="TextBox 109"/>
          <p:cNvSpPr txBox="1"/>
          <p:nvPr/>
        </p:nvSpPr>
        <p:spPr>
          <a:xfrm>
            <a:off x="2040523" y="4244369"/>
            <a:ext cx="29195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 Neue Medium"/>
                <a:cs typeface="Helvetica Neue Medium"/>
              </a:rPr>
              <a:t>C</a:t>
            </a:r>
            <a:r>
              <a:rPr lang="en-US" sz="2400" dirty="0" smtClean="0">
                <a:latin typeface="Helvetica Neue Medium"/>
                <a:cs typeface="Helvetica Neue Medium"/>
              </a:rPr>
              <a:t>opy data to </a:t>
            </a:r>
            <a:br>
              <a:rPr lang="en-US" sz="2400" dirty="0" smtClean="0">
                <a:latin typeface="Helvetica Neue Medium"/>
                <a:cs typeface="Helvetica Neue Medium"/>
              </a:rPr>
            </a:br>
            <a:r>
              <a:rPr lang="en-US" sz="2400" dirty="0" smtClean="0">
                <a:latin typeface="Helvetica Neue Medium"/>
                <a:cs typeface="Helvetica Neue Medium"/>
              </a:rPr>
              <a:t>the active block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1392679" y="5294802"/>
            <a:ext cx="5816878" cy="523220"/>
          </a:xfrm>
          <a:prstGeom prst="rect">
            <a:avLst/>
          </a:prstGeom>
          <a:ln w="38100" cmpd="sng">
            <a:solidFill>
              <a:srgbClr val="4F81BD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Helvetica Neue Medium"/>
                <a:cs typeface="Helvetica Neue Medium"/>
              </a:rPr>
              <a:t>Always one copy of data on flash</a:t>
            </a:r>
          </a:p>
        </p:txBody>
      </p:sp>
      <p:grpSp>
        <p:nvGrpSpPr>
          <p:cNvPr id="112" name="Group 111"/>
          <p:cNvGrpSpPr/>
          <p:nvPr/>
        </p:nvGrpSpPr>
        <p:grpSpPr>
          <a:xfrm>
            <a:off x="1820376" y="2331720"/>
            <a:ext cx="5514613" cy="400110"/>
            <a:chOff x="1820376" y="2331720"/>
            <a:chExt cx="5514613" cy="400110"/>
          </a:xfrm>
        </p:grpSpPr>
        <p:sp>
          <p:nvSpPr>
            <p:cNvPr id="113" name="TextBox 112"/>
            <p:cNvSpPr txBox="1"/>
            <p:nvPr/>
          </p:nvSpPr>
          <p:spPr>
            <a:xfrm>
              <a:off x="1820376" y="2331720"/>
              <a:ext cx="11896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Helvetica Neue Medium"/>
                  <a:cs typeface="Helvetica Neue Medium"/>
                </a:rPr>
                <a:t>S</a:t>
              </a:r>
              <a:r>
                <a:rPr lang="en-US" sz="2000" dirty="0" smtClean="0">
                  <a:latin typeface="Helvetica Neue Medium"/>
                  <a:cs typeface="Helvetica Neue Medium"/>
                </a:rPr>
                <a:t>ection</a:t>
              </a:r>
              <a:endParaRPr lang="en-US" sz="2000" dirty="0">
                <a:latin typeface="Helvetica Neue Medium"/>
                <a:cs typeface="Helvetica Neue Medium"/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3950844" y="2331720"/>
              <a:ext cx="121486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Helvetica Neue Medium"/>
                  <a:cs typeface="Helvetica Neue Medium"/>
                </a:rPr>
                <a:t>S</a:t>
              </a:r>
              <a:r>
                <a:rPr lang="en-US" sz="2000" dirty="0" smtClean="0">
                  <a:latin typeface="Helvetica Neue Medium"/>
                  <a:cs typeface="Helvetica Neue Medium"/>
                </a:rPr>
                <a:t>ection</a:t>
              </a:r>
              <a:endParaRPr lang="en-US" sz="2000" dirty="0">
                <a:latin typeface="Helvetica Neue Medium"/>
                <a:cs typeface="Helvetica Neue Medium"/>
              </a:endParaRP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6149190" y="2331720"/>
              <a:ext cx="11857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Helvetica Neue Medium"/>
                  <a:cs typeface="Helvetica Neue Medium"/>
                </a:rPr>
                <a:t>S</a:t>
              </a:r>
              <a:r>
                <a:rPr lang="en-US" sz="2000" dirty="0" smtClean="0">
                  <a:latin typeface="Helvetica Neue Medium"/>
                  <a:cs typeface="Helvetica Neue Medium"/>
                </a:rPr>
                <a:t>ection</a:t>
              </a:r>
              <a:endParaRPr lang="en-US" sz="2000" dirty="0">
                <a:latin typeface="Helvetica Neue Medium"/>
                <a:cs typeface="Helvetica Neue Medium"/>
              </a:endParaRPr>
            </a:p>
          </p:txBody>
        </p:sp>
      </p:grpSp>
      <p:cxnSp>
        <p:nvCxnSpPr>
          <p:cNvPr id="116" name="Straight Arrow Connector 115"/>
          <p:cNvCxnSpPr/>
          <p:nvPr/>
        </p:nvCxnSpPr>
        <p:spPr>
          <a:xfrm>
            <a:off x="5165400" y="3239928"/>
            <a:ext cx="445103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104935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622"/>
    </mc:Choice>
    <mc:Fallback xmlns="">
      <p:transition xmlns:p14="http://schemas.microsoft.com/office/powerpoint/2010/main" spd="slow" advTm="22622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/>
      <p:bldP spid="110" grpId="0"/>
      <p:bldP spid="111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RIPQ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1440"/>
            <a:ext cx="8229600" cy="475615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Relative priority queue API</a:t>
            </a:r>
          </a:p>
          <a:p>
            <a:r>
              <a:rPr lang="en-US" dirty="0" smtClean="0"/>
              <a:t>RIPQ design </a:t>
            </a:r>
            <a:r>
              <a:rPr lang="en-US" dirty="0"/>
              <a:t>p</a:t>
            </a:r>
            <a:r>
              <a:rPr lang="en-US" dirty="0" smtClean="0"/>
              <a:t>oints</a:t>
            </a:r>
          </a:p>
          <a:p>
            <a:pPr lvl="1"/>
            <a:r>
              <a:rPr lang="en-US" dirty="0" smtClean="0"/>
              <a:t>Large writes</a:t>
            </a:r>
          </a:p>
          <a:p>
            <a:pPr lvl="1"/>
            <a:r>
              <a:rPr lang="en-US" dirty="0" smtClean="0"/>
              <a:t>Restricted insertion points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Lazy update</a:t>
            </a:r>
          </a:p>
          <a:p>
            <a:pPr lvl="1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Section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merge/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split</a:t>
            </a:r>
          </a:p>
          <a:p>
            <a:pPr lvl="2"/>
            <a:r>
              <a:rPr lang="en-US" sz="2600" dirty="0" smtClean="0">
                <a:solidFill>
                  <a:schemeClr val="bg1">
                    <a:lumMod val="50000"/>
                  </a:schemeClr>
                </a:solidFill>
              </a:rPr>
              <a:t>Balance section sizes and RAM buffer usage</a:t>
            </a:r>
          </a:p>
          <a:p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Static caching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Photos are static</a:t>
            </a:r>
            <a:endParaRPr lang="en-US" dirty="0">
              <a:solidFill>
                <a:srgbClr val="000000"/>
              </a:solidFill>
            </a:endParaRPr>
          </a:p>
          <a:p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4052-3774-B34C-A6F0-5C436C7626AC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480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295"/>
    </mc:Choice>
    <mc:Fallback xmlns="">
      <p:transition xmlns:p14="http://schemas.microsoft.com/office/powerpoint/2010/main" spd="slow" advTm="15295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6150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Why</a:t>
            </a:r>
            <a:r>
              <a:rPr lang="zh-CN" altLang="en-US" sz="28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sz="2800" dirty="0" smtClean="0">
                <a:solidFill>
                  <a:schemeClr val="bg1">
                    <a:lumMod val="50000"/>
                  </a:schemeClr>
                </a:solidFill>
              </a:rPr>
              <a:t>are</a:t>
            </a:r>
            <a:r>
              <a:rPr lang="zh-CN" altLang="en-US" sz="28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sz="2800" dirty="0" smtClean="0">
                <a:solidFill>
                  <a:schemeClr val="bg1">
                    <a:lumMod val="50000"/>
                  </a:schemeClr>
                </a:solidFill>
              </a:rPr>
              <a:t>advanced</a:t>
            </a:r>
            <a:r>
              <a:rPr lang="zh-CN" altLang="en-US" sz="28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sz="2800" dirty="0" smtClean="0">
                <a:solidFill>
                  <a:schemeClr val="bg1">
                    <a:lumMod val="50000"/>
                  </a:schemeClr>
                </a:solidFill>
              </a:rPr>
              <a:t>caching</a:t>
            </a:r>
            <a:r>
              <a:rPr lang="zh-CN" altLang="en-US" sz="28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sz="2800" dirty="0" smtClean="0">
                <a:solidFill>
                  <a:schemeClr val="bg1">
                    <a:lumMod val="50000"/>
                  </a:schemeClr>
                </a:solidFill>
              </a:rPr>
              <a:t>algorithms</a:t>
            </a:r>
            <a:br>
              <a:rPr lang="en-US" altLang="zh-CN" sz="28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altLang="zh-CN" sz="2800" dirty="0" smtClean="0">
                <a:solidFill>
                  <a:schemeClr val="bg1">
                    <a:lumMod val="50000"/>
                  </a:schemeClr>
                </a:solidFill>
              </a:rPr>
              <a:t>difficult</a:t>
            </a:r>
            <a:r>
              <a:rPr lang="zh-CN" altLang="en-US" sz="28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sz="2800" dirty="0" smtClean="0">
                <a:solidFill>
                  <a:schemeClr val="bg1">
                    <a:lumMod val="50000"/>
                  </a:schemeClr>
                </a:solidFill>
              </a:rPr>
              <a:t>to</a:t>
            </a:r>
            <a:r>
              <a:rPr lang="zh-CN" altLang="en-US" sz="28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sz="2800" dirty="0" smtClean="0">
                <a:solidFill>
                  <a:schemeClr val="bg1">
                    <a:lumMod val="50000"/>
                  </a:schemeClr>
                </a:solidFill>
              </a:rPr>
              <a:t>implement</a:t>
            </a:r>
            <a:r>
              <a:rPr lang="zh-CN" altLang="en-US" sz="28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sz="2800" dirty="0" smtClean="0">
                <a:solidFill>
                  <a:schemeClr val="bg1">
                    <a:lumMod val="50000"/>
                  </a:schemeClr>
                </a:solidFill>
              </a:rPr>
              <a:t>on</a:t>
            </a:r>
            <a:r>
              <a:rPr lang="zh-CN" altLang="en-US" sz="28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sz="2800" dirty="0" smtClean="0">
                <a:solidFill>
                  <a:schemeClr val="bg1">
                    <a:lumMod val="50000"/>
                  </a:schemeClr>
                </a:solidFill>
              </a:rPr>
              <a:t>flash</a:t>
            </a:r>
            <a:r>
              <a:rPr lang="zh-CN" altLang="en-US" sz="28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sz="2800" dirty="0" smtClean="0">
                <a:solidFill>
                  <a:schemeClr val="bg1">
                    <a:lumMod val="50000"/>
                  </a:schemeClr>
                </a:solidFill>
              </a:rPr>
              <a:t>efficiently?</a:t>
            </a:r>
          </a:p>
          <a:p>
            <a:endParaRPr lang="en-US" sz="2800" dirty="0" smtClean="0"/>
          </a:p>
          <a:p>
            <a:endParaRPr lang="en-US" sz="2800" dirty="0"/>
          </a:p>
          <a:p>
            <a:r>
              <a:rPr lang="en-US" sz="2800" dirty="0" smtClean="0">
                <a:solidFill>
                  <a:srgbClr val="7F7F7F"/>
                </a:solidFill>
              </a:rPr>
              <a:t>How</a:t>
            </a:r>
            <a:r>
              <a:rPr lang="zh-CN" altLang="en-US" sz="2800" dirty="0" smtClean="0">
                <a:solidFill>
                  <a:srgbClr val="7F7F7F"/>
                </a:solidFill>
              </a:rPr>
              <a:t> </a:t>
            </a:r>
            <a:r>
              <a:rPr lang="en-US" altLang="zh-CN" sz="2800" dirty="0" smtClean="0">
                <a:solidFill>
                  <a:srgbClr val="7F7F7F"/>
                </a:solidFill>
              </a:rPr>
              <a:t>RIPQ</a:t>
            </a:r>
            <a:r>
              <a:rPr lang="zh-CN" altLang="en-US" sz="2800" dirty="0" smtClean="0">
                <a:solidFill>
                  <a:srgbClr val="7F7F7F"/>
                </a:solidFill>
              </a:rPr>
              <a:t> </a:t>
            </a:r>
            <a:r>
              <a:rPr lang="en-US" altLang="zh-CN" sz="2800" dirty="0" smtClean="0">
                <a:solidFill>
                  <a:srgbClr val="7F7F7F"/>
                </a:solidFill>
              </a:rPr>
              <a:t>solves</a:t>
            </a:r>
            <a:r>
              <a:rPr lang="zh-CN" altLang="en-US" sz="2800" dirty="0" smtClean="0">
                <a:solidFill>
                  <a:srgbClr val="7F7F7F"/>
                </a:solidFill>
              </a:rPr>
              <a:t> </a:t>
            </a:r>
            <a:r>
              <a:rPr lang="en-US" altLang="zh-CN" sz="2800" dirty="0" smtClean="0">
                <a:solidFill>
                  <a:srgbClr val="7F7F7F"/>
                </a:solidFill>
              </a:rPr>
              <a:t>this</a:t>
            </a:r>
            <a:r>
              <a:rPr lang="zh-CN" altLang="en-US" sz="2800" dirty="0" smtClean="0">
                <a:solidFill>
                  <a:srgbClr val="7F7F7F"/>
                </a:solidFill>
              </a:rPr>
              <a:t> </a:t>
            </a:r>
            <a:r>
              <a:rPr lang="en-US" altLang="zh-CN" sz="2800" dirty="0" smtClean="0">
                <a:solidFill>
                  <a:srgbClr val="7F7F7F"/>
                </a:solidFill>
              </a:rPr>
              <a:t>problem?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sz="2800" dirty="0" smtClean="0"/>
              <a:t>Evaluation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4052-3774-B34C-A6F0-5C436C7626AC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3954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471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How much RAM buffer needed?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How good is RIPQ’s approximation?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What’s the throughput of RIPQ?</a:t>
            </a:r>
            <a:endParaRPr lang="en-US" dirty="0"/>
          </a:p>
          <a:p>
            <a:pPr marL="0" indent="0">
              <a:buNone/>
            </a:pP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4052-3774-B34C-A6F0-5C436C7626AC}" type="slidenum">
              <a:rPr lang="en-US" smtClean="0"/>
              <a:t>48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87388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541"/>
    </mc:Choice>
    <mc:Fallback xmlns="">
      <p:transition xmlns:p14="http://schemas.microsoft.com/office/powerpoint/2010/main" spd="slow" advTm="30541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Real-world Facebook workloads</a:t>
            </a:r>
          </a:p>
          <a:p>
            <a:pPr lvl="1"/>
            <a:r>
              <a:rPr lang="en-US" dirty="0" smtClean="0"/>
              <a:t>Origin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Edge</a:t>
            </a:r>
          </a:p>
          <a:p>
            <a:r>
              <a:rPr lang="en-US" dirty="0" smtClean="0"/>
              <a:t>670 GiB flash card</a:t>
            </a:r>
          </a:p>
          <a:p>
            <a:pPr lvl="1"/>
            <a:r>
              <a:rPr lang="en-US" dirty="0" smtClean="0"/>
              <a:t>256MiB block size</a:t>
            </a:r>
            <a:endParaRPr lang="en-US" dirty="0"/>
          </a:p>
          <a:p>
            <a:pPr lvl="1"/>
            <a:r>
              <a:rPr lang="en-US" dirty="0" smtClean="0"/>
              <a:t>90% utilization</a:t>
            </a:r>
          </a:p>
          <a:p>
            <a:r>
              <a:rPr lang="en-US" dirty="0" smtClean="0"/>
              <a:t>Baselines</a:t>
            </a:r>
          </a:p>
          <a:p>
            <a:pPr lvl="1"/>
            <a:r>
              <a:rPr lang="en-US" dirty="0" smtClean="0"/>
              <a:t>FIFO</a:t>
            </a:r>
          </a:p>
          <a:p>
            <a:pPr lvl="1"/>
            <a:r>
              <a:rPr lang="en-US" dirty="0" smtClean="0">
                <a:solidFill>
                  <a:srgbClr val="7F7F7F"/>
                </a:solidFill>
              </a:rPr>
              <a:t>SIPQ: Single Insertion Priority Queue</a:t>
            </a:r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4052-3774-B34C-A6F0-5C436C7626AC}" type="slidenum">
              <a:rPr lang="en-US" smtClean="0"/>
              <a:t>49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12256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5690"/>
    </mc:Choice>
    <mc:Fallback xmlns="">
      <p:transition xmlns:p14="http://schemas.microsoft.com/office/powerpoint/2010/main" spd="slow" advTm="55690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4052-3774-B34C-A6F0-5C436C7626AC}" type="slidenum">
              <a:rPr lang="en-US" smtClean="0"/>
              <a:t>5</a:t>
            </a:fld>
            <a:endParaRPr lang="en-US"/>
          </a:p>
        </p:txBody>
      </p:sp>
      <p:cxnSp>
        <p:nvCxnSpPr>
          <p:cNvPr id="30" name="Straight Connector 29"/>
          <p:cNvCxnSpPr/>
          <p:nvPr/>
        </p:nvCxnSpPr>
        <p:spPr>
          <a:xfrm flipH="1">
            <a:off x="7641777" y="3752122"/>
            <a:ext cx="596281" cy="857562"/>
          </a:xfrm>
          <a:prstGeom prst="line">
            <a:avLst/>
          </a:prstGeom>
          <a:ln>
            <a:solidFill>
              <a:srgbClr val="800000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>
            <a:spLocks noChangeAspect="1"/>
          </p:cNvSpPr>
          <p:nvPr/>
        </p:nvSpPr>
        <p:spPr>
          <a:xfrm>
            <a:off x="7940818" y="3267367"/>
            <a:ext cx="1330042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1905"/>
                <a:solidFill>
                  <a:srgbClr val="8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Helvetica Neue Medium"/>
                <a:cs typeface="Helvetica Neue Medium"/>
              </a:rPr>
              <a:t>Flash</a:t>
            </a:r>
            <a:endParaRPr lang="en-US" sz="2800" kern="1200" dirty="0">
              <a:ln w="1905"/>
              <a:solidFill>
                <a:srgbClr val="800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Helvetica Neue Medium"/>
              <a:cs typeface="Helvetica Neue Medium"/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 flipH="1" flipV="1">
            <a:off x="7641777" y="2740526"/>
            <a:ext cx="596282" cy="549932"/>
          </a:xfrm>
          <a:prstGeom prst="line">
            <a:avLst/>
          </a:prstGeom>
          <a:ln>
            <a:solidFill>
              <a:srgbClr val="800000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02569" y="3174553"/>
            <a:ext cx="4623431" cy="1569660"/>
          </a:xfrm>
          <a:prstGeom prst="rect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>
                <a:latin typeface="Helvetica Neue Medium"/>
                <a:cs typeface="Helvetica Neue Medium"/>
              </a:rPr>
              <a:t>          FIFO </a:t>
            </a:r>
            <a:r>
              <a:rPr lang="en-US" sz="2400" dirty="0">
                <a:latin typeface="Helvetica Neue Medium"/>
                <a:cs typeface="Helvetica Neue Medium"/>
              </a:rPr>
              <a:t>was still </a:t>
            </a:r>
            <a:r>
              <a:rPr lang="en-US" sz="2400" dirty="0" smtClean="0">
                <a:latin typeface="Helvetica Neue Medium"/>
                <a:cs typeface="Helvetica Neue Medium"/>
              </a:rPr>
              <a:t>used</a:t>
            </a:r>
          </a:p>
          <a:p>
            <a:endParaRPr lang="en-US" sz="2400" dirty="0" smtClean="0">
              <a:latin typeface="Helvetica Neue Medium"/>
              <a:cs typeface="Helvetica Neue Medium"/>
            </a:endParaRPr>
          </a:p>
          <a:p>
            <a:r>
              <a:rPr lang="en-US" sz="2400" dirty="0" smtClean="0">
                <a:latin typeface="Helvetica Neue Medium"/>
                <a:cs typeface="Helvetica Neue Medium"/>
              </a:rPr>
              <a:t>No known way to implement advanced algorithms efficiently</a:t>
            </a:r>
          </a:p>
        </p:txBody>
      </p:sp>
      <p:grpSp>
        <p:nvGrpSpPr>
          <p:cNvPr id="62" name="Group 61"/>
          <p:cNvGrpSpPr/>
          <p:nvPr/>
        </p:nvGrpSpPr>
        <p:grpSpPr>
          <a:xfrm>
            <a:off x="4952461" y="948615"/>
            <a:ext cx="2855184" cy="5485246"/>
            <a:chOff x="4952461" y="948615"/>
            <a:chExt cx="2855184" cy="5485246"/>
          </a:xfrm>
        </p:grpSpPr>
        <p:sp>
          <p:nvSpPr>
            <p:cNvPr id="63" name="Rounded Rectangle 62"/>
            <p:cNvSpPr/>
            <p:nvPr/>
          </p:nvSpPr>
          <p:spPr>
            <a:xfrm>
              <a:off x="5007703" y="5519528"/>
              <a:ext cx="2634073" cy="914333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sz="2600" dirty="0" smtClean="0">
                  <a:solidFill>
                    <a:srgbClr val="000000"/>
                  </a:solidFill>
                  <a:latin typeface="Helvetica Neue Medium"/>
                  <a:cs typeface="Helvetica Neue Medium"/>
                </a:rPr>
                <a:t>Storage</a:t>
              </a:r>
            </a:p>
            <a:p>
              <a:pPr algn="ctr"/>
              <a:r>
                <a:rPr lang="en-US" sz="2600" dirty="0" smtClean="0">
                  <a:solidFill>
                    <a:srgbClr val="000000"/>
                  </a:solidFill>
                  <a:latin typeface="Helvetica Neue Medium"/>
                  <a:cs typeface="Helvetica Neue Medium"/>
                </a:rPr>
                <a:t>Backend</a:t>
              </a:r>
              <a:endParaRPr lang="en-US" sz="2600" dirty="0">
                <a:solidFill>
                  <a:srgbClr val="000000"/>
                </a:solidFill>
                <a:latin typeface="Helvetica Neue Medium"/>
                <a:cs typeface="Helvetica Neue Medium"/>
              </a:endParaRPr>
            </a:p>
          </p:txBody>
        </p:sp>
        <p:sp>
          <p:nvSpPr>
            <p:cNvPr id="64" name="Rounded Rectangle 63"/>
            <p:cNvSpPr/>
            <p:nvPr/>
          </p:nvSpPr>
          <p:spPr>
            <a:xfrm>
              <a:off x="5066583" y="2347394"/>
              <a:ext cx="2490594" cy="688661"/>
            </a:xfrm>
            <a:prstGeom prst="round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r>
                <a:rPr lang="en-US" sz="2600" dirty="0" smtClean="0">
                  <a:solidFill>
                    <a:srgbClr val="000000"/>
                  </a:solidFill>
                  <a:latin typeface="Helvetica Neue Medium"/>
                  <a:cs typeface="Helvetica Neue Medium"/>
                </a:rPr>
                <a:t>Edge Cache</a:t>
              </a:r>
              <a:endParaRPr lang="en-US" sz="2600" dirty="0">
                <a:solidFill>
                  <a:srgbClr val="000000"/>
                </a:solidFill>
                <a:latin typeface="Helvetica Neue Medium"/>
                <a:cs typeface="Helvetica Neue Medium"/>
              </a:endParaRPr>
            </a:p>
          </p:txBody>
        </p:sp>
        <p:sp>
          <p:nvSpPr>
            <p:cNvPr id="65" name="Rounded Rectangle 64"/>
            <p:cNvSpPr/>
            <p:nvPr/>
          </p:nvSpPr>
          <p:spPr>
            <a:xfrm>
              <a:off x="5066583" y="4293739"/>
              <a:ext cx="2490594" cy="673847"/>
            </a:xfrm>
            <a:prstGeom prst="round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r>
                <a:rPr lang="en-US" sz="2600" dirty="0" smtClean="0">
                  <a:solidFill>
                    <a:srgbClr val="000000"/>
                  </a:solidFill>
                  <a:latin typeface="Helvetica Neue Medium"/>
                  <a:cs typeface="Helvetica Neue Medium"/>
                </a:rPr>
                <a:t>Origin Cache</a:t>
              </a:r>
              <a:endParaRPr lang="en-US" sz="2600" dirty="0">
                <a:solidFill>
                  <a:srgbClr val="000000"/>
                </a:solidFill>
                <a:latin typeface="Helvetica Neue Medium"/>
                <a:cs typeface="Helvetica Neue Medium"/>
              </a:endParaRPr>
            </a:p>
          </p:txBody>
        </p:sp>
        <p:sp>
          <p:nvSpPr>
            <p:cNvPr id="66" name="Up-Down Arrow 65"/>
            <p:cNvSpPr/>
            <p:nvPr/>
          </p:nvSpPr>
          <p:spPr>
            <a:xfrm>
              <a:off x="6235700" y="3036055"/>
              <a:ext cx="279400" cy="1257684"/>
            </a:xfrm>
            <a:prstGeom prst="up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600"/>
            </a:p>
          </p:txBody>
        </p:sp>
        <p:sp>
          <p:nvSpPr>
            <p:cNvPr id="67" name="Up-Down Arrow 66"/>
            <p:cNvSpPr/>
            <p:nvPr/>
          </p:nvSpPr>
          <p:spPr>
            <a:xfrm>
              <a:off x="6235700" y="1604981"/>
              <a:ext cx="279400" cy="716581"/>
            </a:xfrm>
            <a:prstGeom prst="up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600"/>
            </a:p>
          </p:txBody>
        </p:sp>
        <p:sp>
          <p:nvSpPr>
            <p:cNvPr id="68" name="Up-Down Arrow 67"/>
            <p:cNvSpPr/>
            <p:nvPr/>
          </p:nvSpPr>
          <p:spPr>
            <a:xfrm>
              <a:off x="6248400" y="4967586"/>
              <a:ext cx="266700" cy="551942"/>
            </a:xfrm>
            <a:prstGeom prst="up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600"/>
            </a:p>
          </p:txBody>
        </p:sp>
        <p:grpSp>
          <p:nvGrpSpPr>
            <p:cNvPr id="69" name="Group 68"/>
            <p:cNvGrpSpPr/>
            <p:nvPr/>
          </p:nvGrpSpPr>
          <p:grpSpPr>
            <a:xfrm>
              <a:off x="4952461" y="948615"/>
              <a:ext cx="2855184" cy="656895"/>
              <a:chOff x="4952461" y="948615"/>
              <a:chExt cx="2855184" cy="656895"/>
            </a:xfrm>
          </p:grpSpPr>
          <p:pic>
            <p:nvPicPr>
              <p:cNvPr id="70" name="Picture 69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5940621" y="948615"/>
                <a:ext cx="482969" cy="482969"/>
              </a:xfrm>
              <a:prstGeom prst="rect">
                <a:avLst/>
              </a:prstGeom>
            </p:spPr>
          </p:pic>
          <p:pic>
            <p:nvPicPr>
              <p:cNvPr id="71" name="Picture 70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6408271" y="948615"/>
                <a:ext cx="482969" cy="482969"/>
              </a:xfrm>
              <a:prstGeom prst="rect">
                <a:avLst/>
              </a:prstGeom>
            </p:spPr>
          </p:pic>
          <p:pic>
            <p:nvPicPr>
              <p:cNvPr id="72" name="Picture 71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7324676" y="1109173"/>
                <a:ext cx="482969" cy="482969"/>
              </a:xfrm>
              <a:prstGeom prst="rect">
                <a:avLst/>
              </a:prstGeom>
            </p:spPr>
          </p:pic>
          <p:pic>
            <p:nvPicPr>
              <p:cNvPr id="73" name="Picture 72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4952461" y="1122541"/>
                <a:ext cx="482969" cy="482969"/>
              </a:xfrm>
              <a:prstGeom prst="rect">
                <a:avLst/>
              </a:prstGeom>
            </p:spPr>
          </p:pic>
          <p:pic>
            <p:nvPicPr>
              <p:cNvPr id="74" name="Picture 73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6830520" y="1033641"/>
                <a:ext cx="482969" cy="482969"/>
              </a:xfrm>
              <a:prstGeom prst="rect">
                <a:avLst/>
              </a:prstGeom>
            </p:spPr>
          </p:pic>
          <p:pic>
            <p:nvPicPr>
              <p:cNvPr id="75" name="Picture 74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5420111" y="1033641"/>
                <a:ext cx="482969" cy="482969"/>
              </a:xfrm>
              <a:prstGeom prst="rect">
                <a:avLst/>
              </a:prstGeom>
            </p:spPr>
          </p:pic>
          <p:pic>
            <p:nvPicPr>
              <p:cNvPr id="76" name="Picture 75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6143325" y="1033641"/>
                <a:ext cx="482969" cy="482969"/>
              </a:xfrm>
              <a:prstGeom prst="rect">
                <a:avLst/>
              </a:prstGeom>
            </p:spPr>
          </p:pic>
          <p:pic>
            <p:nvPicPr>
              <p:cNvPr id="77" name="Picture 76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6610975" y="1071741"/>
                <a:ext cx="482969" cy="482969"/>
              </a:xfrm>
              <a:prstGeom prst="rect">
                <a:avLst/>
              </a:prstGeom>
            </p:spPr>
          </p:pic>
          <p:pic>
            <p:nvPicPr>
              <p:cNvPr id="78" name="Picture 77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5675675" y="1071741"/>
                <a:ext cx="482969" cy="482969"/>
              </a:xfrm>
              <a:prstGeom prst="rect">
                <a:avLst/>
              </a:prstGeom>
            </p:spPr>
          </p:pic>
          <p:pic>
            <p:nvPicPr>
              <p:cNvPr id="79" name="Picture 78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5267711" y="1122541"/>
                <a:ext cx="482969" cy="482969"/>
              </a:xfrm>
              <a:prstGeom prst="rect">
                <a:avLst/>
              </a:prstGeom>
            </p:spPr>
          </p:pic>
          <p:pic>
            <p:nvPicPr>
              <p:cNvPr id="80" name="Picture 79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6960468" y="1122541"/>
                <a:ext cx="482969" cy="482969"/>
              </a:xfrm>
              <a:prstGeom prst="rect">
                <a:avLst/>
              </a:prstGeom>
            </p:spPr>
          </p:pic>
        </p:grpSp>
      </p:grpSp>
      <p:sp>
        <p:nvSpPr>
          <p:cNvPr id="81" name="Rectangle 80"/>
          <p:cNvSpPr/>
          <p:nvPr/>
        </p:nvSpPr>
        <p:spPr>
          <a:xfrm>
            <a:off x="1367977" y="223552"/>
            <a:ext cx="196720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latin typeface="Helvetica Neue Medium"/>
                <a:cs typeface="Helvetica Neue Medium"/>
              </a:rPr>
              <a:t>In Practice</a:t>
            </a:r>
            <a:endParaRPr lang="en-US" sz="2800" dirty="0">
              <a:latin typeface="Helvetica Neue Medium"/>
              <a:cs typeface="Helvetica Neue Medium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4610343" y="213376"/>
            <a:ext cx="35958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latin typeface="Helvetica Neue Medium"/>
                <a:cs typeface="Helvetica Neue Medium"/>
              </a:rPr>
              <a:t>Photo Serving Stack</a:t>
            </a:r>
            <a:endParaRPr lang="en-US" sz="2800" dirty="0">
              <a:latin typeface="Helvetica Neue Medium"/>
              <a:cs typeface="Helvetica Neue Medium"/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774262"/>
            <a:ext cx="1474695" cy="155448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2072944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23"/>
    </mc:Choice>
    <mc:Fallback xmlns="">
      <p:transition xmlns:p14="http://schemas.microsoft.com/office/powerpoint/2010/main" spd="slow" advTm="723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" y="274638"/>
            <a:ext cx="9052560" cy="1143000"/>
          </a:xfrm>
        </p:spPr>
        <p:txBody>
          <a:bodyPr>
            <a:noAutofit/>
          </a:bodyPr>
          <a:lstStyle/>
          <a:p>
            <a:r>
              <a:rPr lang="en-US" sz="3200" dirty="0" smtClean="0"/>
              <a:t>RIPQ Needs Small Number of Insertion Points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2875715" y="4886386"/>
            <a:ext cx="20233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Helvetica Neue Medium"/>
                <a:cs typeface="Helvetica Neue Medium"/>
              </a:rPr>
              <a:t>Insertion </a:t>
            </a:r>
            <a:r>
              <a:rPr lang="en-US" sz="2000" dirty="0">
                <a:latin typeface="Helvetica Neue Medium"/>
                <a:cs typeface="Helvetica Neue Medium"/>
              </a:rPr>
              <a:t>p</a:t>
            </a:r>
            <a:r>
              <a:rPr lang="en-US" sz="2000" dirty="0" smtClean="0">
                <a:latin typeface="Helvetica Neue Medium"/>
                <a:cs typeface="Helvetica Neue Medium"/>
              </a:rPr>
              <a:t>oints</a:t>
            </a:r>
            <a:endParaRPr lang="en-US" sz="2000" dirty="0">
              <a:latin typeface="Helvetica Neue Medium"/>
              <a:cs typeface="Helvetica Neue Medium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4052-3774-B34C-A6F0-5C436C7626AC}" type="slidenum">
              <a:rPr lang="en-US" smtClean="0"/>
              <a:t>50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59512" y="1663947"/>
            <a:ext cx="492443" cy="2981303"/>
          </a:xfrm>
          <a:prstGeom prst="rect">
            <a:avLst/>
          </a:prstGeom>
        </p:spPr>
        <p:txBody>
          <a:bodyPr vert="vert270" wrap="none">
            <a:spAutoFit/>
          </a:bodyPr>
          <a:lstStyle/>
          <a:p>
            <a:r>
              <a:rPr lang="en-US" sz="2000" dirty="0">
                <a:latin typeface="Helvetica Neue Medium"/>
                <a:cs typeface="Helvetica Neue Medium"/>
              </a:rPr>
              <a:t>Object-wise </a:t>
            </a:r>
            <a:r>
              <a:rPr lang="en-US" sz="2000" dirty="0" smtClean="0">
                <a:latin typeface="Helvetica Neue Medium"/>
                <a:cs typeface="Helvetica Neue Medium"/>
              </a:rPr>
              <a:t>hit</a:t>
            </a:r>
            <a:r>
              <a:rPr lang="en-US" sz="2000" dirty="0">
                <a:latin typeface="Helvetica Neue Medium"/>
                <a:cs typeface="Helvetica Neue Medium"/>
              </a:rPr>
              <a:t>-</a:t>
            </a:r>
            <a:r>
              <a:rPr lang="en-US" sz="2000" dirty="0" smtClean="0">
                <a:latin typeface="Helvetica Neue Medium"/>
                <a:cs typeface="Helvetica Neue Medium"/>
              </a:rPr>
              <a:t>ratio (%) 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7496342" y="5437605"/>
            <a:ext cx="1387638" cy="342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638131" y="5780505"/>
            <a:ext cx="1387638" cy="342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3987758654"/>
              </p:ext>
            </p:extLst>
          </p:nvPr>
        </p:nvGraphicFramePr>
        <p:xfrm>
          <a:off x="1056105" y="1397000"/>
          <a:ext cx="7299158" cy="33487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6553200" y="2272631"/>
            <a:ext cx="15748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553200" y="3374186"/>
            <a:ext cx="15748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2407848" y="1386928"/>
            <a:ext cx="2908819" cy="2723254"/>
            <a:chOff x="2407848" y="1386928"/>
            <a:chExt cx="2908819" cy="2723254"/>
          </a:xfrm>
        </p:grpSpPr>
        <p:sp>
          <p:nvSpPr>
            <p:cNvPr id="4" name="Up-Down Arrow 3"/>
            <p:cNvSpPr/>
            <p:nvPr/>
          </p:nvSpPr>
          <p:spPr>
            <a:xfrm>
              <a:off x="2643903" y="3186546"/>
              <a:ext cx="288636" cy="923636"/>
            </a:xfrm>
            <a:prstGeom prst="upDown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Up-Down Arrow 11"/>
            <p:cNvSpPr/>
            <p:nvPr/>
          </p:nvSpPr>
          <p:spPr>
            <a:xfrm>
              <a:off x="4505033" y="1939637"/>
              <a:ext cx="288636" cy="2170545"/>
            </a:xfrm>
            <a:prstGeom prst="upDown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407848" y="2647841"/>
              <a:ext cx="95882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 smtClean="0">
                  <a:latin typeface="Helvetica Neue Medium"/>
                  <a:cs typeface="Helvetica Neue Medium"/>
                </a:rPr>
                <a:t>+6%</a:t>
              </a:r>
              <a:endParaRPr lang="en-US" sz="2800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158200" y="1386928"/>
              <a:ext cx="115846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 smtClean="0">
                  <a:latin typeface="Helvetica Neue Medium"/>
                  <a:cs typeface="Helvetica Neue Medium"/>
                </a:rPr>
                <a:t>+16%</a:t>
              </a:r>
              <a:endParaRPr 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69766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753"/>
    </mc:Choice>
    <mc:Fallback xmlns="">
      <p:transition xmlns:p14="http://schemas.microsoft.com/office/powerpoint/2010/main" spd="slow" advTm="33753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" y="274638"/>
            <a:ext cx="9052560" cy="1143000"/>
          </a:xfrm>
        </p:spPr>
        <p:txBody>
          <a:bodyPr>
            <a:noAutofit/>
          </a:bodyPr>
          <a:lstStyle/>
          <a:p>
            <a:r>
              <a:rPr lang="en-US" sz="3200" dirty="0" smtClean="0"/>
              <a:t>RIPQ Needs Small Number of Insertion Points</a:t>
            </a:r>
            <a:endParaRPr lang="en-US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4052-3774-B34C-A6F0-5C436C7626AC}" type="slidenum">
              <a:rPr lang="en-US" smtClean="0"/>
              <a:t>51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59512" y="1663947"/>
            <a:ext cx="492443" cy="2981303"/>
          </a:xfrm>
          <a:prstGeom prst="rect">
            <a:avLst/>
          </a:prstGeom>
        </p:spPr>
        <p:txBody>
          <a:bodyPr vert="vert270" wrap="none">
            <a:spAutoFit/>
          </a:bodyPr>
          <a:lstStyle/>
          <a:p>
            <a:r>
              <a:rPr lang="en-US" sz="2000" dirty="0">
                <a:latin typeface="Helvetica Neue Medium"/>
                <a:cs typeface="Helvetica Neue Medium"/>
              </a:rPr>
              <a:t>Object-wise </a:t>
            </a:r>
            <a:r>
              <a:rPr lang="en-US" sz="2000" dirty="0" smtClean="0">
                <a:latin typeface="Helvetica Neue Medium"/>
                <a:cs typeface="Helvetica Neue Medium"/>
              </a:rPr>
              <a:t>hit</a:t>
            </a:r>
            <a:r>
              <a:rPr lang="en-US" sz="2000" dirty="0">
                <a:latin typeface="Helvetica Neue Medium"/>
                <a:cs typeface="Helvetica Neue Medium"/>
              </a:rPr>
              <a:t>-</a:t>
            </a:r>
            <a:r>
              <a:rPr lang="en-US" sz="2000" dirty="0" smtClean="0">
                <a:latin typeface="Helvetica Neue Medium"/>
                <a:cs typeface="Helvetica Neue Medium"/>
              </a:rPr>
              <a:t>ratio (%) 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7496342" y="5437605"/>
            <a:ext cx="1387638" cy="342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638131" y="5780505"/>
            <a:ext cx="1387638" cy="342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1637302968"/>
              </p:ext>
            </p:extLst>
          </p:nvPr>
        </p:nvGraphicFramePr>
        <p:xfrm>
          <a:off x="1056105" y="1397000"/>
          <a:ext cx="7299158" cy="33487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6553200" y="2272631"/>
            <a:ext cx="15748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875715" y="4886386"/>
            <a:ext cx="20377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Helvetica Neue Medium"/>
                <a:cs typeface="Helvetica Neue Medium"/>
              </a:rPr>
              <a:t>Insertion points</a:t>
            </a:r>
            <a:endParaRPr lang="en-US" sz="2000" dirty="0">
              <a:latin typeface="Helvetica Neue Medium"/>
              <a:cs typeface="Helvetica Neue Medium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3714282" y="3035194"/>
            <a:ext cx="430998" cy="409046"/>
          </a:xfrm>
          <a:prstGeom prst="ellipse">
            <a:avLst/>
          </a:prstGeom>
          <a:noFill/>
          <a:ln w="38100" cmpd="sng"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262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322"/>
    </mc:Choice>
    <mc:Fallback xmlns="">
      <p:transition xmlns:p14="http://schemas.microsoft.com/office/powerpoint/2010/main" spd="slow" advTm="23322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" y="274638"/>
            <a:ext cx="9052560" cy="1143000"/>
          </a:xfrm>
        </p:spPr>
        <p:txBody>
          <a:bodyPr>
            <a:noAutofit/>
          </a:bodyPr>
          <a:lstStyle/>
          <a:p>
            <a:r>
              <a:rPr lang="en-US" sz="3200" dirty="0" smtClean="0"/>
              <a:t>RIPQ Needs Small Number of Insertion Points</a:t>
            </a:r>
            <a:endParaRPr lang="en-US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4052-3774-B34C-A6F0-5C436C7626AC}" type="slidenum">
              <a:rPr lang="en-US" smtClean="0"/>
              <a:t>52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59512" y="1663947"/>
            <a:ext cx="492443" cy="2981303"/>
          </a:xfrm>
          <a:prstGeom prst="rect">
            <a:avLst/>
          </a:prstGeom>
        </p:spPr>
        <p:txBody>
          <a:bodyPr vert="vert270" wrap="none">
            <a:spAutoFit/>
          </a:bodyPr>
          <a:lstStyle/>
          <a:p>
            <a:r>
              <a:rPr lang="en-US" sz="2000" dirty="0">
                <a:latin typeface="Helvetica Neue Medium"/>
                <a:cs typeface="Helvetica Neue Medium"/>
              </a:rPr>
              <a:t>Object-wise </a:t>
            </a:r>
            <a:r>
              <a:rPr lang="en-US" sz="2000" dirty="0" smtClean="0">
                <a:latin typeface="Helvetica Neue Medium"/>
                <a:cs typeface="Helvetica Neue Medium"/>
              </a:rPr>
              <a:t>hit</a:t>
            </a:r>
            <a:r>
              <a:rPr lang="en-US" sz="2000" dirty="0">
                <a:latin typeface="Helvetica Neue Medium"/>
                <a:cs typeface="Helvetica Neue Medium"/>
              </a:rPr>
              <a:t>-</a:t>
            </a:r>
            <a:r>
              <a:rPr lang="en-US" sz="2000" dirty="0" smtClean="0">
                <a:latin typeface="Helvetica Neue Medium"/>
                <a:cs typeface="Helvetica Neue Medium"/>
              </a:rPr>
              <a:t>ratio (%) </a:t>
            </a:r>
            <a:endParaRPr lang="en-US" sz="2000" dirty="0"/>
          </a:p>
        </p:txBody>
      </p:sp>
      <p:sp>
        <p:nvSpPr>
          <p:cNvPr id="9" name="Rectangle 8"/>
          <p:cNvSpPr/>
          <p:nvPr/>
        </p:nvSpPr>
        <p:spPr>
          <a:xfrm>
            <a:off x="5638131" y="5780505"/>
            <a:ext cx="1387638" cy="342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3827010725"/>
              </p:ext>
            </p:extLst>
          </p:nvPr>
        </p:nvGraphicFramePr>
        <p:xfrm>
          <a:off x="1056105" y="1397000"/>
          <a:ext cx="7299158" cy="33487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073901" y="5625202"/>
            <a:ext cx="6996201" cy="523220"/>
          </a:xfrm>
          <a:prstGeom prst="rect">
            <a:avLst/>
          </a:prstGeom>
          <a:ln w="3810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Helvetica Neue Medium"/>
                <a:cs typeface="Helvetica Neue Medium"/>
              </a:rPr>
              <a:t>Y</a:t>
            </a:r>
            <a:r>
              <a:rPr lang="en-US" sz="2800" dirty="0" smtClean="0">
                <a:latin typeface="Helvetica Neue Medium"/>
                <a:cs typeface="Helvetica Neue Medium"/>
              </a:rPr>
              <a:t>ou don’t need much RAM buffer (2GiB)!</a:t>
            </a:r>
          </a:p>
        </p:txBody>
      </p:sp>
      <p:sp>
        <p:nvSpPr>
          <p:cNvPr id="4" name="Oval 3"/>
          <p:cNvSpPr/>
          <p:nvPr/>
        </p:nvSpPr>
        <p:spPr>
          <a:xfrm>
            <a:off x="3622842" y="1470554"/>
            <a:ext cx="574842" cy="2886994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875715" y="4886386"/>
            <a:ext cx="20233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Helvetica Neue Medium"/>
                <a:cs typeface="Helvetica Neue Medium"/>
              </a:rPr>
              <a:t>Insertion </a:t>
            </a:r>
            <a:r>
              <a:rPr lang="en-US" sz="2000" dirty="0">
                <a:latin typeface="Helvetica Neue Medium"/>
                <a:cs typeface="Helvetica Neue Medium"/>
              </a:rPr>
              <a:t>p</a:t>
            </a:r>
            <a:r>
              <a:rPr lang="en-US" sz="2000" dirty="0" smtClean="0">
                <a:latin typeface="Helvetica Neue Medium"/>
                <a:cs typeface="Helvetica Neue Medium"/>
              </a:rPr>
              <a:t>oints</a:t>
            </a:r>
            <a:endParaRPr lang="en-US" sz="2000" dirty="0">
              <a:latin typeface="Helvetica Neue Medium"/>
              <a:cs typeface="Helvetica Neue Medium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20211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624"/>
    </mc:Choice>
    <mc:Fallback xmlns="">
      <p:transition xmlns:p14="http://schemas.microsoft.com/office/powerpoint/2010/main" spd="slow" advTm="31624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RIPQ Has </a:t>
            </a:r>
            <a:r>
              <a:rPr lang="en-US" dirty="0"/>
              <a:t>H</a:t>
            </a:r>
            <a:r>
              <a:rPr lang="en-US" dirty="0" smtClean="0"/>
              <a:t>igh Fidelity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4052-3774-B34C-A6F0-5C436C7626AC}" type="slidenum">
              <a:rPr lang="en-US" smtClean="0"/>
              <a:t>53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83935" y="1665562"/>
            <a:ext cx="492443" cy="2981303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2000" dirty="0" smtClean="0">
                <a:latin typeface="Helvetica Neue Medium"/>
                <a:cs typeface="Helvetica Neue Medium"/>
              </a:rPr>
              <a:t>Object-wise hit-ratio (%)</a:t>
            </a:r>
            <a:endParaRPr lang="en-US" sz="2000" dirty="0">
              <a:latin typeface="Helvetica Neue Medium"/>
              <a:cs typeface="Helvetica Neue Medium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110922" y="1850723"/>
            <a:ext cx="1033078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594383" y="1527557"/>
            <a:ext cx="1033078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15" name="Chart 14"/>
          <p:cNvGraphicFramePr/>
          <p:nvPr>
            <p:extLst>
              <p:ext uri="{D42A27DB-BD31-4B8C-83A1-F6EECF244321}">
                <p14:modId xmlns:p14="http://schemas.microsoft.com/office/powerpoint/2010/main" val="1492525194"/>
              </p:ext>
            </p:extLst>
          </p:nvPr>
        </p:nvGraphicFramePr>
        <p:xfrm>
          <a:off x="782319" y="1717039"/>
          <a:ext cx="7318944" cy="28014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7102904" y="3321539"/>
            <a:ext cx="837933" cy="369332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175416" y="2590630"/>
            <a:ext cx="837933" cy="646331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50996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377"/>
    </mc:Choice>
    <mc:Fallback xmlns="">
      <p:transition xmlns:p14="http://schemas.microsoft.com/office/powerpoint/2010/main" spd="slow" advTm="13377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5" grpId="0" uiExpand="1">
        <p:bldSub>
          <a:bldChart bld="series"/>
        </p:bldSub>
      </p:bldGraphic>
      <p:bldP spid="16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RIPQ Has </a:t>
            </a:r>
            <a:r>
              <a:rPr lang="en-US" dirty="0"/>
              <a:t>H</a:t>
            </a:r>
            <a:r>
              <a:rPr lang="en-US" dirty="0" smtClean="0"/>
              <a:t>igh Fidelity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4052-3774-B34C-A6F0-5C436C7626AC}" type="slidenum">
              <a:rPr lang="en-US" smtClean="0"/>
              <a:t>54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83935" y="1665562"/>
            <a:ext cx="492443" cy="2981303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2000" dirty="0" smtClean="0">
                <a:latin typeface="Helvetica Neue Medium"/>
                <a:cs typeface="Helvetica Neue Medium"/>
              </a:rPr>
              <a:t>Object-wise hit-ratio (%)</a:t>
            </a:r>
            <a:endParaRPr lang="en-US" sz="2000" dirty="0">
              <a:latin typeface="Helvetica Neue Medium"/>
              <a:cs typeface="Helvetica Neue Medium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11889" y="2966558"/>
            <a:ext cx="879231" cy="369332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811889" y="2532802"/>
            <a:ext cx="879231" cy="369332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</a:t>
            </a:r>
            <a:endParaRPr lang="en-US" dirty="0"/>
          </a:p>
        </p:txBody>
      </p:sp>
      <p:graphicFrame>
        <p:nvGraphicFramePr>
          <p:cNvPr id="10" name="Chart 9"/>
          <p:cNvGraphicFramePr/>
          <p:nvPr>
            <p:extLst>
              <p:ext uri="{D42A27DB-BD31-4B8C-83A1-F6EECF244321}">
                <p14:modId xmlns:p14="http://schemas.microsoft.com/office/powerpoint/2010/main" val="2976378775"/>
              </p:ext>
            </p:extLst>
          </p:nvPr>
        </p:nvGraphicFramePr>
        <p:xfrm>
          <a:off x="782319" y="1717039"/>
          <a:ext cx="7318944" cy="28014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129645" y="2902134"/>
            <a:ext cx="837933" cy="369332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129645" y="2532802"/>
            <a:ext cx="837933" cy="369332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05991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377"/>
    </mc:Choice>
    <mc:Fallback xmlns="">
      <p:transition xmlns:p14="http://schemas.microsoft.com/office/powerpoint/2010/main" spd="slow" advTm="13377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 uiExpand="1">
        <p:bldSub>
          <a:bldChart bld="series"/>
        </p:bldSub>
      </p:bldGraphic>
      <p:bldP spid="11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RIPQ Has </a:t>
            </a:r>
            <a:r>
              <a:rPr lang="en-US" dirty="0"/>
              <a:t>H</a:t>
            </a:r>
            <a:r>
              <a:rPr lang="en-US" dirty="0" smtClean="0"/>
              <a:t>igh Fidelity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4052-3774-B34C-A6F0-5C436C7626AC}" type="slidenum">
              <a:rPr lang="en-US" smtClean="0"/>
              <a:t>55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83935" y="1665562"/>
            <a:ext cx="492443" cy="2981303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2000" dirty="0" smtClean="0">
                <a:latin typeface="Helvetica Neue Medium"/>
                <a:cs typeface="Helvetica Neue Medium"/>
              </a:rPr>
              <a:t>Object-wise hit-ratio (%)</a:t>
            </a:r>
            <a:endParaRPr lang="en-US" sz="2000" dirty="0">
              <a:latin typeface="Helvetica Neue Medium"/>
              <a:cs typeface="Helvetica Neue Medium"/>
            </a:endParaRPr>
          </a:p>
        </p:txBody>
      </p:sp>
      <p:graphicFrame>
        <p:nvGraphicFramePr>
          <p:cNvPr id="8" name="Chart 7"/>
          <p:cNvGraphicFramePr/>
          <p:nvPr>
            <p:extLst>
              <p:ext uri="{D42A27DB-BD31-4B8C-83A1-F6EECF244321}">
                <p14:modId xmlns:p14="http://schemas.microsoft.com/office/powerpoint/2010/main" val="4232521571"/>
              </p:ext>
            </p:extLst>
          </p:nvPr>
        </p:nvGraphicFramePr>
        <p:xfrm>
          <a:off x="782319" y="1717039"/>
          <a:ext cx="7318944" cy="28014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7018421" y="2954421"/>
            <a:ext cx="8021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1640867" y="2032306"/>
            <a:ext cx="4113809" cy="1388780"/>
            <a:chOff x="1640867" y="2032306"/>
            <a:chExt cx="4113809" cy="1388780"/>
          </a:xfrm>
        </p:grpSpPr>
        <p:sp>
          <p:nvSpPr>
            <p:cNvPr id="5" name="Oval 4"/>
            <p:cNvSpPr/>
            <p:nvPr/>
          </p:nvSpPr>
          <p:spPr>
            <a:xfrm>
              <a:off x="1640867" y="3311358"/>
              <a:ext cx="365760" cy="10972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2381678" y="2955758"/>
              <a:ext cx="365760" cy="914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3124628" y="2871430"/>
              <a:ext cx="365760" cy="10972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882117" y="2254662"/>
              <a:ext cx="365760" cy="7315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4625072" y="2096182"/>
              <a:ext cx="365760" cy="7315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5388916" y="2032306"/>
              <a:ext cx="365760" cy="5486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317875" y="5256902"/>
            <a:ext cx="8508251" cy="523220"/>
          </a:xfrm>
          <a:prstGeom prst="rect">
            <a:avLst/>
          </a:prstGeom>
          <a:ln w="3810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dirty="0" smtClean="0">
                <a:latin typeface="Helvetica Neue Medium"/>
                <a:cs typeface="Helvetica Neue Medium"/>
              </a:rPr>
              <a:t>RIPQ achieves ≤0.5% difference for all algorithms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39126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377"/>
    </mc:Choice>
    <mc:Fallback xmlns="">
      <p:transition xmlns:p14="http://schemas.microsoft.com/office/powerpoint/2010/main" spd="slow" advTm="13377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" dur="500"/>
                                        <p:tgtEl>
                                          <p:spTgt spid="8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 uiExpand="1">
        <p:bldSub>
          <a:bldChart bld="series"/>
        </p:bldSub>
      </p:bldGraphic>
      <p:bldP spid="4" grpId="0" animBg="1"/>
      <p:bldP spid="16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RIPQ Has </a:t>
            </a:r>
            <a:r>
              <a:rPr lang="en-US" dirty="0"/>
              <a:t>H</a:t>
            </a:r>
            <a:r>
              <a:rPr lang="en-US" dirty="0" smtClean="0"/>
              <a:t>igh Fidelity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4052-3774-B34C-A6F0-5C436C7626AC}" type="slidenum">
              <a:rPr lang="en-US" smtClean="0"/>
              <a:t>56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83935" y="1665562"/>
            <a:ext cx="492443" cy="2981303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2000" dirty="0" smtClean="0">
                <a:latin typeface="Helvetica Neue Medium"/>
                <a:cs typeface="Helvetica Neue Medium"/>
              </a:rPr>
              <a:t>Object-wise hit-ratio (%)</a:t>
            </a:r>
            <a:endParaRPr lang="en-US" sz="2000" dirty="0">
              <a:latin typeface="Helvetica Neue Medium"/>
              <a:cs typeface="Helvetica Neue Medium"/>
            </a:endParaRPr>
          </a:p>
        </p:txBody>
      </p:sp>
      <p:graphicFrame>
        <p:nvGraphicFramePr>
          <p:cNvPr id="8" name="Chart 7"/>
          <p:cNvGraphicFramePr/>
          <p:nvPr>
            <p:extLst>
              <p:ext uri="{D42A27DB-BD31-4B8C-83A1-F6EECF244321}">
                <p14:modId xmlns:p14="http://schemas.microsoft.com/office/powerpoint/2010/main" val="1597728902"/>
              </p:ext>
            </p:extLst>
          </p:nvPr>
        </p:nvGraphicFramePr>
        <p:xfrm>
          <a:off x="782319" y="1717039"/>
          <a:ext cx="7318944" cy="28014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017087" y="5256902"/>
            <a:ext cx="7109827" cy="523220"/>
          </a:xfrm>
          <a:prstGeom prst="rect">
            <a:avLst/>
          </a:prstGeom>
          <a:ln w="3810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dirty="0" smtClean="0">
                <a:latin typeface="Helvetica Neue Medium"/>
                <a:cs typeface="Helvetica Neue Medium"/>
              </a:rPr>
              <a:t>+16% hit-ratio </a:t>
            </a:r>
            <a:r>
              <a:rPr lang="en-US" sz="2800" dirty="0" smtClean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800" dirty="0" smtClean="0">
                <a:latin typeface="Helvetica Neue Medium"/>
                <a:cs typeface="Helvetica Neue Medium"/>
              </a:rPr>
              <a:t> 23% fewer backend IOs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518052" y="1855056"/>
            <a:ext cx="1446334" cy="1579992"/>
            <a:chOff x="6277428" y="1855056"/>
            <a:chExt cx="1446334" cy="1579992"/>
          </a:xfrm>
        </p:grpSpPr>
        <p:sp>
          <p:nvSpPr>
            <p:cNvPr id="10" name="Right Bracket 9"/>
            <p:cNvSpPr/>
            <p:nvPr/>
          </p:nvSpPr>
          <p:spPr>
            <a:xfrm>
              <a:off x="6277428" y="2092476"/>
              <a:ext cx="217714" cy="1342572"/>
            </a:xfrm>
            <a:prstGeom prst="rightBracket">
              <a:avLst/>
            </a:prstGeom>
            <a:ln w="57150" cmpd="sng">
              <a:solidFill>
                <a:srgbClr val="FF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565295" y="1855056"/>
              <a:ext cx="115846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 smtClean="0">
                  <a:latin typeface="Helvetica Neue Medium"/>
                  <a:cs typeface="Helvetica Neue Medium"/>
                </a:rPr>
                <a:t>+16%</a:t>
              </a:r>
              <a:endParaRPr lang="en-US" sz="2800" dirty="0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287055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377"/>
    </mc:Choice>
    <mc:Fallback xmlns="">
      <p:transition xmlns:p14="http://schemas.microsoft.com/office/powerpoint/2010/main" spd="slow" advTm="13377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RIPQ Has </a:t>
            </a:r>
            <a:r>
              <a:rPr lang="en-US" dirty="0"/>
              <a:t>H</a:t>
            </a:r>
            <a:r>
              <a:rPr lang="en-US" dirty="0" smtClean="0"/>
              <a:t>igh Throughput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4052-3774-B34C-A6F0-5C436C7626AC}" type="slidenum">
              <a:rPr lang="en-US" smtClean="0"/>
              <a:t>57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57200" y="1465654"/>
            <a:ext cx="492443" cy="2870347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2000" dirty="0" smtClean="0">
                <a:latin typeface="Helvetica Neue Medium"/>
                <a:cs typeface="Helvetica Neue Medium"/>
              </a:rPr>
              <a:t>Throughput (req./sec)</a:t>
            </a:r>
            <a:endParaRPr lang="en-US" sz="2000" dirty="0">
              <a:latin typeface="Helvetica Neue Medium"/>
              <a:cs typeface="Helvetica Neue Medium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440074" y="2017698"/>
            <a:ext cx="1897509" cy="113272"/>
            <a:chOff x="2499034" y="2021589"/>
            <a:chExt cx="1897509" cy="113272"/>
          </a:xfrm>
        </p:grpSpPr>
        <p:sp>
          <p:nvSpPr>
            <p:cNvPr id="7" name="Right Bracket 6"/>
            <p:cNvSpPr/>
            <p:nvPr/>
          </p:nvSpPr>
          <p:spPr>
            <a:xfrm>
              <a:off x="2499034" y="2025134"/>
              <a:ext cx="274320" cy="109727"/>
            </a:xfrm>
            <a:prstGeom prst="rightBracket">
              <a:avLst/>
            </a:prstGeom>
            <a:ln w="28575" cmpd="sng">
              <a:solidFill>
                <a:srgbClr val="FF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ight Bracket 7"/>
            <p:cNvSpPr/>
            <p:nvPr/>
          </p:nvSpPr>
          <p:spPr>
            <a:xfrm>
              <a:off x="3311002" y="2021589"/>
              <a:ext cx="274320" cy="73149"/>
            </a:xfrm>
            <a:prstGeom prst="rightBracket">
              <a:avLst/>
            </a:prstGeom>
            <a:ln w="28575" cmpd="sng">
              <a:solidFill>
                <a:srgbClr val="FF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ight Bracket 9"/>
            <p:cNvSpPr/>
            <p:nvPr/>
          </p:nvSpPr>
          <p:spPr>
            <a:xfrm>
              <a:off x="4122223" y="2027157"/>
              <a:ext cx="274320" cy="54864"/>
            </a:xfrm>
            <a:prstGeom prst="rightBracket">
              <a:avLst/>
            </a:prstGeom>
            <a:ln w="28575" cmpd="sng">
              <a:solidFill>
                <a:srgbClr val="FF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913257" y="2008793"/>
            <a:ext cx="1899424" cy="210557"/>
            <a:chOff x="4945011" y="2032197"/>
            <a:chExt cx="1899424" cy="210557"/>
          </a:xfrm>
        </p:grpSpPr>
        <p:sp>
          <p:nvSpPr>
            <p:cNvPr id="12" name="Right Bracket 11"/>
            <p:cNvSpPr/>
            <p:nvPr/>
          </p:nvSpPr>
          <p:spPr>
            <a:xfrm>
              <a:off x="4945011" y="2050731"/>
              <a:ext cx="274320" cy="192023"/>
            </a:xfrm>
            <a:prstGeom prst="rightBracket">
              <a:avLst/>
            </a:prstGeom>
            <a:ln w="28575" cmpd="sng">
              <a:solidFill>
                <a:srgbClr val="FF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ight Bracket 12"/>
            <p:cNvSpPr/>
            <p:nvPr/>
          </p:nvSpPr>
          <p:spPr>
            <a:xfrm>
              <a:off x="5771191" y="2046816"/>
              <a:ext cx="274320" cy="182879"/>
            </a:xfrm>
            <a:prstGeom prst="rightBracket">
              <a:avLst/>
            </a:prstGeom>
            <a:ln w="28575" cmpd="sng">
              <a:solidFill>
                <a:srgbClr val="FF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ight Bracket 13"/>
            <p:cNvSpPr/>
            <p:nvPr/>
          </p:nvSpPr>
          <p:spPr>
            <a:xfrm>
              <a:off x="6570115" y="2032197"/>
              <a:ext cx="274320" cy="201167"/>
            </a:xfrm>
            <a:prstGeom prst="rightBracket">
              <a:avLst/>
            </a:prstGeom>
            <a:ln w="28575" cmpd="sng">
              <a:solidFill>
                <a:srgbClr val="FF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379647" y="4973373"/>
            <a:ext cx="8384706" cy="523220"/>
          </a:xfrm>
          <a:prstGeom prst="rect">
            <a:avLst/>
          </a:prstGeom>
          <a:ln w="3810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 smtClean="0">
                <a:latin typeface="Helvetica Neue Medium"/>
                <a:cs typeface="Helvetica Neue Medium"/>
              </a:rPr>
              <a:t>RIPQ throughput comparable to FIFO (≤10% diff.) </a:t>
            </a:r>
          </a:p>
        </p:txBody>
      </p:sp>
      <p:graphicFrame>
        <p:nvGraphicFramePr>
          <p:cNvPr id="18" name="Chart 17"/>
          <p:cNvGraphicFramePr/>
          <p:nvPr>
            <p:extLst>
              <p:ext uri="{D42A27DB-BD31-4B8C-83A1-F6EECF244321}">
                <p14:modId xmlns:p14="http://schemas.microsoft.com/office/powerpoint/2010/main" val="1398402887"/>
              </p:ext>
            </p:extLst>
          </p:nvPr>
        </p:nvGraphicFramePr>
        <p:xfrm>
          <a:off x="1239624" y="1674389"/>
          <a:ext cx="6861639" cy="28270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pSp>
        <p:nvGrpSpPr>
          <p:cNvPr id="17" name="Group 16"/>
          <p:cNvGrpSpPr/>
          <p:nvPr/>
        </p:nvGrpSpPr>
        <p:grpSpPr>
          <a:xfrm>
            <a:off x="2152645" y="1804696"/>
            <a:ext cx="7474007" cy="369332"/>
            <a:chOff x="2152645" y="1834278"/>
            <a:chExt cx="7474007" cy="369332"/>
          </a:xfrm>
        </p:grpSpPr>
        <p:cxnSp>
          <p:nvCxnSpPr>
            <p:cNvPr id="15" name="Straight Connector 14"/>
            <p:cNvCxnSpPr/>
            <p:nvPr/>
          </p:nvCxnSpPr>
          <p:spPr>
            <a:xfrm flipV="1">
              <a:off x="2152645" y="2034595"/>
              <a:ext cx="4843852" cy="21158"/>
            </a:xfrm>
            <a:prstGeom prst="line">
              <a:avLst/>
            </a:prstGeom>
            <a:ln w="38100" cmpd="sng">
              <a:solidFill>
                <a:schemeClr val="accent1"/>
              </a:solidFill>
              <a:prstDash val="dash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16" name="Rectangle 15"/>
            <p:cNvSpPr/>
            <p:nvPr/>
          </p:nvSpPr>
          <p:spPr>
            <a:xfrm>
              <a:off x="7518348" y="1834278"/>
              <a:ext cx="210830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>
                  <a:latin typeface="Helvetica Neue Medium"/>
                  <a:cs typeface="Helvetica Neue Medium"/>
                </a:rPr>
                <a:t>FIFO</a:t>
              </a:r>
              <a:endParaRPr lang="en-US" dirty="0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957195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16"/>
    </mc:Choice>
    <mc:Fallback xmlns="">
      <p:transition xmlns:p14="http://schemas.microsoft.com/office/powerpoint/2010/main" spd="slow" advTm="1116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8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Graphic spid="18" grpId="0">
        <p:bldSub>
          <a:bldChart bld="series"/>
        </p:bldSub>
      </p:bldGraphic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1417638"/>
            <a:ext cx="8229600" cy="16238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 Neue Medium"/>
                <a:cs typeface="Helvetica Neue Medium"/>
              </a:rPr>
              <a:t>RAM-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 Medium"/>
                <a:cs typeface="Helvetica Neue Medium"/>
              </a:rPr>
              <a:t>b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 Neue Medium"/>
                <a:cs typeface="Helvetica Neue Medium"/>
              </a:rPr>
              <a:t>ased advanced 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 Medium"/>
                <a:cs typeface="Helvetica Neue Medium"/>
              </a:rPr>
              <a:t>c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 Neue Medium"/>
                <a:cs typeface="Helvetica Neue Medium"/>
              </a:rPr>
              <a:t>aching</a:t>
            </a:r>
          </a:p>
          <a:p>
            <a:pPr algn="ctr"/>
            <a:r>
              <a:rPr lang="en-US" sz="2400" dirty="0" smtClean="0"/>
              <a:t>SLRU(Karedla’94), GDSF(Young’94, Cao’97, Cherkasova’01), </a:t>
            </a:r>
            <a:br>
              <a:rPr lang="en-US" sz="2400" dirty="0" smtClean="0"/>
            </a:br>
            <a:r>
              <a:rPr lang="en-US" sz="2400" dirty="0" smtClean="0"/>
              <a:t>SIZE(Abrams’96), LFU(Maffeis’93), LIRS </a:t>
            </a:r>
            <a:r>
              <a:rPr lang="en-US" sz="2400" dirty="0"/>
              <a:t>(Jiang’02</a:t>
            </a:r>
            <a:r>
              <a:rPr lang="en-US" sz="2400" dirty="0" smtClean="0"/>
              <a:t>)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…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Helvetica Neue Medium"/>
              <a:cs typeface="Helvetica Neue Medium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7200" y="3191805"/>
            <a:ext cx="8229600" cy="16545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 Neue Medium"/>
                <a:cs typeface="Helvetica Neue Medium"/>
              </a:rPr>
              <a:t>Flash-based caching solutions</a:t>
            </a:r>
            <a:b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 Neue Medium"/>
                <a:cs typeface="Helvetica Neue Medium"/>
              </a:rPr>
            </a:br>
            <a:r>
              <a:rPr lang="en-US" sz="2400" dirty="0" smtClean="0"/>
              <a:t>Facebook </a:t>
            </a:r>
            <a:r>
              <a:rPr lang="en-US" sz="2400" dirty="0" err="1" smtClean="0"/>
              <a:t>FlashCache</a:t>
            </a:r>
            <a:r>
              <a:rPr lang="en-US" sz="2400" dirty="0" smtClean="0"/>
              <a:t>, Janus(Albrecht ’13), Nitro(Li’13), </a:t>
            </a:r>
            <a:br>
              <a:rPr lang="en-US" sz="2400" dirty="0" smtClean="0"/>
            </a:br>
            <a:r>
              <a:rPr lang="en-US" sz="2400" dirty="0" smtClean="0"/>
              <a:t>OP-FCL(Oh’12), </a:t>
            </a:r>
            <a:r>
              <a:rPr lang="en-US" sz="2400" dirty="0" err="1" smtClean="0"/>
              <a:t>FlashTier</a:t>
            </a:r>
            <a:r>
              <a:rPr lang="en-US" sz="2400" dirty="0" smtClean="0"/>
              <a:t>(Saxena’12), </a:t>
            </a:r>
            <a:r>
              <a:rPr lang="en-US" sz="2400" dirty="0" err="1" smtClean="0"/>
              <a:t>Hec</a:t>
            </a:r>
            <a:r>
              <a:rPr lang="en-US" sz="2400" dirty="0" smtClean="0"/>
              <a:t>(Yang’13)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…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457200" y="5013462"/>
            <a:ext cx="8229600" cy="13428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 Neue Medium"/>
                <a:cs typeface="Helvetica Neue Medium"/>
              </a:rPr>
              <a:t>Flash performance</a:t>
            </a:r>
            <a:b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 Neue Medium"/>
                <a:cs typeface="Helvetica Neue Medium"/>
              </a:rPr>
            </a:br>
            <a:r>
              <a:rPr lang="en-US" sz="2400" dirty="0" smtClean="0"/>
              <a:t>Stoica</a:t>
            </a:r>
            <a:r>
              <a:rPr lang="en-US" sz="2400" dirty="0"/>
              <a:t>’</a:t>
            </a:r>
            <a:r>
              <a:rPr lang="en-US" sz="2400" dirty="0" smtClean="0"/>
              <a:t>09, Chen’</a:t>
            </a:r>
            <a:r>
              <a:rPr lang="en-US" altLang="zh-CN" sz="2400" dirty="0" smtClean="0"/>
              <a:t>09,</a:t>
            </a:r>
            <a:r>
              <a:rPr lang="zh-CN" altLang="en-US" sz="2400" dirty="0" smtClean="0"/>
              <a:t> </a:t>
            </a:r>
            <a:r>
              <a:rPr lang="en-US" sz="2400" dirty="0" smtClean="0"/>
              <a:t>Bouganim</a:t>
            </a:r>
            <a:r>
              <a:rPr lang="en-US" altLang="zh-CN" sz="2400" dirty="0" smtClean="0"/>
              <a:t>’09,</a:t>
            </a:r>
            <a:r>
              <a:rPr lang="zh-CN" altLang="zh-CN" sz="2400" dirty="0"/>
              <a:t> </a:t>
            </a:r>
            <a:r>
              <a:rPr lang="en-US" sz="2400" dirty="0" smtClean="0"/>
              <a:t>Min’12,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…</a:t>
            </a:r>
            <a:r>
              <a:rPr lang="en-US" sz="2400" dirty="0" smtClean="0"/>
              <a:t> 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Helvetica Neue Medium"/>
              <a:cs typeface="Helvetica Neue Medium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4052-3774-B34C-A6F0-5C436C7626AC}" type="slidenum">
              <a:rPr lang="en-US" smtClean="0"/>
              <a:t>58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313251" y="2604674"/>
            <a:ext cx="4729564" cy="461665"/>
          </a:xfrm>
          <a:prstGeom prst="rect">
            <a:avLst/>
          </a:prstGeom>
          <a:noFill/>
          <a:ln w="3810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smtClean="0">
                <a:latin typeface="Helvetica Neue Medium"/>
                <a:cs typeface="Helvetica Neue Medium"/>
              </a:rPr>
              <a:t>RIPQ enables their use on flash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48078" y="4384683"/>
            <a:ext cx="5430355" cy="461665"/>
          </a:xfrm>
          <a:prstGeom prst="rect">
            <a:avLst/>
          </a:prstGeom>
          <a:noFill/>
          <a:ln w="3810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smtClean="0">
                <a:latin typeface="Helvetica Neue Medium"/>
                <a:cs typeface="Helvetica Neue Medium"/>
              </a:rPr>
              <a:t>RIPQ </a:t>
            </a:r>
            <a:r>
              <a:rPr lang="en-US" altLang="zh-CN" sz="2400" dirty="0" smtClean="0">
                <a:latin typeface="Helvetica Neue Medium"/>
                <a:cs typeface="Helvetica Neue Medium"/>
              </a:rPr>
              <a:t>supports</a:t>
            </a:r>
            <a:r>
              <a:rPr lang="zh-CN" altLang="en-US" sz="2400" dirty="0" smtClean="0">
                <a:latin typeface="Helvetica Neue Medium"/>
                <a:cs typeface="Helvetica Neue Medium"/>
              </a:rPr>
              <a:t> </a:t>
            </a:r>
            <a:r>
              <a:rPr lang="en-US" altLang="zh-CN" sz="2400" dirty="0" smtClean="0">
                <a:latin typeface="Helvetica Neue Medium"/>
                <a:cs typeface="Helvetica Neue Medium"/>
              </a:rPr>
              <a:t>advanced</a:t>
            </a:r>
            <a:r>
              <a:rPr lang="zh-CN" altLang="en-US" sz="2400" dirty="0" smtClean="0">
                <a:latin typeface="Helvetica Neue Medium"/>
                <a:cs typeface="Helvetica Neue Medium"/>
              </a:rPr>
              <a:t> </a:t>
            </a:r>
            <a:r>
              <a:rPr lang="en-US" altLang="zh-CN" sz="2400" dirty="0" smtClean="0">
                <a:latin typeface="Helvetica Neue Medium"/>
                <a:cs typeface="Helvetica Neue Medium"/>
              </a:rPr>
              <a:t>algorithms</a:t>
            </a:r>
            <a:endParaRPr lang="en-US" sz="2400" dirty="0" smtClean="0">
              <a:latin typeface="Helvetica Neue Medium"/>
              <a:cs typeface="Helvetica Neue Medium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51387" y="5889810"/>
            <a:ext cx="5841226" cy="461665"/>
          </a:xfrm>
          <a:prstGeom prst="rect">
            <a:avLst/>
          </a:prstGeom>
          <a:noFill/>
          <a:ln w="3810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smtClean="0">
                <a:latin typeface="Helvetica Neue Medium"/>
                <a:cs typeface="Helvetica Neue Medium"/>
              </a:rPr>
              <a:t>Trend</a:t>
            </a:r>
            <a:r>
              <a:rPr lang="zh-CN" altLang="en-US" sz="2400" dirty="0" smtClean="0">
                <a:latin typeface="Helvetica Neue Medium"/>
                <a:cs typeface="Helvetica Neue Medium"/>
              </a:rPr>
              <a:t> </a:t>
            </a:r>
            <a:r>
              <a:rPr lang="en-US" altLang="zh-CN" sz="2400" dirty="0" smtClean="0">
                <a:latin typeface="Helvetica Neue Medium"/>
                <a:cs typeface="Helvetica Neue Medium"/>
              </a:rPr>
              <a:t>continues</a:t>
            </a:r>
            <a:r>
              <a:rPr lang="zh-CN" altLang="en-US" sz="2400" dirty="0" smtClean="0">
                <a:latin typeface="Helvetica Neue Medium"/>
                <a:cs typeface="Helvetica Neue Medium"/>
              </a:rPr>
              <a:t> </a:t>
            </a:r>
            <a:r>
              <a:rPr lang="en-US" altLang="zh-CN" sz="2400" dirty="0" smtClean="0">
                <a:latin typeface="Helvetica Neue Medium"/>
                <a:cs typeface="Helvetica Neue Medium"/>
              </a:rPr>
              <a:t>for</a:t>
            </a:r>
            <a:r>
              <a:rPr lang="zh-CN" altLang="en-US" sz="2400" dirty="0" smtClean="0">
                <a:latin typeface="Helvetica Neue Medium"/>
                <a:cs typeface="Helvetica Neue Medium"/>
              </a:rPr>
              <a:t> </a:t>
            </a:r>
            <a:r>
              <a:rPr lang="en-US" altLang="zh-CN" sz="2400" dirty="0" smtClean="0">
                <a:latin typeface="Helvetica Neue Medium"/>
                <a:cs typeface="Helvetica Neue Medium"/>
              </a:rPr>
              <a:t>modern</a:t>
            </a:r>
            <a:r>
              <a:rPr lang="zh-CN" altLang="en-US" sz="2400" dirty="0" smtClean="0">
                <a:latin typeface="Helvetica Neue Medium"/>
                <a:cs typeface="Helvetica Neue Medium"/>
              </a:rPr>
              <a:t> </a:t>
            </a:r>
            <a:r>
              <a:rPr lang="en-US" altLang="zh-CN" sz="2400" dirty="0" smtClean="0">
                <a:latin typeface="Helvetica Neue Medium"/>
                <a:cs typeface="Helvetica Neue Medium"/>
              </a:rPr>
              <a:t>flash</a:t>
            </a:r>
            <a:r>
              <a:rPr lang="zh-CN" altLang="en-US" sz="2400" dirty="0" smtClean="0">
                <a:latin typeface="Helvetica Neue Medium"/>
                <a:cs typeface="Helvetica Neue Medium"/>
              </a:rPr>
              <a:t> </a:t>
            </a:r>
            <a:r>
              <a:rPr lang="en-US" altLang="zh-CN" sz="2400" dirty="0" smtClean="0">
                <a:latin typeface="Helvetica Neue Medium"/>
                <a:cs typeface="Helvetica Neue Medium"/>
              </a:rPr>
              <a:t>cards</a:t>
            </a:r>
            <a:endParaRPr lang="en-US" sz="2400" dirty="0" smtClean="0">
              <a:latin typeface="Helvetica Neue Medium"/>
              <a:cs typeface="Helvetica Neue Medium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66976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85"/>
    </mc:Choice>
    <mc:Fallback xmlns="">
      <p:transition xmlns:p14="http://schemas.microsoft.com/office/powerpoint/2010/main" spd="slow" advTm="4685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RIPQ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455" y="1600200"/>
            <a:ext cx="8733442" cy="481703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First framework for advanced caching on flash</a:t>
            </a:r>
          </a:p>
          <a:p>
            <a:pPr lvl="1"/>
            <a:r>
              <a:rPr lang="en-US" sz="2400" dirty="0" smtClean="0"/>
              <a:t>Relative priority </a:t>
            </a:r>
            <a:r>
              <a:rPr lang="en-US" sz="2400" dirty="0"/>
              <a:t>q</a:t>
            </a:r>
            <a:r>
              <a:rPr lang="en-US" sz="2400" dirty="0" smtClean="0"/>
              <a:t>ueue </a:t>
            </a:r>
            <a:r>
              <a:rPr lang="en-US" sz="2400" dirty="0"/>
              <a:t>i</a:t>
            </a:r>
            <a:r>
              <a:rPr lang="en-US" sz="2400" dirty="0" smtClean="0"/>
              <a:t>nterface</a:t>
            </a:r>
          </a:p>
          <a:p>
            <a:pPr lvl="1"/>
            <a:r>
              <a:rPr lang="en-US" sz="2400" dirty="0" smtClean="0"/>
              <a:t>Large </a:t>
            </a:r>
            <a:r>
              <a:rPr lang="en-US" sz="2400" dirty="0"/>
              <a:t>w</a:t>
            </a:r>
            <a:r>
              <a:rPr lang="en-US" sz="2400" dirty="0" smtClean="0"/>
              <a:t>rites</a:t>
            </a:r>
          </a:p>
          <a:p>
            <a:pPr lvl="1"/>
            <a:r>
              <a:rPr lang="en-US" sz="2400" dirty="0" smtClean="0"/>
              <a:t>Restricted </a:t>
            </a:r>
            <a:r>
              <a:rPr lang="en-US" sz="2400" dirty="0"/>
              <a:t>i</a:t>
            </a:r>
            <a:r>
              <a:rPr lang="en-US" sz="2400" dirty="0" smtClean="0"/>
              <a:t>nsertion points</a:t>
            </a:r>
          </a:p>
          <a:p>
            <a:pPr lvl="1"/>
            <a:r>
              <a:rPr lang="en-US" sz="2400" dirty="0" smtClean="0"/>
              <a:t>Lazy update</a:t>
            </a:r>
          </a:p>
          <a:p>
            <a:pPr lvl="1"/>
            <a:r>
              <a:rPr lang="en-US" sz="2400" dirty="0" smtClean="0"/>
              <a:t>Section merge/split</a:t>
            </a:r>
          </a:p>
          <a:p>
            <a:pPr lvl="1"/>
            <a:endParaRPr lang="en-US" sz="2400" dirty="0" smtClean="0"/>
          </a:p>
          <a:p>
            <a:r>
              <a:rPr lang="en-US" sz="2800" dirty="0" smtClean="0"/>
              <a:t>Enables SLRU-3 &amp; GDSF-3 for Facebook photos</a:t>
            </a:r>
          </a:p>
          <a:p>
            <a:pPr lvl="1"/>
            <a:r>
              <a:rPr lang="en-US" sz="2400" dirty="0"/>
              <a:t>10% less backbone </a:t>
            </a:r>
            <a:r>
              <a:rPr lang="en-US" sz="2400" dirty="0" smtClean="0"/>
              <a:t>traffic</a:t>
            </a:r>
          </a:p>
          <a:p>
            <a:pPr lvl="1"/>
            <a:r>
              <a:rPr lang="en-US" sz="2400" dirty="0"/>
              <a:t>23</a:t>
            </a:r>
            <a:r>
              <a:rPr lang="en-US" sz="2400" dirty="0" smtClean="0"/>
              <a:t>% fewer backend IOs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4052-3774-B34C-A6F0-5C436C7626AC}" type="slidenum">
              <a:rPr lang="en-US" smtClean="0"/>
              <a:t>59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00748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3171"/>
    </mc:Choice>
    <mc:Fallback xmlns="">
      <p:transition xmlns:p14="http://schemas.microsoft.com/office/powerpoint/2010/main" spd="slow" advTm="133171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4052-3774-B34C-A6F0-5C436C7626AC}" type="slidenum">
              <a:rPr lang="en-US" smtClean="0"/>
              <a:t>6</a:t>
            </a:fld>
            <a:endParaRPr lang="en-US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89419" y="1000789"/>
            <a:ext cx="1636890" cy="1547476"/>
          </a:xfrm>
          <a:prstGeom prst="ellipse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123469" y="3189745"/>
            <a:ext cx="4491873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Helvetica Neue Medium"/>
                <a:cs typeface="Helvetica Neue Medium"/>
              </a:rPr>
              <a:t>Advanced caching helps:</a:t>
            </a:r>
            <a:endParaRPr lang="en-US" sz="2400" dirty="0">
              <a:latin typeface="Helvetica Neue Medium"/>
              <a:cs typeface="Helvetica Neue Medium"/>
            </a:endParaRP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latin typeface="Helvetica Neue Medium"/>
                <a:cs typeface="Helvetica Neue Medium"/>
              </a:rPr>
              <a:t>23% fewer backend IOs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latin typeface="Helvetica Neue Medium"/>
                <a:cs typeface="Helvetica Neue Medium"/>
              </a:rPr>
              <a:t>10% less backbone traffic 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189419" y="330236"/>
            <a:ext cx="184115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Helvetica Neue Medium"/>
                <a:cs typeface="Helvetica Neue Medium"/>
              </a:rPr>
              <a:t>Theory</a:t>
            </a:r>
            <a:endParaRPr lang="en-US" sz="3200" dirty="0">
              <a:latin typeface="Helvetica Neue Medium"/>
              <a:cs typeface="Helvetica Neue Medium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4615342" y="330236"/>
            <a:ext cx="4660808" cy="3804717"/>
            <a:chOff x="4615342" y="330236"/>
            <a:chExt cx="4660808" cy="3804717"/>
          </a:xfrm>
        </p:grpSpPr>
        <p:sp>
          <p:nvSpPr>
            <p:cNvPr id="27" name="TextBox 26"/>
            <p:cNvSpPr txBox="1"/>
            <p:nvPr/>
          </p:nvSpPr>
          <p:spPr>
            <a:xfrm>
              <a:off x="5821456" y="330236"/>
              <a:ext cx="1841151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>
                  <a:latin typeface="Helvetica Neue Medium"/>
                  <a:cs typeface="Helvetica Neue Medium"/>
                </a:rPr>
                <a:t>Practice</a:t>
              </a:r>
              <a:endParaRPr lang="en-US" sz="3200" dirty="0">
                <a:latin typeface="Helvetica Neue Medium"/>
                <a:cs typeface="Helvetica Neue Medium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615342" y="3303956"/>
              <a:ext cx="466080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Helvetica Neue Medium"/>
                  <a:cs typeface="Helvetica Neue Medium"/>
                </a:rPr>
                <a:t>D</a:t>
              </a:r>
              <a:r>
                <a:rPr lang="en-US" sz="2400" dirty="0" smtClean="0">
                  <a:latin typeface="Helvetica Neue Medium"/>
                  <a:cs typeface="Helvetica Neue Medium"/>
                </a:rPr>
                <a:t>ifficult to implement on flash:</a:t>
              </a:r>
            </a:p>
            <a:p>
              <a:pPr marL="342900" indent="-342900">
                <a:buFont typeface="Arial"/>
                <a:buChar char="•"/>
              </a:pPr>
              <a:r>
                <a:rPr lang="en-US" sz="2400" dirty="0" smtClean="0">
                  <a:latin typeface="Helvetica Neue Medium"/>
                  <a:cs typeface="Helvetica Neue Medium"/>
                </a:rPr>
                <a:t>FIFO still used</a:t>
              </a:r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052357" y="1000789"/>
              <a:ext cx="1474695" cy="1554480"/>
            </a:xfrm>
            <a:prstGeom prst="ellipse">
              <a:avLst/>
            </a:prstGeom>
          </p:spPr>
        </p:pic>
      </p:grpSp>
      <p:sp>
        <p:nvSpPr>
          <p:cNvPr id="12" name="Rectangle 11"/>
          <p:cNvSpPr/>
          <p:nvPr/>
        </p:nvSpPr>
        <p:spPr>
          <a:xfrm>
            <a:off x="123469" y="0"/>
            <a:ext cx="8988782" cy="4909581"/>
          </a:xfrm>
          <a:prstGeom prst="rect">
            <a:avLst/>
          </a:prstGeom>
          <a:solidFill>
            <a:schemeClr val="bg1">
              <a:alpha val="47000"/>
            </a:schemeClr>
          </a:solidFill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1492243" y="2461406"/>
            <a:ext cx="6159515" cy="3622593"/>
            <a:chOff x="1492243" y="3213446"/>
            <a:chExt cx="6159515" cy="3622593"/>
          </a:xfrm>
        </p:grpSpPr>
        <p:sp>
          <p:nvSpPr>
            <p:cNvPr id="14" name="TextBox 13"/>
            <p:cNvSpPr txBox="1"/>
            <p:nvPr/>
          </p:nvSpPr>
          <p:spPr>
            <a:xfrm>
              <a:off x="1492243" y="5266379"/>
              <a:ext cx="6159515" cy="1569660"/>
            </a:xfrm>
            <a:prstGeom prst="rect">
              <a:avLst/>
            </a:prstGeom>
            <a:ln w="38100" cmpd="sng">
              <a:solidFill>
                <a:srgbClr val="4F81BD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sz="3200" dirty="0" smtClean="0">
                  <a:latin typeface="Helvetica Neue Black Condensed"/>
                  <a:cs typeface="Helvetica Neue Black Condensed"/>
                </a:rPr>
                <a:t>Restricted Insertion Priority Queue</a:t>
              </a:r>
              <a:r>
                <a:rPr lang="en-US" sz="3200" dirty="0" smtClean="0">
                  <a:latin typeface="Helvetica Neue Medium"/>
                  <a:cs typeface="Helvetica Neue Medium"/>
                </a:rPr>
                <a:t>: </a:t>
              </a:r>
              <a:br>
                <a:rPr lang="en-US" sz="3200" dirty="0" smtClean="0">
                  <a:latin typeface="Helvetica Neue Medium"/>
                  <a:cs typeface="Helvetica Neue Medium"/>
                </a:rPr>
              </a:br>
              <a:r>
                <a:rPr lang="en-US" sz="3200" dirty="0" smtClean="0">
                  <a:latin typeface="Helvetica Neue Medium"/>
                  <a:cs typeface="Helvetica Neue Medium"/>
                </a:rPr>
                <a:t>efficiently </a:t>
              </a:r>
              <a:r>
                <a:rPr lang="en-US" sz="3200" dirty="0">
                  <a:latin typeface="Helvetica Neue Medium"/>
                  <a:cs typeface="Helvetica Neue Medium"/>
                </a:rPr>
                <a:t>implement </a:t>
              </a:r>
              <a:r>
                <a:rPr lang="en-US" sz="3200" dirty="0" smtClean="0">
                  <a:latin typeface="Helvetica Neue Medium"/>
                  <a:cs typeface="Helvetica Neue Medium"/>
                </a:rPr>
                <a:t>advanced</a:t>
              </a:r>
              <a:br>
                <a:rPr lang="en-US" sz="3200" dirty="0" smtClean="0">
                  <a:latin typeface="Helvetica Neue Medium"/>
                  <a:cs typeface="Helvetica Neue Medium"/>
                </a:rPr>
              </a:br>
              <a:r>
                <a:rPr lang="en-US" sz="3200" dirty="0" smtClean="0">
                  <a:latin typeface="Helvetica Neue Medium"/>
                  <a:cs typeface="Helvetica Neue Medium"/>
                </a:rPr>
                <a:t>caching </a:t>
              </a:r>
              <a:r>
                <a:rPr lang="en-US" sz="3200" dirty="0">
                  <a:latin typeface="Helvetica Neue Medium"/>
                  <a:cs typeface="Helvetica Neue Medium"/>
                </a:rPr>
                <a:t>algorithms on </a:t>
              </a:r>
              <a:r>
                <a:rPr lang="en-US" sz="3200" dirty="0" smtClean="0">
                  <a:latin typeface="Helvetica Neue Medium"/>
                  <a:cs typeface="Helvetica Neue Medium"/>
                </a:rPr>
                <a:t>flash</a:t>
              </a:r>
              <a:endParaRPr lang="en-US" sz="3200" dirty="0">
                <a:latin typeface="Helvetica Neue Medium"/>
                <a:cs typeface="Helvetica Neue Medium"/>
              </a:endParaRPr>
            </a:p>
          </p:txBody>
        </p:sp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670973" y="3213446"/>
              <a:ext cx="1802055" cy="1802055"/>
            </a:xfrm>
            <a:prstGeom prst="ellipse">
              <a:avLst/>
            </a:prstGeom>
            <a:solidFill>
              <a:srgbClr val="FFFFFF">
                <a:shade val="85000"/>
              </a:srgbClr>
            </a:solidFill>
            <a:ln w="190500" cap="rnd">
              <a:solidFill>
                <a:srgbClr val="FFFFFF"/>
              </a:solidFill>
            </a:ln>
            <a:effectLst>
              <a:outerShdw blurRad="50000" algn="tl" rotWithShape="0">
                <a:srgbClr val="000000">
                  <a:alpha val="41000"/>
                </a:srgbClr>
              </a:outerShdw>
            </a:effectLst>
            <a:scene3d>
              <a:camera prst="orthographicFront"/>
              <a:lightRig rig="twoPt" dir="t">
                <a:rot lat="0" lon="0" rev="7800000"/>
              </a:lightRig>
            </a:scene3d>
            <a:sp3d contourW="6350">
              <a:bevelT w="50800" h="16510"/>
              <a:contourClr>
                <a:srgbClr val="C0C0C0"/>
              </a:contourClr>
            </a:sp3d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3263041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04"/>
    </mc:Choice>
    <mc:Fallback xmlns="">
      <p:transition xmlns:p14="http://schemas.microsoft.com/office/powerpoint/2010/main" spd="slow" advTm="1304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9810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/>
              <a:t>Why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are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advanced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caching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algorithms</a:t>
            </a:r>
            <a:br>
              <a:rPr lang="en-US" altLang="zh-CN" sz="2800" dirty="0" smtClean="0"/>
            </a:br>
            <a:r>
              <a:rPr lang="en-US" altLang="zh-CN" sz="2800" dirty="0" smtClean="0"/>
              <a:t>difficult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to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implement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on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flash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efficiently?</a:t>
            </a:r>
          </a:p>
          <a:p>
            <a:pPr lvl="1"/>
            <a:endParaRPr lang="en-US" altLang="zh-CN" sz="2400" dirty="0" smtClean="0"/>
          </a:p>
          <a:p>
            <a:endParaRPr lang="en-US" sz="2800" dirty="0"/>
          </a:p>
          <a:p>
            <a:r>
              <a:rPr lang="en-US" sz="2800" dirty="0" smtClean="0"/>
              <a:t>How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RIPQ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solves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this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problem?</a:t>
            </a:r>
          </a:p>
          <a:p>
            <a:pPr lvl="1"/>
            <a:r>
              <a:rPr lang="en-US" sz="2400" dirty="0" smtClean="0"/>
              <a:t>Why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use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priority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queue?</a:t>
            </a:r>
          </a:p>
          <a:p>
            <a:pPr lvl="1"/>
            <a:r>
              <a:rPr lang="en-US" sz="2400" dirty="0" smtClean="0"/>
              <a:t>How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to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efficiently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implement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one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on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flash?</a:t>
            </a:r>
          </a:p>
          <a:p>
            <a:endParaRPr lang="en-US" dirty="0"/>
          </a:p>
          <a:p>
            <a:r>
              <a:rPr lang="en-US" sz="2800" dirty="0" smtClean="0"/>
              <a:t>Evaluation</a:t>
            </a:r>
          </a:p>
          <a:p>
            <a:pPr lvl="1"/>
            <a:r>
              <a:rPr lang="en-US" sz="2400" dirty="0"/>
              <a:t>10% less backbone traffic </a:t>
            </a:r>
            <a:endParaRPr lang="en-US" sz="2400" dirty="0" smtClean="0"/>
          </a:p>
          <a:p>
            <a:pPr lvl="1"/>
            <a:r>
              <a:rPr lang="en-US" sz="2400" dirty="0"/>
              <a:t>23% fewer backend </a:t>
            </a:r>
            <a:r>
              <a:rPr lang="en-US" sz="2400" dirty="0" smtClean="0"/>
              <a:t>IOs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4052-3774-B34C-A6F0-5C436C7626A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6491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9810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/>
              <a:t>Why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are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advanced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caching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algorithms</a:t>
            </a:r>
            <a:br>
              <a:rPr lang="en-US" altLang="zh-CN" sz="2800" dirty="0" smtClean="0"/>
            </a:br>
            <a:r>
              <a:rPr lang="en-US" altLang="zh-CN" sz="2800" dirty="0" smtClean="0"/>
              <a:t>difficult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to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implement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on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flash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efficiently?</a:t>
            </a:r>
          </a:p>
          <a:p>
            <a:pPr lvl="1"/>
            <a:r>
              <a:rPr lang="en-US" altLang="zh-CN" sz="2400" dirty="0" smtClean="0"/>
              <a:t>Write pattern of FIFO and LRU</a:t>
            </a:r>
          </a:p>
          <a:p>
            <a:endParaRPr lang="en-US" sz="2800" dirty="0" smtClean="0"/>
          </a:p>
          <a:p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How</a:t>
            </a:r>
            <a:r>
              <a:rPr lang="zh-CN" altLang="en-US" sz="28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sz="2800" dirty="0" smtClean="0">
                <a:solidFill>
                  <a:schemeClr val="bg1">
                    <a:lumMod val="50000"/>
                  </a:schemeClr>
                </a:solidFill>
              </a:rPr>
              <a:t>RIPQ</a:t>
            </a:r>
            <a:r>
              <a:rPr lang="zh-CN" altLang="en-US" sz="28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sz="2800" dirty="0" smtClean="0">
                <a:solidFill>
                  <a:schemeClr val="bg1">
                    <a:lumMod val="50000"/>
                  </a:schemeClr>
                </a:solidFill>
              </a:rPr>
              <a:t>solves</a:t>
            </a:r>
            <a:r>
              <a:rPr lang="zh-CN" altLang="en-US" sz="28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sz="2800" dirty="0" smtClean="0">
                <a:solidFill>
                  <a:schemeClr val="bg1">
                    <a:lumMod val="50000"/>
                  </a:schemeClr>
                </a:solidFill>
              </a:rPr>
              <a:t>this</a:t>
            </a:r>
            <a:r>
              <a:rPr lang="zh-CN" altLang="en-US" sz="28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sz="2800" dirty="0" smtClean="0">
                <a:solidFill>
                  <a:schemeClr val="bg1">
                    <a:lumMod val="50000"/>
                  </a:schemeClr>
                </a:solidFill>
              </a:rPr>
              <a:t>problem?</a:t>
            </a:r>
          </a:p>
          <a:p>
            <a:pPr lvl="1"/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Why</a:t>
            </a:r>
            <a:r>
              <a:rPr lang="zh-CN" altLang="en-US" sz="24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</a:rPr>
              <a:t>use</a:t>
            </a:r>
            <a:r>
              <a:rPr lang="zh-CN" altLang="en-US" sz="24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</a:rPr>
              <a:t>priority</a:t>
            </a:r>
            <a:r>
              <a:rPr lang="zh-CN" altLang="en-US" sz="24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</a:rPr>
              <a:t>queue?</a:t>
            </a:r>
          </a:p>
          <a:p>
            <a:pPr lvl="1"/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How</a:t>
            </a:r>
            <a:r>
              <a:rPr lang="zh-CN" altLang="en-US" sz="24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</a:rPr>
              <a:t>to</a:t>
            </a:r>
            <a:r>
              <a:rPr lang="zh-CN" altLang="en-US" sz="24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</a:rPr>
              <a:t>efficiently</a:t>
            </a:r>
            <a:r>
              <a:rPr lang="zh-CN" altLang="en-US" sz="24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</a:rPr>
              <a:t>implement</a:t>
            </a:r>
            <a:r>
              <a:rPr lang="zh-CN" altLang="en-US" sz="24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</a:rPr>
              <a:t>one</a:t>
            </a:r>
            <a:r>
              <a:rPr lang="zh-CN" altLang="en-US" sz="24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</a:rPr>
              <a:t>on</a:t>
            </a:r>
            <a:r>
              <a:rPr lang="zh-CN" altLang="en-US" sz="24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</a:rPr>
              <a:t>flash?</a:t>
            </a:r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Evaluation</a:t>
            </a:r>
          </a:p>
          <a:p>
            <a:pPr lvl="1"/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10% less backbone traffic </a:t>
            </a:r>
            <a:endParaRPr lang="en-US" sz="2400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23% fewer backend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IOs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4052-3774-B34C-A6F0-5C436C7626A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5405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FIFO </a:t>
            </a:r>
            <a:r>
              <a:rPr lang="en-US" dirty="0"/>
              <a:t>D</a:t>
            </a:r>
            <a:r>
              <a:rPr lang="en-US" dirty="0" smtClean="0"/>
              <a:t>oes </a:t>
            </a:r>
            <a:r>
              <a:rPr lang="en-US" dirty="0"/>
              <a:t>S</a:t>
            </a:r>
            <a:r>
              <a:rPr lang="en-US" dirty="0" smtClean="0"/>
              <a:t>equential Writes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4052-3774-B34C-A6F0-5C436C7626AC}" type="slidenum">
              <a:rPr lang="en-US" smtClean="0"/>
              <a:t>9</a:t>
            </a:fld>
            <a:endParaRPr lang="en-US"/>
          </a:p>
        </p:txBody>
      </p:sp>
      <p:grpSp>
        <p:nvGrpSpPr>
          <p:cNvPr id="48" name="Group 47"/>
          <p:cNvGrpSpPr/>
          <p:nvPr/>
        </p:nvGrpSpPr>
        <p:grpSpPr>
          <a:xfrm>
            <a:off x="-700781" y="2315923"/>
            <a:ext cx="10475007" cy="1546261"/>
            <a:chOff x="-700781" y="2315923"/>
            <a:chExt cx="10475007" cy="1546261"/>
          </a:xfrm>
        </p:grpSpPr>
        <p:grpSp>
          <p:nvGrpSpPr>
            <p:cNvPr id="93" name="Group 92"/>
            <p:cNvGrpSpPr/>
            <p:nvPr/>
          </p:nvGrpSpPr>
          <p:grpSpPr>
            <a:xfrm>
              <a:off x="-700781" y="2315923"/>
              <a:ext cx="8987391" cy="1537333"/>
              <a:chOff x="-700781" y="2315923"/>
              <a:chExt cx="8987391" cy="1537333"/>
            </a:xfrm>
          </p:grpSpPr>
          <p:sp>
            <p:nvSpPr>
              <p:cNvPr id="95" name="Rectangle 94"/>
              <p:cNvSpPr>
                <a:spLocks noChangeAspect="1"/>
              </p:cNvSpPr>
              <p:nvPr/>
            </p:nvSpPr>
            <p:spPr>
              <a:xfrm>
                <a:off x="2528884" y="2315923"/>
                <a:ext cx="4179521" cy="4616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sz="2400" dirty="0" smtClean="0">
                    <a:ln w="1905"/>
                    <a:effectLst>
                      <a:innerShdw blurRad="69850" dist="43180" dir="5400000">
                        <a:srgbClr val="000000">
                          <a:alpha val="65000"/>
                        </a:srgbClr>
                      </a:innerShdw>
                    </a:effectLst>
                    <a:latin typeface="Helvetica Neue Medium"/>
                    <a:cs typeface="Helvetica Neue Medium"/>
                  </a:rPr>
                  <a:t>Cache space of </a:t>
                </a:r>
                <a:r>
                  <a:rPr lang="en-US" altLang="zh-CN" sz="2400" dirty="0" smtClean="0">
                    <a:ln w="1905"/>
                    <a:effectLst>
                      <a:innerShdw blurRad="69850" dist="43180" dir="5400000">
                        <a:srgbClr val="000000">
                          <a:alpha val="65000"/>
                        </a:srgbClr>
                      </a:innerShdw>
                    </a:effectLst>
                    <a:latin typeface="Helvetica Neue Medium"/>
                    <a:cs typeface="Helvetica Neue Medium"/>
                  </a:rPr>
                  <a:t>FIFO</a:t>
                </a:r>
                <a:endParaRPr lang="en-US" sz="2400" dirty="0">
                  <a:ln w="1905"/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Helvetica Neue Medium"/>
                  <a:cs typeface="Helvetica Neue Medium"/>
                </a:endParaRPr>
              </a:p>
            </p:txBody>
          </p:sp>
          <p:sp>
            <p:nvSpPr>
              <p:cNvPr id="96" name="Left Brace 95"/>
              <p:cNvSpPr/>
              <p:nvPr/>
            </p:nvSpPr>
            <p:spPr>
              <a:xfrm rot="5400000">
                <a:off x="4432579" y="-653354"/>
                <a:ext cx="392862" cy="7315201"/>
              </a:xfrm>
              <a:prstGeom prst="leftBrac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97" name="Rectangle 96"/>
              <p:cNvSpPr/>
              <p:nvPr/>
            </p:nvSpPr>
            <p:spPr>
              <a:xfrm>
                <a:off x="1015737" y="3582320"/>
                <a:ext cx="7140485" cy="185702"/>
              </a:xfrm>
              <a:prstGeom prst="rect">
                <a:avLst/>
              </a:prstGeom>
              <a:pattFill prst="dkVert">
                <a:fgClr>
                  <a:srgbClr val="3366FF"/>
                </a:fgClr>
                <a:bgClr>
                  <a:prstClr val="white"/>
                </a:bgClr>
              </a:patt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8" name="Rectangle 97"/>
              <p:cNvSpPr>
                <a:spLocks noChangeAspect="1"/>
              </p:cNvSpPr>
              <p:nvPr/>
            </p:nvSpPr>
            <p:spPr>
              <a:xfrm>
                <a:off x="-700781" y="3391591"/>
                <a:ext cx="2315962" cy="4616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sz="2400" dirty="0" smtClean="0">
                    <a:ln w="1905"/>
                    <a:effectLst>
                      <a:innerShdw blurRad="69850" dist="43180" dir="5400000">
                        <a:srgbClr val="000000">
                          <a:alpha val="65000"/>
                        </a:srgbClr>
                      </a:innerShdw>
                    </a:effectLst>
                    <a:latin typeface="Helvetica Neue Medium"/>
                    <a:cs typeface="Helvetica Neue Medium"/>
                  </a:rPr>
                  <a:t>Head</a:t>
                </a:r>
                <a:endParaRPr lang="en-US" sz="2400" dirty="0">
                  <a:ln w="1905"/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Helvetica Neue Medium"/>
                  <a:cs typeface="Helvetica Neue Medium"/>
                </a:endParaRPr>
              </a:p>
            </p:txBody>
          </p:sp>
        </p:grpSp>
        <p:sp>
          <p:nvSpPr>
            <p:cNvPr id="94" name="Rectangle 93"/>
            <p:cNvSpPr>
              <a:spLocks noChangeAspect="1"/>
            </p:cNvSpPr>
            <p:nvPr/>
          </p:nvSpPr>
          <p:spPr>
            <a:xfrm>
              <a:off x="7458264" y="3400519"/>
              <a:ext cx="2315962" cy="46166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400" dirty="0" smtClean="0">
                  <a:ln w="1905"/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Helvetica Neue Medium"/>
                  <a:cs typeface="Helvetica Neue Medium"/>
                </a:rPr>
                <a:t>Tail</a:t>
              </a:r>
              <a:endParaRPr lang="en-US" sz="2400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Helvetica Neue Medium"/>
                <a:cs typeface="Helvetica Neue Medium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59216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16"/>
    </mc:Choice>
    <mc:Fallback xmlns="">
      <p:transition xmlns:p14="http://schemas.microsoft.com/office/powerpoint/2010/main" spd="slow" advTm="616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4.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1|7.1|16.7|24.8|7.8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|0|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7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3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2|5.9|10.3|4.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7.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9|6.5|6.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|14.7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8|1.7|2.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6|13.2|3.1|1.1|1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|12.9|3.6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|7.9|9.2|6.3|6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2|3|1.5|5.4|4.3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8|5.3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4|8.3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1|4.2|9.5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5|13.4|8.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2|0.2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4|6.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6|11.4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1.2|8.7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2|6.7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6|4.2|6|3.9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1|10.7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7|5.5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5|0|0|0|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5|0|0|0|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5|0|0|0|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3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5|0|0|0|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3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9|0.2|0.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0.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9.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2|0.2|0.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1|7.1|16.7|24.8|7.8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23531</TotalTime>
  <Words>1574</Words>
  <Application>Microsoft Macintosh PowerPoint</Application>
  <PresentationFormat>On-screen Show (4:3)</PresentationFormat>
  <Paragraphs>591</Paragraphs>
  <Slides>59</Slides>
  <Notes>59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Outline</vt:lpstr>
      <vt:lpstr>Outline</vt:lpstr>
      <vt:lpstr>FIFO Does Sequential Writes</vt:lpstr>
      <vt:lpstr>FIFO Does Sequential Writes</vt:lpstr>
      <vt:lpstr>FIFO Does Sequential Writes</vt:lpstr>
      <vt:lpstr>FIFO Does Sequential Writes</vt:lpstr>
      <vt:lpstr>LRU Needs Random Writes</vt:lpstr>
      <vt:lpstr>LRU Needs Random Writes</vt:lpstr>
      <vt:lpstr>Why Care About Random Writes?</vt:lpstr>
      <vt:lpstr>What write size do we need?</vt:lpstr>
      <vt:lpstr>Outline</vt:lpstr>
      <vt:lpstr>RIPQ Architecture (Restricted Insertion Priority Queue)</vt:lpstr>
      <vt:lpstr>RIPQ Architecture (Restricted Insertion Priority Queue)</vt:lpstr>
      <vt:lpstr>Priority Queue API</vt:lpstr>
      <vt:lpstr>Segmented LRU</vt:lpstr>
      <vt:lpstr>Segmented LRU</vt:lpstr>
      <vt:lpstr>Segmented LRU</vt:lpstr>
      <vt:lpstr>Segmented LRU</vt:lpstr>
      <vt:lpstr>Greedy-Dual-Size-Frequency</vt:lpstr>
      <vt:lpstr>Greedy-Dual-Size-Frequency</vt:lpstr>
      <vt:lpstr>Greedy-Dual-Size-Frequency</vt:lpstr>
      <vt:lpstr>Greedy-Dual-Size-Frequency</vt:lpstr>
      <vt:lpstr>Relative Priority Queue for Advanced Caching Algorithms</vt:lpstr>
      <vt:lpstr>Relative Priority Queue for Advanced Caching Algorithms</vt:lpstr>
      <vt:lpstr>Relative Priority Queue for Advanced Caching Algorithms</vt:lpstr>
      <vt:lpstr>Relative Priority Queue for Advanced Caching Algorithms</vt:lpstr>
      <vt:lpstr>RIPQ Design: Large Writes</vt:lpstr>
      <vt:lpstr>RIPQ Design:  Restricted Insertion Points</vt:lpstr>
      <vt:lpstr>RIPQ Design:  Restricted Insertion Points</vt:lpstr>
      <vt:lpstr>Section is Unit for Insertion</vt:lpstr>
      <vt:lpstr>Section is Unit for Insertion</vt:lpstr>
      <vt:lpstr>Section is Unit for Insertion</vt:lpstr>
      <vt:lpstr>Trade-off in Section Size</vt:lpstr>
      <vt:lpstr>RIPQ Design: Lazy Update</vt:lpstr>
      <vt:lpstr>RIPQ Design: Lazy Update</vt:lpstr>
      <vt:lpstr>RIPQ Design: Lazy Update</vt:lpstr>
      <vt:lpstr>Virtual Block Remembers Update Location</vt:lpstr>
      <vt:lpstr>Actual Update During Eviction</vt:lpstr>
      <vt:lpstr>Actual Update During Eviction</vt:lpstr>
      <vt:lpstr>RIPQ Design</vt:lpstr>
      <vt:lpstr>Outline</vt:lpstr>
      <vt:lpstr>Evaluation Questions</vt:lpstr>
      <vt:lpstr>Evaluation Approach</vt:lpstr>
      <vt:lpstr>RIPQ Needs Small Number of Insertion Points</vt:lpstr>
      <vt:lpstr>RIPQ Needs Small Number of Insertion Points</vt:lpstr>
      <vt:lpstr>RIPQ Needs Small Number of Insertion Points</vt:lpstr>
      <vt:lpstr>RIPQ Has High Fidelity</vt:lpstr>
      <vt:lpstr>RIPQ Has High Fidelity</vt:lpstr>
      <vt:lpstr>RIPQ Has High Fidelity</vt:lpstr>
      <vt:lpstr>RIPQ Has High Fidelity</vt:lpstr>
      <vt:lpstr>RIPQ Has High Throughput</vt:lpstr>
      <vt:lpstr>Related Works</vt:lpstr>
      <vt:lpstr>RIPQ</vt:lpstr>
    </vt:vector>
  </TitlesOfParts>
  <Company>Princeton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Linpeng Tang</dc:creator>
  <cp:lastModifiedBy>Wyatt Lloyd</cp:lastModifiedBy>
  <cp:revision>1306</cp:revision>
  <cp:lastPrinted>2015-02-05T18:22:57Z</cp:lastPrinted>
  <dcterms:created xsi:type="dcterms:W3CDTF">2015-01-10T18:34:26Z</dcterms:created>
  <dcterms:modified xsi:type="dcterms:W3CDTF">2015-02-26T15:32:59Z</dcterms:modified>
</cp:coreProperties>
</file>