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20146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14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724400" y="0"/>
            <a:ext cx="3012140" cy="6854063"/>
          </a:xfrm>
          <a:custGeom>
            <a:avLst/>
            <a:gdLst/>
            <a:ahLst/>
            <a:cxnLst/>
            <a:rect l="0" t="0" r="0" b="0"/>
            <a:pathLst>
              <a:path w="3012141" h="6854064" extrusionOk="0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4571999" y="0"/>
            <a:ext cx="4546600" cy="6857999"/>
            <a:chOff x="1447" y="0"/>
            <a:chExt cx="2863" cy="4319"/>
          </a:xfrm>
        </p:grpSpPr>
        <p:sp>
          <p:nvSpPr>
            <p:cNvPr id="11" name="Shape 11"/>
            <p:cNvSpPr/>
            <p:nvPr/>
          </p:nvSpPr>
          <p:spPr>
            <a:xfrm>
              <a:off x="1447" y="0"/>
              <a:ext cx="1885" cy="4319"/>
            </a:xfrm>
            <a:custGeom>
              <a:avLst/>
              <a:gdLst/>
              <a:ahLst/>
              <a:cxnLst/>
              <a:rect l="0" t="0" r="0" b="0"/>
              <a:pathLst>
                <a:path w="1886" h="4320" extrusionOk="0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559" y="0"/>
              <a:ext cx="1978" cy="4319"/>
            </a:xfrm>
            <a:custGeom>
              <a:avLst/>
              <a:gdLst/>
              <a:ahLst/>
              <a:cxnLst/>
              <a:rect l="0" t="0" r="0" b="0"/>
              <a:pathLst>
                <a:path w="1979" h="4320" extrusionOk="0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090" y="0"/>
              <a:ext cx="1805" cy="4319"/>
            </a:xfrm>
            <a:custGeom>
              <a:avLst/>
              <a:gdLst/>
              <a:ahLst/>
              <a:cxnLst/>
              <a:rect l="0" t="0" r="0" b="0"/>
              <a:pathLst>
                <a:path w="1806" h="4320" extrusionOk="0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463" y="0"/>
              <a:ext cx="1847" cy="4319"/>
            </a:xfrm>
            <a:custGeom>
              <a:avLst/>
              <a:gdLst/>
              <a:ahLst/>
              <a:cxnLst/>
              <a:rect l="0" t="0" r="0" b="0"/>
              <a:pathLst>
                <a:path w="1848" h="4320" extrusionOk="0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995251"/>
            <a:ext cx="5258700" cy="15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648555"/>
            <a:ext cx="5258700" cy="10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>
                <a:solidFill>
                  <a:schemeClr val="dk1"/>
                </a:solidFill>
              </a:defRPr>
            </a:lvl1pPr>
            <a:lvl2pPr rtl="0">
              <a:defRPr sz="3600">
                <a:solidFill>
                  <a:schemeClr val="dk1"/>
                </a:solidFill>
              </a:defRPr>
            </a:lvl2pPr>
            <a:lvl3pPr rtl="0">
              <a:defRPr sz="3600">
                <a:solidFill>
                  <a:schemeClr val="dk1"/>
                </a:solidFill>
              </a:defRPr>
            </a:lvl3pPr>
            <a:lvl4pPr rtl="0">
              <a:defRPr sz="3600">
                <a:solidFill>
                  <a:schemeClr val="dk1"/>
                </a:solidFill>
              </a:defRPr>
            </a:lvl4pPr>
            <a:lvl5pPr rtl="0">
              <a:defRPr sz="3600">
                <a:solidFill>
                  <a:schemeClr val="dk1"/>
                </a:solidFill>
              </a:defRPr>
            </a:lvl5pPr>
            <a:lvl6pPr rtl="0">
              <a:defRPr sz="3600">
                <a:solidFill>
                  <a:schemeClr val="dk1"/>
                </a:solidFill>
              </a:defRPr>
            </a:lvl6pPr>
            <a:lvl7pPr rtl="0">
              <a:defRPr sz="3600">
                <a:solidFill>
                  <a:schemeClr val="dk1"/>
                </a:solidFill>
              </a:defRPr>
            </a:lvl7pPr>
            <a:lvl8pPr rtl="0">
              <a:defRPr sz="3600">
                <a:solidFill>
                  <a:schemeClr val="dk1"/>
                </a:solidFill>
              </a:defRPr>
            </a:lvl8pPr>
            <a:lvl9pPr rtl="0"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>
                <a:solidFill>
                  <a:srgbClr val="A64128"/>
                </a:solidFill>
              </a:defRPr>
            </a:lvl1pPr>
            <a:lvl2pPr rtl="0">
              <a:defRPr sz="3600">
                <a:solidFill>
                  <a:srgbClr val="A64128"/>
                </a:solidFill>
              </a:defRPr>
            </a:lvl2pPr>
            <a:lvl3pPr rtl="0">
              <a:defRPr sz="3600">
                <a:solidFill>
                  <a:srgbClr val="A64128"/>
                </a:solidFill>
              </a:defRPr>
            </a:lvl3pPr>
            <a:lvl4pPr rtl="0">
              <a:defRPr sz="3600">
                <a:solidFill>
                  <a:srgbClr val="A64128"/>
                </a:solidFill>
              </a:defRPr>
            </a:lvl4pPr>
            <a:lvl5pPr rtl="0">
              <a:defRPr sz="3600">
                <a:solidFill>
                  <a:srgbClr val="A64128"/>
                </a:solidFill>
              </a:defRPr>
            </a:lvl5pPr>
            <a:lvl6pPr rtl="0">
              <a:defRPr sz="3600">
                <a:solidFill>
                  <a:srgbClr val="A64128"/>
                </a:solidFill>
              </a:defRPr>
            </a:lvl6pPr>
            <a:lvl7pPr rtl="0">
              <a:defRPr sz="3600">
                <a:solidFill>
                  <a:srgbClr val="A64128"/>
                </a:solidFill>
              </a:defRPr>
            </a:lvl7pPr>
            <a:lvl8pPr rtl="0">
              <a:defRPr sz="3600">
                <a:solidFill>
                  <a:srgbClr val="A64128"/>
                </a:solidFill>
              </a:defRPr>
            </a:lvl8pPr>
            <a:lvl9pPr rtl="0">
              <a:defRPr sz="3600"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>
                <a:solidFill>
                  <a:schemeClr val="dk1"/>
                </a:solidFill>
              </a:defRPr>
            </a:lvl6pPr>
            <a:lvl7pPr rtl="0">
              <a:defRPr>
                <a:solidFill>
                  <a:schemeClr val="dk1"/>
                </a:solidFill>
              </a:defRPr>
            </a:lvl7pPr>
            <a:lvl8pPr rtl="0">
              <a:defRPr>
                <a:solidFill>
                  <a:schemeClr val="dk1"/>
                </a:solidFill>
              </a:defRPr>
            </a:lvl8pPr>
            <a:lvl9pPr rtl="0"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1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1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1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1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1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1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1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1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7938258" y="0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 rot="5400000">
            <a:off x="1657077" y="-1657077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2338102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205166" y="1103855"/>
            <a:ext cx="6219967" cy="154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TW" dirty="0"/>
              <a:t>(暑假)第7</a:t>
            </a:r>
            <a:r>
              <a:rPr lang="zh-TW" dirty="0" smtClean="0"/>
              <a:t>週</a:t>
            </a:r>
            <a:r>
              <a:rPr lang="zh-TW" altLang="en-US" dirty="0" smtClean="0"/>
              <a:t>進度報告</a:t>
            </a:r>
            <a:endParaRPr lang="zh-TW" dirty="0"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2648555"/>
            <a:ext cx="5258700" cy="103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dirty="0" smtClean="0"/>
              <a:t>蔡佩容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5313" y="1149824"/>
            <a:ext cx="8229600" cy="4967700"/>
          </a:xfrm>
        </p:spPr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4800" dirty="0" smtClean="0"/>
              <a:t>Thank </a:t>
            </a:r>
            <a:r>
              <a:rPr lang="en-US" altLang="zh-TW" sz="4800" dirty="0" err="1" smtClean="0"/>
              <a:t>Tou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663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 smtClean="0"/>
              <a:t>本週進度</a:t>
            </a:r>
            <a:endParaRPr lang="zh-TW" altLang="en-US" sz="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140" y="1842448"/>
            <a:ext cx="7103660" cy="4725452"/>
          </a:xfrm>
        </p:spPr>
        <p:txBody>
          <a:bodyPr/>
          <a:lstStyle/>
          <a:p>
            <a:r>
              <a:rPr lang="zh-TW" altLang="en-US" sz="3200" dirty="0"/>
              <a:t>增加</a:t>
            </a:r>
            <a:r>
              <a:rPr lang="en-US" altLang="zh-TW" sz="3200" dirty="0"/>
              <a:t>ER</a:t>
            </a:r>
            <a:r>
              <a:rPr lang="zh-TW" altLang="en-US" sz="3200" dirty="0"/>
              <a:t>圖裡一個實體</a:t>
            </a:r>
            <a:r>
              <a:rPr lang="en-US" altLang="zh-TW" sz="3200" dirty="0"/>
              <a:t>---</a:t>
            </a:r>
            <a:r>
              <a:rPr lang="zh-TW" altLang="en-US" sz="3200" dirty="0"/>
              <a:t>群組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   </a:t>
            </a:r>
            <a:r>
              <a:rPr lang="en-US" altLang="zh-TW" sz="2800" dirty="0"/>
              <a:t>(</a:t>
            </a:r>
            <a:r>
              <a:rPr lang="zh-TW" altLang="en-US" sz="2800" dirty="0"/>
              <a:t>用來區分使用者管理權限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endParaRPr lang="en-US" altLang="zh-TW" sz="3200" dirty="0" smtClean="0"/>
          </a:p>
          <a:p>
            <a:r>
              <a:rPr lang="zh-TW" altLang="en-US" sz="3200" dirty="0" smtClean="0"/>
              <a:t>完成</a:t>
            </a:r>
            <a:r>
              <a:rPr lang="en-US" altLang="zh-TW" sz="3200" dirty="0" smtClean="0"/>
              <a:t>Client</a:t>
            </a:r>
            <a:r>
              <a:rPr lang="zh-TW" altLang="en-US" sz="3200" dirty="0" smtClean="0"/>
              <a:t>端的資料庫</a:t>
            </a:r>
            <a:r>
              <a:rPr lang="en-US" altLang="zh-TW" sz="3200" dirty="0" smtClean="0"/>
              <a:t>Coding</a:t>
            </a:r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解決</a:t>
            </a:r>
            <a:r>
              <a:rPr lang="en-US" altLang="zh-TW" sz="3200" dirty="0" smtClean="0"/>
              <a:t>Coding</a:t>
            </a:r>
            <a:r>
              <a:rPr lang="zh-TW" altLang="en-US" sz="3200" dirty="0" smtClean="0"/>
              <a:t>上的一些小麻煩</a:t>
            </a:r>
            <a:endParaRPr lang="en-US" altLang="zh-TW" sz="3200" dirty="0" smtClean="0"/>
          </a:p>
          <a:p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844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5463"/>
            <a:ext cx="8229600" cy="1143000"/>
          </a:xfrm>
        </p:spPr>
        <p:txBody>
          <a:bodyPr/>
          <a:lstStyle/>
          <a:p>
            <a:r>
              <a:rPr lang="en-US" altLang="zh-TW" sz="4000" dirty="0" smtClean="0"/>
              <a:t>Server</a:t>
            </a:r>
            <a:r>
              <a:rPr lang="zh-TW" altLang="en-US" sz="4000" dirty="0" smtClean="0"/>
              <a:t>端</a:t>
            </a:r>
            <a:r>
              <a:rPr lang="en-US" altLang="zh-TW" sz="4000" dirty="0" smtClean="0"/>
              <a:t>---ER</a:t>
            </a:r>
            <a:r>
              <a:rPr lang="zh-TW" altLang="en-US" sz="4000" dirty="0" smtClean="0"/>
              <a:t>圖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031" y="1267510"/>
            <a:ext cx="9547479" cy="54403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25337" y="4954136"/>
            <a:ext cx="4763069" cy="1821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682388" y="5718412"/>
            <a:ext cx="2333767" cy="989461"/>
            <a:chOff x="996287" y="5718412"/>
            <a:chExt cx="2019868" cy="98946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996287" y="6707873"/>
              <a:ext cx="201986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V="1">
              <a:off x="996287" y="5718412"/>
              <a:ext cx="13647" cy="9894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51825" y="2811439"/>
            <a:ext cx="1292662" cy="34017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增加的「群組」實體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為了區分管理者權限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62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Client</a:t>
            </a:r>
            <a:r>
              <a:rPr lang="zh-TW" altLang="en-US" sz="4000" dirty="0" smtClean="0"/>
              <a:t>端</a:t>
            </a:r>
            <a:r>
              <a:rPr lang="en-US" altLang="zh-TW" sz="4000" dirty="0" smtClean="0"/>
              <a:t>---ER</a:t>
            </a:r>
            <a:r>
              <a:rPr lang="zh-TW" altLang="en-US" sz="4000" dirty="0" smtClean="0"/>
              <a:t>圖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8" y="1658075"/>
            <a:ext cx="7001942" cy="4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2950"/>
            <a:ext cx="8229600" cy="803488"/>
          </a:xfrm>
        </p:spPr>
        <p:txBody>
          <a:bodyPr/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 rot="16200000">
            <a:off x="2770575" y="-735275"/>
            <a:ext cx="2400657" cy="6388341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TW" sz="2400" dirty="0"/>
              <a:t>CREATE TABLE user ( </a:t>
            </a:r>
          </a:p>
          <a:p>
            <a:r>
              <a:rPr lang="en-US" altLang="zh-TW" sz="2400" dirty="0"/>
              <a:t>	UID INTEGER unsigned NOT NULL,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UName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varchar</a:t>
            </a:r>
            <a:r>
              <a:rPr lang="en-US" altLang="zh-TW" sz="2400" dirty="0"/>
              <a:t>(20) NOT NULL,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ULogged_no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varchar</a:t>
            </a:r>
            <a:r>
              <a:rPr lang="en-US" altLang="zh-TW" sz="2400" dirty="0"/>
              <a:t>(40) default NULL,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In_Learn_Time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datetime</a:t>
            </a:r>
            <a:r>
              <a:rPr lang="en-US" altLang="zh-TW" sz="2400" dirty="0"/>
              <a:t> NOT NULL,</a:t>
            </a:r>
          </a:p>
          <a:p>
            <a:r>
              <a:rPr lang="en-US" altLang="zh-TW" sz="2400" dirty="0"/>
              <a:t>	PRIMARY KEY (UID));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 rot="16200000">
            <a:off x="6391310" y="2095311"/>
            <a:ext cx="2339102" cy="523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 rot="16200000">
            <a:off x="2838393" y="1815461"/>
            <a:ext cx="2769989" cy="6893309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TW" sz="2400" dirty="0"/>
              <a:t>CREATE TABLE target ( </a:t>
            </a:r>
          </a:p>
          <a:p>
            <a:r>
              <a:rPr lang="en-US" altLang="zh-TW" sz="2400" dirty="0"/>
              <a:t>	TID INTEGER unsigned NOT NULL,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MapID</a:t>
            </a:r>
            <a:r>
              <a:rPr lang="en-US" altLang="zh-TW" sz="2400" dirty="0"/>
              <a:t> INTEGER unsigned NOT NULL,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Map_Url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varchar</a:t>
            </a:r>
            <a:r>
              <a:rPr lang="en-US" altLang="zh-TW" sz="2400" dirty="0"/>
              <a:t>(50) NOT NULL,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MaterialID</a:t>
            </a:r>
            <a:r>
              <a:rPr lang="en-US" altLang="zh-TW" sz="2400" dirty="0"/>
              <a:t> INTEGER unsigned NOT NULL,</a:t>
            </a:r>
          </a:p>
          <a:p>
            <a:r>
              <a:rPr lang="en-US" altLang="zh-TW" sz="2400" dirty="0"/>
              <a:t>  	</a:t>
            </a:r>
            <a:r>
              <a:rPr lang="en-US" altLang="zh-TW" sz="2400" dirty="0" err="1"/>
              <a:t>Material_Url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varchar</a:t>
            </a:r>
            <a:r>
              <a:rPr lang="en-US" altLang="zh-TW" sz="2400" dirty="0"/>
              <a:t>(50) NOT NULL,</a:t>
            </a:r>
          </a:p>
          <a:p>
            <a:r>
              <a:rPr lang="en-US" altLang="zh-TW" sz="2400" dirty="0"/>
              <a:t>	PRIMARY KEY (TID));</a:t>
            </a:r>
          </a:p>
        </p:txBody>
      </p:sp>
      <p:sp>
        <p:nvSpPr>
          <p:cNvPr id="8" name="文字方塊 7"/>
          <p:cNvSpPr txBox="1"/>
          <p:nvPr/>
        </p:nvSpPr>
        <p:spPr>
          <a:xfrm rot="16200000">
            <a:off x="7129974" y="4663365"/>
            <a:ext cx="1908215" cy="523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311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66382" y="270496"/>
            <a:ext cx="8229600" cy="803488"/>
          </a:xfrm>
        </p:spPr>
        <p:txBody>
          <a:bodyPr/>
          <a:lstStyle/>
          <a:p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 rot="16200000">
            <a:off x="2263676" y="482242"/>
            <a:ext cx="4616648" cy="7178722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TW" sz="2400" dirty="0"/>
              <a:t>CREATE TABLE study ( </a:t>
            </a:r>
          </a:p>
          <a:p>
            <a:r>
              <a:rPr lang="en-US" altLang="zh-TW" sz="2400" dirty="0"/>
              <a:t>  	TID INTEGER unsigned NOT NULL, </a:t>
            </a:r>
          </a:p>
          <a:p>
            <a:r>
              <a:rPr lang="en-US" altLang="zh-TW" sz="2400" dirty="0"/>
              <a:t>  	UID INTEGER unsigned NOT NULL, </a:t>
            </a:r>
          </a:p>
          <a:p>
            <a:r>
              <a:rPr lang="en-US" altLang="zh-TW" sz="2400" dirty="0"/>
              <a:t>  	QID INTEGER unsigned default NULL, </a:t>
            </a:r>
          </a:p>
          <a:p>
            <a:r>
              <a:rPr lang="en-US" altLang="zh-TW" sz="2400" dirty="0"/>
              <a:t>	Answer </a:t>
            </a:r>
            <a:r>
              <a:rPr lang="en-US" altLang="zh-TW" sz="2400" dirty="0" err="1"/>
              <a:t>varchar</a:t>
            </a:r>
            <a:r>
              <a:rPr lang="en-US" altLang="zh-TW" sz="2400" dirty="0"/>
              <a:t>(5) default NULL,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Answer_Time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varchar</a:t>
            </a:r>
            <a:r>
              <a:rPr lang="en-US" altLang="zh-TW" sz="2400" dirty="0"/>
              <a:t>(10) default NULL,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In_TargetTime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datetime</a:t>
            </a:r>
            <a:r>
              <a:rPr lang="en-US" altLang="zh-TW" sz="2400" dirty="0"/>
              <a:t> NOT NULL,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Out_TargetTime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datetime</a:t>
            </a:r>
            <a:r>
              <a:rPr lang="en-US" altLang="zh-TW" sz="2400" dirty="0"/>
              <a:t> default NULL,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TCheck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varchar</a:t>
            </a:r>
            <a:r>
              <a:rPr lang="en-US" altLang="zh-TW" sz="2400" dirty="0"/>
              <a:t>(5) NOT NULL, </a:t>
            </a:r>
          </a:p>
          <a:p>
            <a:r>
              <a:rPr lang="en-US" altLang="zh-TW" sz="2400" dirty="0"/>
              <a:t>	FOREIGN KEY (UID) REFERENCES user, </a:t>
            </a:r>
          </a:p>
          <a:p>
            <a:r>
              <a:rPr lang="en-US" altLang="zh-TW" sz="2400" dirty="0"/>
              <a:t>	FOREIGN KEY (TID) REFERENCES target, </a:t>
            </a:r>
          </a:p>
          <a:p>
            <a:r>
              <a:rPr lang="en-US" altLang="zh-TW" sz="2400" dirty="0"/>
              <a:t>	PRIMARY KEY(UID,TID));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52756" y="1240058"/>
            <a:ext cx="2438488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學習關係 表格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333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程式碼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9809" y="2279176"/>
            <a:ext cx="7519916" cy="4288724"/>
          </a:xfrm>
        </p:spPr>
        <p:txBody>
          <a:bodyPr/>
          <a:lstStyle/>
          <a:p>
            <a:r>
              <a:rPr lang="zh-TW" altLang="en-US" dirty="0" smtClean="0"/>
              <a:t>用測試的程式碼修改而成，與之前的相似，不過有整理過，不像測試檔一樣零亂。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目前測試是沒什麼大問題，但不知道實際使用會不會出問題。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12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小小學習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41696" y="2105252"/>
            <a:ext cx="7745104" cy="4752748"/>
          </a:xfrm>
        </p:spPr>
        <p:txBody>
          <a:bodyPr/>
          <a:lstStyle/>
          <a:p>
            <a:r>
              <a:rPr lang="zh-TW" altLang="en-US" dirty="0" smtClean="0"/>
              <a:t>學習如何切換頁面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可以使用</a:t>
            </a:r>
            <a:r>
              <a:rPr lang="en-US" altLang="zh-TW" dirty="0" err="1" smtClean="0"/>
              <a:t>setContentView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方法，利用按鈕觸發切換頁面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()</a:t>
            </a:r>
            <a:r>
              <a:rPr lang="zh-TW" altLang="en-US" dirty="0" smtClean="0"/>
              <a:t>放入要切換的</a:t>
            </a:r>
            <a:r>
              <a:rPr lang="en-US" altLang="zh-TW" dirty="0" smtClean="0"/>
              <a:t>XML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2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之  後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37481" y="2142698"/>
            <a:ext cx="7349319" cy="4425201"/>
          </a:xfrm>
        </p:spPr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再翻出來看一下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把資料庫部分做一個收尾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800" dirty="0" smtClean="0"/>
              <a:t>(Push</a:t>
            </a:r>
            <a:r>
              <a:rPr lang="zh-TW" altLang="en-US" sz="2800" dirty="0" smtClean="0"/>
              <a:t>到</a:t>
            </a:r>
            <a:r>
              <a:rPr lang="en-US" altLang="zh-TW" sz="2800" dirty="0" err="1" smtClean="0"/>
              <a:t>Git</a:t>
            </a:r>
            <a:r>
              <a:rPr lang="zh-TW" altLang="en-US" sz="2800" dirty="0" smtClean="0"/>
              <a:t>上等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13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188</Words>
  <Application>Microsoft Office PowerPoint</Application>
  <PresentationFormat>如螢幕大小 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Courier New</vt:lpstr>
      <vt:lpstr>Trebuchet MS</vt:lpstr>
      <vt:lpstr>Wingdings</vt:lpstr>
      <vt:lpstr/>
      <vt:lpstr>(暑假)第7週進度報告</vt:lpstr>
      <vt:lpstr>本週進度</vt:lpstr>
      <vt:lpstr>Server端---ER圖</vt:lpstr>
      <vt:lpstr>Client端---ER圖</vt:lpstr>
      <vt:lpstr>Client端---設計</vt:lpstr>
      <vt:lpstr>Client端---設計</vt:lpstr>
      <vt:lpstr>程式碼</vt:lpstr>
      <vt:lpstr>小小學習</vt:lpstr>
      <vt:lpstr>之  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(暑假)第7週進度報告</dc:title>
  <cp:lastModifiedBy>Jenny</cp:lastModifiedBy>
  <cp:revision>5</cp:revision>
  <dcterms:modified xsi:type="dcterms:W3CDTF">2013-08-13T08:33:58Z</dcterms:modified>
</cp:coreProperties>
</file>