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1" r:id="rId10"/>
    <p:sldId id="265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791080-4B95-453F-B45B-F2ECC28F7830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C852767-E9C5-4520-B321-2B77E393771C}">
      <dgm:prSet/>
      <dgm:spPr/>
      <dgm:t>
        <a:bodyPr/>
        <a:lstStyle/>
        <a:p>
          <a:r>
            <a:rPr lang="zh-TW" b="1" i="0" baseline="0"/>
            <a:t>實體（Entity）</a:t>
          </a:r>
          <a:r>
            <a:rPr lang="zh-TW" b="0" i="0" baseline="0"/>
            <a:t>：定義資料庫中的主要物件，通常與資料庫表對應。例如：員工 (Employees)、部門 (Departments)。 </a:t>
          </a:r>
          <a:endParaRPr lang="en-US"/>
        </a:p>
      </dgm:t>
    </dgm:pt>
    <dgm:pt modelId="{670F23A4-A0D9-4A76-8FFB-E1117D01D702}" type="parTrans" cxnId="{3E5B496A-7346-42F2-ACD2-22B56511EFD2}">
      <dgm:prSet/>
      <dgm:spPr/>
      <dgm:t>
        <a:bodyPr/>
        <a:lstStyle/>
        <a:p>
          <a:endParaRPr lang="en-US"/>
        </a:p>
      </dgm:t>
    </dgm:pt>
    <dgm:pt modelId="{60896314-C6F0-4D94-B213-8602083B8B93}" type="sibTrans" cxnId="{3E5B496A-7346-42F2-ACD2-22B56511EFD2}">
      <dgm:prSet/>
      <dgm:spPr/>
      <dgm:t>
        <a:bodyPr/>
        <a:lstStyle/>
        <a:p>
          <a:endParaRPr lang="en-US"/>
        </a:p>
      </dgm:t>
    </dgm:pt>
    <dgm:pt modelId="{161E3465-24A4-4DE8-B82B-7C822152474A}">
      <dgm:prSet/>
      <dgm:spPr/>
      <dgm:t>
        <a:bodyPr/>
        <a:lstStyle/>
        <a:p>
          <a:r>
            <a:rPr lang="zh-TW" b="1" i="0" baseline="0"/>
            <a:t>屬性（Attribute）</a:t>
          </a:r>
          <a:r>
            <a:rPr lang="zh-TW" b="0" i="0" baseline="0"/>
            <a:t>：描述每個實體的特性，如員工的姓名、薪資等。</a:t>
          </a:r>
          <a:endParaRPr lang="en-US"/>
        </a:p>
      </dgm:t>
    </dgm:pt>
    <dgm:pt modelId="{3C2D41D4-DF71-419C-8CF5-48367E32E425}" type="parTrans" cxnId="{251102C8-BE07-4336-88F2-A932FA338DDF}">
      <dgm:prSet/>
      <dgm:spPr/>
      <dgm:t>
        <a:bodyPr/>
        <a:lstStyle/>
        <a:p>
          <a:endParaRPr lang="en-US"/>
        </a:p>
      </dgm:t>
    </dgm:pt>
    <dgm:pt modelId="{354C2381-4C7C-416D-9DB2-FE103863C13C}" type="sibTrans" cxnId="{251102C8-BE07-4336-88F2-A932FA338DDF}">
      <dgm:prSet/>
      <dgm:spPr/>
      <dgm:t>
        <a:bodyPr/>
        <a:lstStyle/>
        <a:p>
          <a:endParaRPr lang="en-US"/>
        </a:p>
      </dgm:t>
    </dgm:pt>
    <dgm:pt modelId="{C919497C-B5C2-4BC1-B605-29407F5A79E5}">
      <dgm:prSet/>
      <dgm:spPr/>
      <dgm:t>
        <a:bodyPr/>
        <a:lstStyle/>
        <a:p>
          <a:r>
            <a:rPr lang="zh-TW" b="1" i="0" baseline="0"/>
            <a:t>關係（Relationship）</a:t>
          </a:r>
          <a:r>
            <a:rPr lang="zh-TW" b="0" i="0" baseline="0"/>
            <a:t>：定義實體之間的聯繫，例如 員工 與 部門 的隸屬關係。 </a:t>
          </a:r>
          <a:endParaRPr lang="en-US"/>
        </a:p>
      </dgm:t>
    </dgm:pt>
    <dgm:pt modelId="{4CE64821-9BB7-489E-9C7B-3212C397F12F}" type="parTrans" cxnId="{B4BF9F4D-31BE-4B1A-827E-F48D3392FE78}">
      <dgm:prSet/>
      <dgm:spPr/>
      <dgm:t>
        <a:bodyPr/>
        <a:lstStyle/>
        <a:p>
          <a:endParaRPr lang="en-US"/>
        </a:p>
      </dgm:t>
    </dgm:pt>
    <dgm:pt modelId="{B2C84A5C-0DAE-46E8-8A42-841E3C024BC9}" type="sibTrans" cxnId="{B4BF9F4D-31BE-4B1A-827E-F48D3392FE78}">
      <dgm:prSet/>
      <dgm:spPr/>
      <dgm:t>
        <a:bodyPr/>
        <a:lstStyle/>
        <a:p>
          <a:endParaRPr lang="en-US"/>
        </a:p>
      </dgm:t>
    </dgm:pt>
    <dgm:pt modelId="{24EBA667-6B90-4ADA-B096-51C657AB46A8}" type="pres">
      <dgm:prSet presAssocID="{8D791080-4B95-453F-B45B-F2ECC28F7830}" presName="outerComposite" presStyleCnt="0">
        <dgm:presLayoutVars>
          <dgm:chMax val="5"/>
          <dgm:dir/>
          <dgm:resizeHandles val="exact"/>
        </dgm:presLayoutVars>
      </dgm:prSet>
      <dgm:spPr/>
    </dgm:pt>
    <dgm:pt modelId="{84536E2C-12B8-45B4-9A2C-0B171123972A}" type="pres">
      <dgm:prSet presAssocID="{8D791080-4B95-453F-B45B-F2ECC28F7830}" presName="dummyMaxCanvas" presStyleCnt="0">
        <dgm:presLayoutVars/>
      </dgm:prSet>
      <dgm:spPr/>
    </dgm:pt>
    <dgm:pt modelId="{DF26DF0E-BC79-4075-85B8-6945C1B9A5F8}" type="pres">
      <dgm:prSet presAssocID="{8D791080-4B95-453F-B45B-F2ECC28F7830}" presName="ThreeNodes_1" presStyleLbl="node1" presStyleIdx="0" presStyleCnt="3">
        <dgm:presLayoutVars>
          <dgm:bulletEnabled val="1"/>
        </dgm:presLayoutVars>
      </dgm:prSet>
      <dgm:spPr/>
    </dgm:pt>
    <dgm:pt modelId="{E6A410A5-1013-4412-BB8D-9934A9C5F71E}" type="pres">
      <dgm:prSet presAssocID="{8D791080-4B95-453F-B45B-F2ECC28F7830}" presName="ThreeNodes_2" presStyleLbl="node1" presStyleIdx="1" presStyleCnt="3">
        <dgm:presLayoutVars>
          <dgm:bulletEnabled val="1"/>
        </dgm:presLayoutVars>
      </dgm:prSet>
      <dgm:spPr/>
    </dgm:pt>
    <dgm:pt modelId="{63D70281-846D-443F-AF75-9335612D66FA}" type="pres">
      <dgm:prSet presAssocID="{8D791080-4B95-453F-B45B-F2ECC28F7830}" presName="ThreeNodes_3" presStyleLbl="node1" presStyleIdx="2" presStyleCnt="3">
        <dgm:presLayoutVars>
          <dgm:bulletEnabled val="1"/>
        </dgm:presLayoutVars>
      </dgm:prSet>
      <dgm:spPr/>
    </dgm:pt>
    <dgm:pt modelId="{8388363F-01D2-45A0-982B-F528779A3AAB}" type="pres">
      <dgm:prSet presAssocID="{8D791080-4B95-453F-B45B-F2ECC28F7830}" presName="ThreeConn_1-2" presStyleLbl="fgAccFollowNode1" presStyleIdx="0" presStyleCnt="2">
        <dgm:presLayoutVars>
          <dgm:bulletEnabled val="1"/>
        </dgm:presLayoutVars>
      </dgm:prSet>
      <dgm:spPr/>
    </dgm:pt>
    <dgm:pt modelId="{0D843D66-978F-4104-927A-47BDE037230D}" type="pres">
      <dgm:prSet presAssocID="{8D791080-4B95-453F-B45B-F2ECC28F7830}" presName="ThreeConn_2-3" presStyleLbl="fgAccFollowNode1" presStyleIdx="1" presStyleCnt="2">
        <dgm:presLayoutVars>
          <dgm:bulletEnabled val="1"/>
        </dgm:presLayoutVars>
      </dgm:prSet>
      <dgm:spPr/>
    </dgm:pt>
    <dgm:pt modelId="{1BD47788-5C35-496D-9EB9-77821711539D}" type="pres">
      <dgm:prSet presAssocID="{8D791080-4B95-453F-B45B-F2ECC28F7830}" presName="ThreeNodes_1_text" presStyleLbl="node1" presStyleIdx="2" presStyleCnt="3">
        <dgm:presLayoutVars>
          <dgm:bulletEnabled val="1"/>
        </dgm:presLayoutVars>
      </dgm:prSet>
      <dgm:spPr/>
    </dgm:pt>
    <dgm:pt modelId="{EA8BF21D-CE4C-4E38-A305-7334E6685927}" type="pres">
      <dgm:prSet presAssocID="{8D791080-4B95-453F-B45B-F2ECC28F7830}" presName="ThreeNodes_2_text" presStyleLbl="node1" presStyleIdx="2" presStyleCnt="3">
        <dgm:presLayoutVars>
          <dgm:bulletEnabled val="1"/>
        </dgm:presLayoutVars>
      </dgm:prSet>
      <dgm:spPr/>
    </dgm:pt>
    <dgm:pt modelId="{045906DC-434E-4737-942F-652BC06802D2}" type="pres">
      <dgm:prSet presAssocID="{8D791080-4B95-453F-B45B-F2ECC28F7830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4225F233-F24C-4060-911A-52BB1FDA9337}" type="presOf" srcId="{161E3465-24A4-4DE8-B82B-7C822152474A}" destId="{E6A410A5-1013-4412-BB8D-9934A9C5F71E}" srcOrd="0" destOrd="0" presId="urn:microsoft.com/office/officeart/2005/8/layout/vProcess5"/>
    <dgm:cxn modelId="{6E457B39-7464-45D9-B1E2-195B187FC4B9}" type="presOf" srcId="{354C2381-4C7C-416D-9DB2-FE103863C13C}" destId="{0D843D66-978F-4104-927A-47BDE037230D}" srcOrd="0" destOrd="0" presId="urn:microsoft.com/office/officeart/2005/8/layout/vProcess5"/>
    <dgm:cxn modelId="{E8899962-F34F-4D2F-9810-1217D79725CA}" type="presOf" srcId="{0C852767-E9C5-4520-B321-2B77E393771C}" destId="{1BD47788-5C35-496D-9EB9-77821711539D}" srcOrd="1" destOrd="0" presId="urn:microsoft.com/office/officeart/2005/8/layout/vProcess5"/>
    <dgm:cxn modelId="{3E5B496A-7346-42F2-ACD2-22B56511EFD2}" srcId="{8D791080-4B95-453F-B45B-F2ECC28F7830}" destId="{0C852767-E9C5-4520-B321-2B77E393771C}" srcOrd="0" destOrd="0" parTransId="{670F23A4-A0D9-4A76-8FFB-E1117D01D702}" sibTransId="{60896314-C6F0-4D94-B213-8602083B8B93}"/>
    <dgm:cxn modelId="{B4BF9F4D-31BE-4B1A-827E-F48D3392FE78}" srcId="{8D791080-4B95-453F-B45B-F2ECC28F7830}" destId="{C919497C-B5C2-4BC1-B605-29407F5A79E5}" srcOrd="2" destOrd="0" parTransId="{4CE64821-9BB7-489E-9C7B-3212C397F12F}" sibTransId="{B2C84A5C-0DAE-46E8-8A42-841E3C024BC9}"/>
    <dgm:cxn modelId="{4A4E2253-1E04-44E6-8AC3-33061ECFB77F}" type="presOf" srcId="{C919497C-B5C2-4BC1-B605-29407F5A79E5}" destId="{63D70281-846D-443F-AF75-9335612D66FA}" srcOrd="0" destOrd="0" presId="urn:microsoft.com/office/officeart/2005/8/layout/vProcess5"/>
    <dgm:cxn modelId="{60AF96A2-920A-4F2C-9F5D-FEEFC576BFB3}" type="presOf" srcId="{60896314-C6F0-4D94-B213-8602083B8B93}" destId="{8388363F-01D2-45A0-982B-F528779A3AAB}" srcOrd="0" destOrd="0" presId="urn:microsoft.com/office/officeart/2005/8/layout/vProcess5"/>
    <dgm:cxn modelId="{5CDDB1A9-7C2B-4B88-AC9F-C54C4DE5665B}" type="presOf" srcId="{8D791080-4B95-453F-B45B-F2ECC28F7830}" destId="{24EBA667-6B90-4ADA-B096-51C657AB46A8}" srcOrd="0" destOrd="0" presId="urn:microsoft.com/office/officeart/2005/8/layout/vProcess5"/>
    <dgm:cxn modelId="{0027B2B2-45C1-42C0-94FC-7AB7D4C48937}" type="presOf" srcId="{C919497C-B5C2-4BC1-B605-29407F5A79E5}" destId="{045906DC-434E-4737-942F-652BC06802D2}" srcOrd="1" destOrd="0" presId="urn:microsoft.com/office/officeart/2005/8/layout/vProcess5"/>
    <dgm:cxn modelId="{251102C8-BE07-4336-88F2-A932FA338DDF}" srcId="{8D791080-4B95-453F-B45B-F2ECC28F7830}" destId="{161E3465-24A4-4DE8-B82B-7C822152474A}" srcOrd="1" destOrd="0" parTransId="{3C2D41D4-DF71-419C-8CF5-48367E32E425}" sibTransId="{354C2381-4C7C-416D-9DB2-FE103863C13C}"/>
    <dgm:cxn modelId="{39652FCF-B384-4E14-976F-298AC23E0349}" type="presOf" srcId="{161E3465-24A4-4DE8-B82B-7C822152474A}" destId="{EA8BF21D-CE4C-4E38-A305-7334E6685927}" srcOrd="1" destOrd="0" presId="urn:microsoft.com/office/officeart/2005/8/layout/vProcess5"/>
    <dgm:cxn modelId="{56C138F1-3A07-4BD1-9B14-A7FEC8933E0A}" type="presOf" srcId="{0C852767-E9C5-4520-B321-2B77E393771C}" destId="{DF26DF0E-BC79-4075-85B8-6945C1B9A5F8}" srcOrd="0" destOrd="0" presId="urn:microsoft.com/office/officeart/2005/8/layout/vProcess5"/>
    <dgm:cxn modelId="{AC20F361-A4FB-4282-A8A7-29B74E5C5C6B}" type="presParOf" srcId="{24EBA667-6B90-4ADA-B096-51C657AB46A8}" destId="{84536E2C-12B8-45B4-9A2C-0B171123972A}" srcOrd="0" destOrd="0" presId="urn:microsoft.com/office/officeart/2005/8/layout/vProcess5"/>
    <dgm:cxn modelId="{7F1386E8-AD4B-449D-86FB-58BA51E28C22}" type="presParOf" srcId="{24EBA667-6B90-4ADA-B096-51C657AB46A8}" destId="{DF26DF0E-BC79-4075-85B8-6945C1B9A5F8}" srcOrd="1" destOrd="0" presId="urn:microsoft.com/office/officeart/2005/8/layout/vProcess5"/>
    <dgm:cxn modelId="{9CC2609B-B8CC-4A76-AEB3-828A2D8BF70A}" type="presParOf" srcId="{24EBA667-6B90-4ADA-B096-51C657AB46A8}" destId="{E6A410A5-1013-4412-BB8D-9934A9C5F71E}" srcOrd="2" destOrd="0" presId="urn:microsoft.com/office/officeart/2005/8/layout/vProcess5"/>
    <dgm:cxn modelId="{DE753430-9750-4D26-94CE-CC4CBC785E6D}" type="presParOf" srcId="{24EBA667-6B90-4ADA-B096-51C657AB46A8}" destId="{63D70281-846D-443F-AF75-9335612D66FA}" srcOrd="3" destOrd="0" presId="urn:microsoft.com/office/officeart/2005/8/layout/vProcess5"/>
    <dgm:cxn modelId="{7EF9E9FB-A081-4ECD-84C9-A9EFC3079DBA}" type="presParOf" srcId="{24EBA667-6B90-4ADA-B096-51C657AB46A8}" destId="{8388363F-01D2-45A0-982B-F528779A3AAB}" srcOrd="4" destOrd="0" presId="urn:microsoft.com/office/officeart/2005/8/layout/vProcess5"/>
    <dgm:cxn modelId="{4405F6BA-B816-4328-857A-8241561A44FE}" type="presParOf" srcId="{24EBA667-6B90-4ADA-B096-51C657AB46A8}" destId="{0D843D66-978F-4104-927A-47BDE037230D}" srcOrd="5" destOrd="0" presId="urn:microsoft.com/office/officeart/2005/8/layout/vProcess5"/>
    <dgm:cxn modelId="{AA335920-5C89-486E-A442-F78946549539}" type="presParOf" srcId="{24EBA667-6B90-4ADA-B096-51C657AB46A8}" destId="{1BD47788-5C35-496D-9EB9-77821711539D}" srcOrd="6" destOrd="0" presId="urn:microsoft.com/office/officeart/2005/8/layout/vProcess5"/>
    <dgm:cxn modelId="{E05761A8-155D-4F5E-9C68-F34B5BB38F4F}" type="presParOf" srcId="{24EBA667-6B90-4ADA-B096-51C657AB46A8}" destId="{EA8BF21D-CE4C-4E38-A305-7334E6685927}" srcOrd="7" destOrd="0" presId="urn:microsoft.com/office/officeart/2005/8/layout/vProcess5"/>
    <dgm:cxn modelId="{E7527D73-45B0-4450-825B-01E8CE3F33C9}" type="presParOf" srcId="{24EBA667-6B90-4ADA-B096-51C657AB46A8}" destId="{045906DC-434E-4737-942F-652BC06802D2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D2A5C93-232C-4835-B78B-B71B0CC35312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E4E7EF4-F7C3-49C6-B9A8-2FA089E91810}">
      <dgm:prSet/>
      <dgm:spPr/>
      <dgm:t>
        <a:bodyPr/>
        <a:lstStyle/>
        <a:p>
          <a:r>
            <a:rPr lang="zh-TW" b="1" dirty="0"/>
            <a:t>子查詢的定義</a:t>
          </a:r>
          <a:r>
            <a:rPr lang="zh-TW" dirty="0"/>
            <a:t>：子查詢是嵌套在主查詢中的查詢，用來幫助獲取額外的條件或資料。</a:t>
          </a:r>
          <a:endParaRPr lang="en-US" dirty="0"/>
        </a:p>
      </dgm:t>
    </dgm:pt>
    <dgm:pt modelId="{7A35FF38-28B6-43B3-A3F4-00791C5C4570}" type="parTrans" cxnId="{FC0D54B9-A94B-4B90-925A-C2D8704B028B}">
      <dgm:prSet/>
      <dgm:spPr/>
      <dgm:t>
        <a:bodyPr/>
        <a:lstStyle/>
        <a:p>
          <a:endParaRPr lang="en-US"/>
        </a:p>
      </dgm:t>
    </dgm:pt>
    <dgm:pt modelId="{AB159268-393C-4524-A9B4-553F9322FCB7}" type="sibTrans" cxnId="{FC0D54B9-A94B-4B90-925A-C2D8704B028B}">
      <dgm:prSet/>
      <dgm:spPr/>
      <dgm:t>
        <a:bodyPr/>
        <a:lstStyle/>
        <a:p>
          <a:endParaRPr lang="en-US"/>
        </a:p>
      </dgm:t>
    </dgm:pt>
    <dgm:pt modelId="{52FC16B6-AC72-4F2F-A4F1-DCA8015C28AD}">
      <dgm:prSet/>
      <dgm:spPr/>
      <dgm:t>
        <a:bodyPr/>
        <a:lstStyle/>
        <a:p>
          <a:r>
            <a:rPr lang="zh-TW" b="1" i="0" baseline="0"/>
            <a:t>子查詢類型</a:t>
          </a:r>
          <a:r>
            <a:rPr lang="zh-TW" b="0" i="0" baseline="0"/>
            <a:t>：使用範例展示不同子查詢類型，例如：</a:t>
          </a:r>
          <a:endParaRPr lang="en-US"/>
        </a:p>
      </dgm:t>
    </dgm:pt>
    <dgm:pt modelId="{FFCDDA55-073E-41AE-BE75-4DA2058A9EE4}" type="parTrans" cxnId="{1EC2048F-C614-433A-B36A-46445730FC0E}">
      <dgm:prSet/>
      <dgm:spPr/>
      <dgm:t>
        <a:bodyPr/>
        <a:lstStyle/>
        <a:p>
          <a:endParaRPr lang="en-US"/>
        </a:p>
      </dgm:t>
    </dgm:pt>
    <dgm:pt modelId="{47FFCC66-1057-4D9D-A1A8-4C871DDCDC21}" type="sibTrans" cxnId="{1EC2048F-C614-433A-B36A-46445730FC0E}">
      <dgm:prSet/>
      <dgm:spPr/>
      <dgm:t>
        <a:bodyPr/>
        <a:lstStyle/>
        <a:p>
          <a:endParaRPr lang="en-US"/>
        </a:p>
      </dgm:t>
    </dgm:pt>
    <dgm:pt modelId="{9AA6B4BB-6820-4565-B741-415DE8016133}">
      <dgm:prSet/>
      <dgm:spPr/>
      <dgm:t>
        <a:bodyPr/>
        <a:lstStyle/>
        <a:p>
          <a:r>
            <a:rPr lang="zh-TW" b="1" i="0" baseline="0"/>
            <a:t>單行子查詢</a:t>
          </a:r>
          <a:r>
            <a:rPr lang="zh-TW" b="0" i="0" baseline="0"/>
            <a:t>：僅返回一行，用於 WHERE 或 HAVING。</a:t>
          </a:r>
          <a:endParaRPr lang="en-US"/>
        </a:p>
      </dgm:t>
    </dgm:pt>
    <dgm:pt modelId="{91474AA4-45B5-4B25-A02F-BA50393B42D5}" type="parTrans" cxnId="{B36A964D-A9E1-49C5-B7BD-33C0EC347B8D}">
      <dgm:prSet/>
      <dgm:spPr/>
      <dgm:t>
        <a:bodyPr/>
        <a:lstStyle/>
        <a:p>
          <a:endParaRPr lang="en-US"/>
        </a:p>
      </dgm:t>
    </dgm:pt>
    <dgm:pt modelId="{080A4770-4CA3-4929-A3E6-19B44BB03B87}" type="sibTrans" cxnId="{B36A964D-A9E1-49C5-B7BD-33C0EC347B8D}">
      <dgm:prSet/>
      <dgm:spPr/>
      <dgm:t>
        <a:bodyPr/>
        <a:lstStyle/>
        <a:p>
          <a:endParaRPr lang="en-US"/>
        </a:p>
      </dgm:t>
    </dgm:pt>
    <dgm:pt modelId="{75B33D9C-C165-48CE-8121-3A962CB960F9}">
      <dgm:prSet/>
      <dgm:spPr/>
      <dgm:t>
        <a:bodyPr/>
        <a:lstStyle/>
        <a:p>
          <a:r>
            <a:rPr lang="zh-TW" b="1" i="0" baseline="0" dirty="0"/>
            <a:t>多行子查詢</a:t>
          </a:r>
          <a:r>
            <a:rPr lang="zh-TW" b="0" i="0" baseline="0" dirty="0"/>
            <a:t>：返回多行，搭配 IN、</a:t>
          </a:r>
          <a:r>
            <a:rPr lang="en-US" b="0" i="0" baseline="0" dirty="0"/>
            <a:t> EXISTS</a:t>
          </a:r>
          <a:r>
            <a:rPr lang="zh-TW" b="0" i="0" baseline="0" dirty="0"/>
            <a:t>等函數及</a:t>
          </a:r>
          <a:r>
            <a:rPr lang="zh-TW" dirty="0"/>
            <a:t>比較運算符</a:t>
          </a:r>
          <a:r>
            <a:rPr lang="zh-TW" b="0" i="0" baseline="0" dirty="0"/>
            <a:t>。</a:t>
          </a:r>
          <a:endParaRPr lang="en-US" dirty="0"/>
        </a:p>
      </dgm:t>
    </dgm:pt>
    <dgm:pt modelId="{EF4CE91D-71E4-44D3-BEFB-56D10511D7E3}" type="parTrans" cxnId="{828E19E1-5710-4E32-8BAA-0B4557C0592A}">
      <dgm:prSet/>
      <dgm:spPr/>
      <dgm:t>
        <a:bodyPr/>
        <a:lstStyle/>
        <a:p>
          <a:endParaRPr lang="en-US"/>
        </a:p>
      </dgm:t>
    </dgm:pt>
    <dgm:pt modelId="{1A667785-3FC4-433E-A6DC-1CF779DFBDCB}" type="sibTrans" cxnId="{828E19E1-5710-4E32-8BAA-0B4557C0592A}">
      <dgm:prSet/>
      <dgm:spPr/>
      <dgm:t>
        <a:bodyPr/>
        <a:lstStyle/>
        <a:p>
          <a:endParaRPr lang="en-US"/>
        </a:p>
      </dgm:t>
    </dgm:pt>
    <dgm:pt modelId="{DFC4FDFD-1871-4748-8E8B-65BB61F2A9AA}">
      <dgm:prSet/>
      <dgm:spPr/>
      <dgm:t>
        <a:bodyPr/>
        <a:lstStyle/>
        <a:p>
          <a:r>
            <a:rPr lang="zh-TW" b="1" i="0" baseline="0"/>
            <a:t>相關子查詢</a:t>
          </a:r>
          <a:r>
            <a:rPr lang="zh-TW" b="0" i="0" baseline="0"/>
            <a:t>：需要依賴主查詢的數據。</a:t>
          </a:r>
          <a:endParaRPr lang="en-US"/>
        </a:p>
      </dgm:t>
    </dgm:pt>
    <dgm:pt modelId="{B80F5508-E2A3-40F9-962A-24FAAA2CED1E}" type="parTrans" cxnId="{60CFB954-1DD0-40A3-8C32-AA4458B65262}">
      <dgm:prSet/>
      <dgm:spPr/>
      <dgm:t>
        <a:bodyPr/>
        <a:lstStyle/>
        <a:p>
          <a:endParaRPr lang="en-US"/>
        </a:p>
      </dgm:t>
    </dgm:pt>
    <dgm:pt modelId="{855C4103-EADC-464F-BD7F-E908B1E5F1AD}" type="sibTrans" cxnId="{60CFB954-1DD0-40A3-8C32-AA4458B65262}">
      <dgm:prSet/>
      <dgm:spPr/>
      <dgm:t>
        <a:bodyPr/>
        <a:lstStyle/>
        <a:p>
          <a:endParaRPr lang="en-US"/>
        </a:p>
      </dgm:t>
    </dgm:pt>
    <dgm:pt modelId="{E01365B3-E2B5-4229-8795-D66CF32D42EE}" type="pres">
      <dgm:prSet presAssocID="{BD2A5C93-232C-4835-B78B-B71B0CC35312}" presName="diagram" presStyleCnt="0">
        <dgm:presLayoutVars>
          <dgm:dir/>
          <dgm:resizeHandles val="exact"/>
        </dgm:presLayoutVars>
      </dgm:prSet>
      <dgm:spPr/>
    </dgm:pt>
    <dgm:pt modelId="{BBFBC859-C8C9-4F34-9861-E53386F30DF7}" type="pres">
      <dgm:prSet presAssocID="{3E4E7EF4-F7C3-49C6-B9A8-2FA089E91810}" presName="node" presStyleLbl="node1" presStyleIdx="0" presStyleCnt="2">
        <dgm:presLayoutVars>
          <dgm:bulletEnabled val="1"/>
        </dgm:presLayoutVars>
      </dgm:prSet>
      <dgm:spPr/>
    </dgm:pt>
    <dgm:pt modelId="{829836D8-D0EF-4BAE-A15F-1DFEB07FB52E}" type="pres">
      <dgm:prSet presAssocID="{AB159268-393C-4524-A9B4-553F9322FCB7}" presName="sibTrans" presStyleLbl="sibTrans2D1" presStyleIdx="0" presStyleCnt="1"/>
      <dgm:spPr/>
    </dgm:pt>
    <dgm:pt modelId="{C4AFDCB8-5DFB-4944-B987-936B068F52FE}" type="pres">
      <dgm:prSet presAssocID="{AB159268-393C-4524-A9B4-553F9322FCB7}" presName="connectorText" presStyleLbl="sibTrans2D1" presStyleIdx="0" presStyleCnt="1"/>
      <dgm:spPr/>
    </dgm:pt>
    <dgm:pt modelId="{B5C9AA8C-77A9-49FC-BC45-8DA825F24E69}" type="pres">
      <dgm:prSet presAssocID="{52FC16B6-AC72-4F2F-A4F1-DCA8015C28AD}" presName="node" presStyleLbl="node1" presStyleIdx="1" presStyleCnt="2">
        <dgm:presLayoutVars>
          <dgm:bulletEnabled val="1"/>
        </dgm:presLayoutVars>
      </dgm:prSet>
      <dgm:spPr/>
    </dgm:pt>
  </dgm:ptLst>
  <dgm:cxnLst>
    <dgm:cxn modelId="{98777817-A6BC-4CEF-8014-E08E4AC1C0BD}" type="presOf" srcId="{AB159268-393C-4524-A9B4-553F9322FCB7}" destId="{829836D8-D0EF-4BAE-A15F-1DFEB07FB52E}" srcOrd="0" destOrd="0" presId="urn:microsoft.com/office/officeart/2005/8/layout/process5"/>
    <dgm:cxn modelId="{10998C27-CFBE-45BA-9BEA-87EB5C514BDD}" type="presOf" srcId="{3E4E7EF4-F7C3-49C6-B9A8-2FA089E91810}" destId="{BBFBC859-C8C9-4F34-9861-E53386F30DF7}" srcOrd="0" destOrd="0" presId="urn:microsoft.com/office/officeart/2005/8/layout/process5"/>
    <dgm:cxn modelId="{BBABBA3C-4D84-450D-A103-A39F6F2E20D1}" type="presOf" srcId="{9AA6B4BB-6820-4565-B741-415DE8016133}" destId="{B5C9AA8C-77A9-49FC-BC45-8DA825F24E69}" srcOrd="0" destOrd="1" presId="urn:microsoft.com/office/officeart/2005/8/layout/process5"/>
    <dgm:cxn modelId="{B36A964D-A9E1-49C5-B7BD-33C0EC347B8D}" srcId="{52FC16B6-AC72-4F2F-A4F1-DCA8015C28AD}" destId="{9AA6B4BB-6820-4565-B741-415DE8016133}" srcOrd="0" destOrd="0" parTransId="{91474AA4-45B5-4B25-A02F-BA50393B42D5}" sibTransId="{080A4770-4CA3-4929-A3E6-19B44BB03B87}"/>
    <dgm:cxn modelId="{60CFB954-1DD0-40A3-8C32-AA4458B65262}" srcId="{52FC16B6-AC72-4F2F-A4F1-DCA8015C28AD}" destId="{DFC4FDFD-1871-4748-8E8B-65BB61F2A9AA}" srcOrd="2" destOrd="0" parTransId="{B80F5508-E2A3-40F9-962A-24FAAA2CED1E}" sibTransId="{855C4103-EADC-464F-BD7F-E908B1E5F1AD}"/>
    <dgm:cxn modelId="{F190CE57-7B88-4DAC-BE5B-C94B968BD8CE}" type="presOf" srcId="{52FC16B6-AC72-4F2F-A4F1-DCA8015C28AD}" destId="{B5C9AA8C-77A9-49FC-BC45-8DA825F24E69}" srcOrd="0" destOrd="0" presId="urn:microsoft.com/office/officeart/2005/8/layout/process5"/>
    <dgm:cxn modelId="{4361CC8C-5798-40B7-831C-36958587CBAA}" type="presOf" srcId="{AB159268-393C-4524-A9B4-553F9322FCB7}" destId="{C4AFDCB8-5DFB-4944-B987-936B068F52FE}" srcOrd="1" destOrd="0" presId="urn:microsoft.com/office/officeart/2005/8/layout/process5"/>
    <dgm:cxn modelId="{1EC2048F-C614-433A-B36A-46445730FC0E}" srcId="{BD2A5C93-232C-4835-B78B-B71B0CC35312}" destId="{52FC16B6-AC72-4F2F-A4F1-DCA8015C28AD}" srcOrd="1" destOrd="0" parTransId="{FFCDDA55-073E-41AE-BE75-4DA2058A9EE4}" sibTransId="{47FFCC66-1057-4D9D-A1A8-4C871DDCDC21}"/>
    <dgm:cxn modelId="{BCEA6191-6E98-45D1-B4F1-6074779E7D03}" type="presOf" srcId="{75B33D9C-C165-48CE-8121-3A962CB960F9}" destId="{B5C9AA8C-77A9-49FC-BC45-8DA825F24E69}" srcOrd="0" destOrd="2" presId="urn:microsoft.com/office/officeart/2005/8/layout/process5"/>
    <dgm:cxn modelId="{FC0D54B9-A94B-4B90-925A-C2D8704B028B}" srcId="{BD2A5C93-232C-4835-B78B-B71B0CC35312}" destId="{3E4E7EF4-F7C3-49C6-B9A8-2FA089E91810}" srcOrd="0" destOrd="0" parTransId="{7A35FF38-28B6-43B3-A3F4-00791C5C4570}" sibTransId="{AB159268-393C-4524-A9B4-553F9322FCB7}"/>
    <dgm:cxn modelId="{B2DAF8B9-6A90-4B72-97F9-47EE30DCC8F1}" type="presOf" srcId="{BD2A5C93-232C-4835-B78B-B71B0CC35312}" destId="{E01365B3-E2B5-4229-8795-D66CF32D42EE}" srcOrd="0" destOrd="0" presId="urn:microsoft.com/office/officeart/2005/8/layout/process5"/>
    <dgm:cxn modelId="{3747EBC4-DB58-4012-BF00-D034CF351F9F}" type="presOf" srcId="{DFC4FDFD-1871-4748-8E8B-65BB61F2A9AA}" destId="{B5C9AA8C-77A9-49FC-BC45-8DA825F24E69}" srcOrd="0" destOrd="3" presId="urn:microsoft.com/office/officeart/2005/8/layout/process5"/>
    <dgm:cxn modelId="{828E19E1-5710-4E32-8BAA-0B4557C0592A}" srcId="{52FC16B6-AC72-4F2F-A4F1-DCA8015C28AD}" destId="{75B33D9C-C165-48CE-8121-3A962CB960F9}" srcOrd="1" destOrd="0" parTransId="{EF4CE91D-71E4-44D3-BEFB-56D10511D7E3}" sibTransId="{1A667785-3FC4-433E-A6DC-1CF779DFBDCB}"/>
    <dgm:cxn modelId="{B0506CB0-95AE-4B32-85FC-8BCF24ED148B}" type="presParOf" srcId="{E01365B3-E2B5-4229-8795-D66CF32D42EE}" destId="{BBFBC859-C8C9-4F34-9861-E53386F30DF7}" srcOrd="0" destOrd="0" presId="urn:microsoft.com/office/officeart/2005/8/layout/process5"/>
    <dgm:cxn modelId="{0821820C-5F0D-4A78-89D6-C4856415F41A}" type="presParOf" srcId="{E01365B3-E2B5-4229-8795-D66CF32D42EE}" destId="{829836D8-D0EF-4BAE-A15F-1DFEB07FB52E}" srcOrd="1" destOrd="0" presId="urn:microsoft.com/office/officeart/2005/8/layout/process5"/>
    <dgm:cxn modelId="{E403062B-30EE-4029-8FDF-C40FFC953682}" type="presParOf" srcId="{829836D8-D0EF-4BAE-A15F-1DFEB07FB52E}" destId="{C4AFDCB8-5DFB-4944-B987-936B068F52FE}" srcOrd="0" destOrd="0" presId="urn:microsoft.com/office/officeart/2005/8/layout/process5"/>
    <dgm:cxn modelId="{F0E57D9C-A75A-4D9A-A47E-B902FD483B80}" type="presParOf" srcId="{E01365B3-E2B5-4229-8795-D66CF32D42EE}" destId="{B5C9AA8C-77A9-49FC-BC45-8DA825F24E69}" srcOrd="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26DF0E-BC79-4075-85B8-6945C1B9A5F8}">
      <dsp:nvSpPr>
        <dsp:cNvPr id="0" name=""/>
        <dsp:cNvSpPr/>
      </dsp:nvSpPr>
      <dsp:spPr>
        <a:xfrm>
          <a:off x="0" y="0"/>
          <a:ext cx="5409590" cy="165414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000" b="1" i="0" kern="1200" baseline="0"/>
            <a:t>實體（Entity）</a:t>
          </a:r>
          <a:r>
            <a:rPr lang="zh-TW" sz="2000" b="0" i="0" kern="1200" baseline="0"/>
            <a:t>：定義資料庫中的主要物件，通常與資料庫表對應。例如：員工 (Employees)、部門 (Departments)。 </a:t>
          </a:r>
          <a:endParaRPr lang="en-US" sz="2000" kern="1200"/>
        </a:p>
      </dsp:txBody>
      <dsp:txXfrm>
        <a:off x="48448" y="48448"/>
        <a:ext cx="3624634" cy="1557253"/>
      </dsp:txXfrm>
    </dsp:sp>
    <dsp:sp modelId="{E6A410A5-1013-4412-BB8D-9934A9C5F71E}">
      <dsp:nvSpPr>
        <dsp:cNvPr id="0" name=""/>
        <dsp:cNvSpPr/>
      </dsp:nvSpPr>
      <dsp:spPr>
        <a:xfrm>
          <a:off x="477316" y="1929841"/>
          <a:ext cx="5409590" cy="165414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000" b="1" i="0" kern="1200" baseline="0"/>
            <a:t>屬性（Attribute）</a:t>
          </a:r>
          <a:r>
            <a:rPr lang="zh-TW" sz="2000" b="0" i="0" kern="1200" baseline="0"/>
            <a:t>：描述每個實體的特性，如員工的姓名、薪資等。</a:t>
          </a:r>
          <a:endParaRPr lang="en-US" sz="2000" kern="1200"/>
        </a:p>
      </dsp:txBody>
      <dsp:txXfrm>
        <a:off x="525764" y="1978289"/>
        <a:ext cx="3760180" cy="1557253"/>
      </dsp:txXfrm>
    </dsp:sp>
    <dsp:sp modelId="{63D70281-846D-443F-AF75-9335612D66FA}">
      <dsp:nvSpPr>
        <dsp:cNvPr id="0" name=""/>
        <dsp:cNvSpPr/>
      </dsp:nvSpPr>
      <dsp:spPr>
        <a:xfrm>
          <a:off x="954633" y="3859682"/>
          <a:ext cx="5409590" cy="165414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000" b="1" i="0" kern="1200" baseline="0"/>
            <a:t>關係（Relationship）</a:t>
          </a:r>
          <a:r>
            <a:rPr lang="zh-TW" sz="2000" b="0" i="0" kern="1200" baseline="0"/>
            <a:t>：定義實體之間的聯繫，例如 員工 與 部門 的隸屬關係。 </a:t>
          </a:r>
          <a:endParaRPr lang="en-US" sz="2000" kern="1200"/>
        </a:p>
      </dsp:txBody>
      <dsp:txXfrm>
        <a:off x="1003081" y="3908130"/>
        <a:ext cx="3760180" cy="1557253"/>
      </dsp:txXfrm>
    </dsp:sp>
    <dsp:sp modelId="{8388363F-01D2-45A0-982B-F528779A3AAB}">
      <dsp:nvSpPr>
        <dsp:cNvPr id="0" name=""/>
        <dsp:cNvSpPr/>
      </dsp:nvSpPr>
      <dsp:spPr>
        <a:xfrm>
          <a:off x="4334393" y="1254396"/>
          <a:ext cx="1075197" cy="107519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576312" y="1254396"/>
        <a:ext cx="591359" cy="809086"/>
      </dsp:txXfrm>
    </dsp:sp>
    <dsp:sp modelId="{0D843D66-978F-4104-927A-47BDE037230D}">
      <dsp:nvSpPr>
        <dsp:cNvPr id="0" name=""/>
        <dsp:cNvSpPr/>
      </dsp:nvSpPr>
      <dsp:spPr>
        <a:xfrm>
          <a:off x="4811709" y="3173210"/>
          <a:ext cx="1075197" cy="1075197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5053628" y="3173210"/>
        <a:ext cx="591359" cy="8090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FBC859-C8C9-4F34-9861-E53386F30DF7}">
      <dsp:nvSpPr>
        <dsp:cNvPr id="0" name=""/>
        <dsp:cNvSpPr/>
      </dsp:nvSpPr>
      <dsp:spPr>
        <a:xfrm>
          <a:off x="1827" y="1028043"/>
          <a:ext cx="3896855" cy="23381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100" b="1" kern="1200" dirty="0"/>
            <a:t>子查詢的定義</a:t>
          </a:r>
          <a:r>
            <a:rPr lang="zh-TW" sz="2100" kern="1200" dirty="0"/>
            <a:t>：子查詢是嵌套在主查詢中的查詢，用來幫助獲取額外的條件或資料。</a:t>
          </a:r>
          <a:endParaRPr lang="en-US" sz="2100" kern="1200" dirty="0"/>
        </a:p>
      </dsp:txBody>
      <dsp:txXfrm>
        <a:off x="70308" y="1096524"/>
        <a:ext cx="3759893" cy="2201151"/>
      </dsp:txXfrm>
    </dsp:sp>
    <dsp:sp modelId="{829836D8-D0EF-4BAE-A15F-1DFEB07FB52E}">
      <dsp:nvSpPr>
        <dsp:cNvPr id="0" name=""/>
        <dsp:cNvSpPr/>
      </dsp:nvSpPr>
      <dsp:spPr>
        <a:xfrm>
          <a:off x="4241605" y="1713889"/>
          <a:ext cx="826133" cy="9664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4241605" y="1907173"/>
        <a:ext cx="578293" cy="579852"/>
      </dsp:txXfrm>
    </dsp:sp>
    <dsp:sp modelId="{B5C9AA8C-77A9-49FC-BC45-8DA825F24E69}">
      <dsp:nvSpPr>
        <dsp:cNvPr id="0" name=""/>
        <dsp:cNvSpPr/>
      </dsp:nvSpPr>
      <dsp:spPr>
        <a:xfrm>
          <a:off x="5457424" y="1028043"/>
          <a:ext cx="3896855" cy="23381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100" b="1" i="0" kern="1200" baseline="0"/>
            <a:t>子查詢類型</a:t>
          </a:r>
          <a:r>
            <a:rPr lang="zh-TW" sz="2100" b="0" i="0" kern="1200" baseline="0"/>
            <a:t>：使用範例展示不同子查詢類型，例如：</a:t>
          </a:r>
          <a:endParaRPr lang="en-US" sz="21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sz="1600" b="1" i="0" kern="1200" baseline="0"/>
            <a:t>單行子查詢</a:t>
          </a:r>
          <a:r>
            <a:rPr lang="zh-TW" sz="1600" b="0" i="0" kern="1200" baseline="0"/>
            <a:t>：僅返回一行，用於 WHERE 或 HAVING。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sz="1600" b="1" i="0" kern="1200" baseline="0" dirty="0"/>
            <a:t>多行子查詢</a:t>
          </a:r>
          <a:r>
            <a:rPr lang="zh-TW" sz="1600" b="0" i="0" kern="1200" baseline="0" dirty="0"/>
            <a:t>：返回多行，搭配 IN、</a:t>
          </a:r>
          <a:r>
            <a:rPr lang="en-US" sz="1600" b="0" i="0" kern="1200" baseline="0" dirty="0"/>
            <a:t> EXISTS</a:t>
          </a:r>
          <a:r>
            <a:rPr lang="zh-TW" sz="1600" b="0" i="0" kern="1200" baseline="0" dirty="0"/>
            <a:t>等函數及</a:t>
          </a:r>
          <a:r>
            <a:rPr lang="zh-TW" sz="1600" kern="1200" dirty="0"/>
            <a:t>比較運算符</a:t>
          </a:r>
          <a:r>
            <a:rPr lang="zh-TW" sz="1600" b="0" i="0" kern="1200" baseline="0" dirty="0"/>
            <a:t>。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sz="1600" b="1" i="0" kern="1200" baseline="0"/>
            <a:t>相關子查詢</a:t>
          </a:r>
          <a:r>
            <a:rPr lang="zh-TW" sz="1600" b="0" i="0" kern="1200" baseline="0"/>
            <a:t>：需要依賴主查詢的數據。</a:t>
          </a:r>
          <a:endParaRPr lang="en-US" sz="1600" kern="1200"/>
        </a:p>
      </dsp:txBody>
      <dsp:txXfrm>
        <a:off x="5525905" y="1096524"/>
        <a:ext cx="3759893" cy="22011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8B45E1-99BC-E86B-E50B-4327472458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63B46B6-7BA8-54A2-F647-950D61D624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049C5D2-2526-E973-E0DF-393A75F31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3CF8F-9010-4122-956B-E6F91E5B2870}" type="datetimeFigureOut">
              <a:rPr lang="zh-TW" altLang="en-US" smtClean="0"/>
              <a:t>2024/10/29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CE1DCC3-3A8D-2A9A-1398-EDC2E42E9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F9AECC2-AF9C-C623-25E9-731FA1826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AE388-C535-4882-AEBB-8D45FBFFC2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1202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8EA2D8-0619-C5AC-6115-9CDD8D5E1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880B03E-9B81-A5E4-4D72-9CD49EC4BB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484E332-CFA9-C0DA-C63F-2631E69B5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3CF8F-9010-4122-956B-E6F91E5B2870}" type="datetimeFigureOut">
              <a:rPr lang="zh-TW" altLang="en-US" smtClean="0"/>
              <a:t>2024/10/29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A21D752-7269-0F97-4CD2-94C110984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F56464B-4F76-EC6E-ACE1-83785024D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AE388-C535-4882-AEBB-8D45FBFFC2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6011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E04284D-6C06-EBF9-ED29-59B4C6C3F7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51AEAB5-797C-7778-8E64-E8F615C9F1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3A55717-177D-A3AF-9B47-27F242644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3CF8F-9010-4122-956B-E6F91E5B2870}" type="datetimeFigureOut">
              <a:rPr lang="zh-TW" altLang="en-US" smtClean="0"/>
              <a:t>2024/10/29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A736379-6450-C09B-F582-494AA0099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577F115-275E-C375-2878-F85971AF5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AE388-C535-4882-AEBB-8D45FBFFC2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8952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C6B311-375B-A7E7-2BE2-56EA3169B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2E2483-E0B7-3385-225F-267F74B00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E867C9C-0812-B4BE-A200-6EA77C35F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3CF8F-9010-4122-956B-E6F91E5B2870}" type="datetimeFigureOut">
              <a:rPr lang="zh-TW" altLang="en-US" smtClean="0"/>
              <a:t>2024/10/29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4C94608-4F2B-D446-64D9-DED03D051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D47D57F-6A45-830B-835A-F82C5974F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AE388-C535-4882-AEBB-8D45FBFFC2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2212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8D0E24-2C75-10EB-D601-8A98D5FC4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A3CC31E-D880-5B7A-EB9C-44966E4ED4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EB9E85E-510B-4267-855D-CB340999C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3CF8F-9010-4122-956B-E6F91E5B2870}" type="datetimeFigureOut">
              <a:rPr lang="zh-TW" altLang="en-US" smtClean="0"/>
              <a:t>2024/10/29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4A16F86-2E6F-A389-E2DD-540C3E6DC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569074F-8362-E925-4661-6B3154772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AE388-C535-4882-AEBB-8D45FBFFC2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4745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7B4548-6886-C208-54CD-FD849053F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A01865-453C-D340-17BE-1826DD4B60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CCB402D-A7E0-435F-822A-3438F07413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389045E-2411-3ACA-B3CB-2FC41B0F7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3CF8F-9010-4122-956B-E6F91E5B2870}" type="datetimeFigureOut">
              <a:rPr lang="zh-TW" altLang="en-US" smtClean="0"/>
              <a:t>2024/10/29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5906EEA-12ED-BCF5-2B03-F9C5117E9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F35E9DB-1A13-1778-6C57-A6CF71FC0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AE388-C535-4882-AEBB-8D45FBFFC2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2370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3B428F-6900-3C3D-FB6B-ECF7FB59E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FBD0EC2-097C-0589-CAE3-46305CD4EF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E20219C-A27A-00BD-1214-58305A26A4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83B9720-F0BB-A505-342F-2487E89EFC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7E860BF-BB76-37F7-A5D0-9341B57178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4C0B0DF-1DFD-E723-13A1-EFD51D08C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3CF8F-9010-4122-956B-E6F91E5B2870}" type="datetimeFigureOut">
              <a:rPr lang="zh-TW" altLang="en-US" smtClean="0"/>
              <a:t>2024/10/29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5B5005C-70D7-2BFC-EBCA-9953C5693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3374A22-F9B6-FADD-5369-0BD8CCB1E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AE388-C535-4882-AEBB-8D45FBFFC2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5818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E73950-753D-7CFA-4EF1-B5604EC76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52FEC96-2D62-6D91-E5A5-43CB3EED8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3CF8F-9010-4122-956B-E6F91E5B2870}" type="datetimeFigureOut">
              <a:rPr lang="zh-TW" altLang="en-US" smtClean="0"/>
              <a:t>2024/10/29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65BAE47-EE01-754E-2301-61136F8B1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483E48C-A823-B6A3-3CFF-959435A01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AE388-C535-4882-AEBB-8D45FBFFC2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6176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8A81DD7-1455-A7C4-E6F6-79E9F4F0B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3CF8F-9010-4122-956B-E6F91E5B2870}" type="datetimeFigureOut">
              <a:rPr lang="zh-TW" altLang="en-US" smtClean="0"/>
              <a:t>2024/10/29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DAE8FD4-28D6-23DB-B850-B083A938E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0391C5C-8199-BBB2-3CA9-09F6E829C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AE388-C535-4882-AEBB-8D45FBFFC2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0358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18DB9F-51C1-8F38-E15F-ECBEE51A2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3FBBB47-8BD5-4328-CBA9-AE4E1D27C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977520C-516A-8EC4-2755-C5947A2F24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FFC2ADF-F07A-E399-95CE-9A43EF61D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3CF8F-9010-4122-956B-E6F91E5B2870}" type="datetimeFigureOut">
              <a:rPr lang="zh-TW" altLang="en-US" smtClean="0"/>
              <a:t>2024/10/29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07E5B09-3D1D-4B92-A73F-D6A0F60DD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C25EA48-A2B2-5DB7-8C3A-7425011C0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AE388-C535-4882-AEBB-8D45FBFFC2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5239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F4BB93-18BC-1F17-CDCD-C14F04FF9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AC6D820-D97E-42F7-0293-55C1C7F78F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996A424-0B3C-091E-0861-162AD4B9F2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C0956BB-F5B3-B81C-3642-10EC59269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3CF8F-9010-4122-956B-E6F91E5B2870}" type="datetimeFigureOut">
              <a:rPr lang="zh-TW" altLang="en-US" smtClean="0"/>
              <a:t>2024/10/29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485852E-A52C-CBED-9B37-3093FD1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2B8DECA-C2F7-7D3A-5243-150E79FA0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AE388-C535-4882-AEBB-8D45FBFFC2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933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7A727A3-C8B9-20B2-531D-F2A91A37E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CBCF272-27F7-4019-E255-9EBABD82D7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81E9832-7B32-86DE-EA9E-15EF499D39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C3CF8F-9010-4122-956B-E6F91E5B2870}" type="datetimeFigureOut">
              <a:rPr lang="zh-TW" altLang="en-US" smtClean="0"/>
              <a:t>2024/10/29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DA15A26-F067-B16E-9EDE-20DA455124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7F49031-2C39-4426-9EB6-2652134425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CAE388-C535-4882-AEBB-8D45FBFFC2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5370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2664F7B-B76A-BF66-15A5-0D92A767E8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4587" y="3042536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altLang="zh-TW" sz="4000" dirty="0">
                <a:solidFill>
                  <a:schemeClr val="tx2"/>
                </a:solidFill>
              </a:rPr>
              <a:t>MYSQL</a:t>
            </a:r>
            <a:r>
              <a:rPr lang="zh-TW" altLang="en-US" sz="4000" dirty="0">
                <a:solidFill>
                  <a:schemeClr val="tx2"/>
                </a:solidFill>
              </a:rPr>
              <a:t>資料庫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8361CD3-E206-A5A2-F0DF-842E0D9549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57894" y="5724143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US" altLang="zh-TW" sz="2000" dirty="0">
                <a:solidFill>
                  <a:schemeClr val="tx2"/>
                </a:solidFill>
              </a:rPr>
              <a:t>                                                                </a:t>
            </a:r>
            <a:r>
              <a:rPr lang="zh-TW" altLang="en-US" sz="2000" dirty="0">
                <a:solidFill>
                  <a:schemeClr val="tx2"/>
                </a:solidFill>
              </a:rPr>
              <a:t>主講人</a:t>
            </a:r>
            <a:r>
              <a:rPr lang="en-US" altLang="zh-TW" sz="2000" dirty="0">
                <a:solidFill>
                  <a:schemeClr val="tx2"/>
                </a:solidFill>
              </a:rPr>
              <a:t>:Leo</a:t>
            </a:r>
            <a:endParaRPr lang="zh-TW" altLang="en-US" sz="2000" dirty="0">
              <a:solidFill>
                <a:schemeClr val="tx2"/>
              </a:solidFill>
            </a:endParaRPr>
          </a:p>
        </p:txBody>
      </p:sp>
      <p:pic>
        <p:nvPicPr>
          <p:cNvPr id="7" name="Graphic 6" descr="電腦">
            <a:extLst>
              <a:ext uri="{FF2B5EF4-FFF2-40B4-BE49-F238E27FC236}">
                <a16:creationId xmlns:a16="http://schemas.microsoft.com/office/drawing/2014/main" id="{4F1526B5-771B-4F81-8E61-D08C8FC39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62478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Question mark against red wall">
            <a:extLst>
              <a:ext uri="{FF2B5EF4-FFF2-40B4-BE49-F238E27FC236}">
                <a16:creationId xmlns:a16="http://schemas.microsoft.com/office/drawing/2014/main" id="{844FD3E2-1430-8367-99C2-33348AC6E18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" b="6758"/>
          <a:stretch/>
        </p:blipFill>
        <p:spPr>
          <a:xfrm>
            <a:off x="-3447" y="-1"/>
            <a:ext cx="12195447" cy="687974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D60F200-5EB0-B223-2439-C96C67F0F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589414" y="-733991"/>
            <a:ext cx="3020876" cy="12206596"/>
          </a:xfrm>
          <a:prstGeom prst="rect">
            <a:avLst/>
          </a:prstGeom>
          <a:gradFill flip="none" rotWithShape="1">
            <a:gsLst>
              <a:gs pos="21000">
                <a:srgbClr val="000000">
                  <a:alpha val="62000"/>
                </a:srgbClr>
              </a:gs>
              <a:gs pos="100000">
                <a:srgbClr val="000000">
                  <a:alpha val="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567EA8-C72D-4B9B-D23F-6B2E9F9C9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446" y="0"/>
            <a:ext cx="2843402" cy="6879745"/>
          </a:xfrm>
          <a:prstGeom prst="rect">
            <a:avLst/>
          </a:prstGeom>
          <a:gradFill flip="none" rotWithShape="1">
            <a:gsLst>
              <a:gs pos="5000">
                <a:schemeClr val="accent2"/>
              </a:gs>
              <a:gs pos="49000">
                <a:schemeClr val="accent5">
                  <a:lumMod val="60000"/>
                  <a:lumOff val="40000"/>
                  <a:alpha val="0"/>
                </a:schemeClr>
              </a:gs>
            </a:gsLst>
            <a:lin ang="9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EFBFA78-9360-1E01-5448-6D5AE0A32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9038704" y="21736"/>
            <a:ext cx="3152862" cy="6858008"/>
          </a:xfrm>
          <a:prstGeom prst="rect">
            <a:avLst/>
          </a:prstGeom>
          <a:gradFill flip="none" rotWithShape="1">
            <a:gsLst>
              <a:gs pos="5000">
                <a:schemeClr val="accent5">
                  <a:alpha val="48000"/>
                </a:schemeClr>
              </a:gs>
              <a:gs pos="42000">
                <a:schemeClr val="accent5">
                  <a:alpha val="0"/>
                </a:schemeClr>
              </a:gs>
            </a:gsLst>
            <a:lin ang="1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40453C-744F-DB3A-47EC-15EACE1DC1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447" y="5288433"/>
            <a:ext cx="12199706" cy="1591311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49000">
                <a:schemeClr val="accent2">
                  <a:alpha val="0"/>
                </a:schemeClr>
              </a:gs>
            </a:gsLst>
            <a:lin ang="588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6924B03-77BD-EAE3-2854-43363FF8E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84596" y="2224929"/>
            <a:ext cx="3866773" cy="5442859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54000">
                <a:schemeClr val="accent5">
                  <a:lumMod val="60000"/>
                  <a:lumOff val="40000"/>
                  <a:alpha val="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5C409D3-C2E5-555D-78B0-FFA42F317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028" y="4121944"/>
            <a:ext cx="7927785" cy="1620665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altLang="zh-TW" sz="4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9970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9" name="Rectangle 15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00C7F52-4F0A-4928-43FD-761C9FEB7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altLang="zh-TW" sz="4000" b="1" i="0">
                <a:effectLst/>
                <a:latin typeface="Arial" panose="020B0604020202020204" pitchFamily="34" charset="0"/>
              </a:rPr>
              <a:t>ER</a:t>
            </a:r>
            <a:r>
              <a:rPr lang="zh-TW" altLang="en-US" sz="4000" b="1" i="0">
                <a:effectLst/>
                <a:latin typeface="Arial" panose="020B0604020202020204" pitchFamily="34" charset="0"/>
              </a:rPr>
              <a:t>模型</a:t>
            </a:r>
            <a:r>
              <a:rPr lang="en-US" altLang="zh-TW" sz="4000"/>
              <a:t>-</a:t>
            </a:r>
            <a:r>
              <a:rPr lang="en-US" altLang="zh-TW" sz="4000" b="0" i="0">
                <a:effectLst/>
                <a:latin typeface="Arial" panose="020B0604020202020204" pitchFamily="34" charset="0"/>
              </a:rPr>
              <a:t>Entity-relationship model</a:t>
            </a:r>
            <a:endParaRPr lang="zh-TW" altLang="en-US" sz="40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圖片 6" descr="一張含有 文字, 螢幕擷取畫面, 數字, 字型 的圖片&#10;&#10;自動產生的描述">
            <a:extLst>
              <a:ext uri="{FF2B5EF4-FFF2-40B4-BE49-F238E27FC236}">
                <a16:creationId xmlns:a16="http://schemas.microsoft.com/office/drawing/2014/main" id="{07825E62-B138-6891-86C1-5C988C98AF2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7677" b="1"/>
          <a:stretch/>
        </p:blipFill>
        <p:spPr>
          <a:xfrm>
            <a:off x="908304" y="2478024"/>
            <a:ext cx="6232993" cy="3831336"/>
          </a:xfrm>
          <a:prstGeom prst="rect">
            <a:avLst/>
          </a:prstGeom>
        </p:spPr>
      </p:pic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E1D6B3B-BC57-136F-3238-D0B6DBD44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1453" y="2478024"/>
            <a:ext cx="3872243" cy="3694176"/>
          </a:xfrm>
        </p:spPr>
        <p:txBody>
          <a:bodyPr anchor="ctr">
            <a:normAutofit/>
          </a:bodyPr>
          <a:lstStyle/>
          <a:p>
            <a:r>
              <a:rPr lang="en-US" altLang="zh-TW" sz="1800" b="1" i="0" dirty="0">
                <a:effectLst/>
                <a:latin typeface="Arial" panose="020B0604020202020204" pitchFamily="34" charset="0"/>
              </a:rPr>
              <a:t>ER</a:t>
            </a:r>
            <a:r>
              <a:rPr lang="zh-TW" altLang="en-US" sz="1800" b="1" i="0" dirty="0">
                <a:effectLst/>
                <a:latin typeface="Arial" panose="020B0604020202020204" pitchFamily="34" charset="0"/>
              </a:rPr>
              <a:t>模型</a:t>
            </a:r>
            <a:r>
              <a:rPr lang="zh-TW" altLang="en-US" sz="1800" b="0" i="0" dirty="0">
                <a:effectLst/>
                <a:latin typeface="Arial" panose="020B0604020202020204" pitchFamily="34" charset="0"/>
              </a:rPr>
              <a:t>，全稱為</a:t>
            </a:r>
            <a:r>
              <a:rPr lang="zh-TW" altLang="en-US" sz="1800" b="1" i="0" dirty="0">
                <a:effectLst/>
                <a:latin typeface="Arial" panose="020B0604020202020204" pitchFamily="34" charset="0"/>
              </a:rPr>
              <a:t>實體關係模型</a:t>
            </a:r>
            <a:r>
              <a:rPr lang="zh-TW" altLang="en-US" sz="1800" b="0" i="0" dirty="0">
                <a:effectLst/>
                <a:latin typeface="Arial" panose="020B0604020202020204" pitchFamily="34" charset="0"/>
              </a:rPr>
              <a:t>或</a:t>
            </a:r>
            <a:r>
              <a:rPr lang="zh-TW" altLang="en-US" sz="1800" b="1" i="0" dirty="0">
                <a:effectLst/>
                <a:latin typeface="Arial" panose="020B0604020202020204" pitchFamily="34" charset="0"/>
              </a:rPr>
              <a:t>實體聯絡模式圖</a:t>
            </a:r>
            <a:r>
              <a:rPr lang="zh-TW" altLang="en-US" sz="1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、</a:t>
            </a:r>
            <a:r>
              <a:rPr lang="zh-TW" altLang="en-US" sz="18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實體聯絡模型</a:t>
            </a:r>
            <a:r>
              <a:rPr lang="zh-TW" altLang="en-US" sz="1800" b="1" i="0" dirty="0">
                <a:effectLst/>
                <a:latin typeface="Arial" panose="020B0604020202020204" pitchFamily="34" charset="0"/>
              </a:rPr>
              <a:t>（</a:t>
            </a:r>
            <a:r>
              <a:rPr lang="en-US" altLang="zh-TW" sz="1800" b="1" i="0" dirty="0">
                <a:effectLst/>
                <a:latin typeface="Arial" panose="020B0604020202020204" pitchFamily="34" charset="0"/>
              </a:rPr>
              <a:t>ERM</a:t>
            </a:r>
            <a:r>
              <a:rPr lang="zh-TW" altLang="en-US" sz="1800" b="1" i="0" dirty="0">
                <a:effectLst/>
                <a:latin typeface="Arial" panose="020B0604020202020204" pitchFamily="34" charset="0"/>
              </a:rPr>
              <a:t>）</a:t>
            </a:r>
            <a:endParaRPr lang="en-US" altLang="zh-TW" sz="1800" b="1" i="0" dirty="0">
              <a:effectLst/>
              <a:latin typeface="Arial" panose="020B0604020202020204" pitchFamily="34" charset="0"/>
            </a:endParaRPr>
          </a:p>
          <a:p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791850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25C856B-B667-5C04-5690-2B0401EFD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altLang="zh-TW" sz="4000" dirty="0"/>
              <a:t>ER</a:t>
            </a:r>
            <a:r>
              <a:rPr lang="zh-TW" altLang="en-US" sz="4000" dirty="0"/>
              <a:t>模型呈現架構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52A2EEBF-1513-9725-534F-E354FB03C9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614406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02483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DC193BB-2EEC-D5E5-2B9E-E572BED4D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zh-TW" altLang="en-US" sz="4800"/>
              <a:t>設計</a:t>
            </a:r>
            <a:r>
              <a:rPr lang="en-US" altLang="zh-TW" sz="4800"/>
              <a:t>ER</a:t>
            </a:r>
            <a:r>
              <a:rPr lang="zh-TW" altLang="en-US" sz="4800"/>
              <a:t>模型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15A2A030-B881-C0F0-32F7-D3BBCE19B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anchor="ctr">
            <a:normAutofit/>
          </a:bodyPr>
          <a:lstStyle/>
          <a:p>
            <a:r>
              <a:rPr lang="zh-TW" altLang="en-US" sz="2200" b="1"/>
              <a:t>先繪製 </a:t>
            </a:r>
            <a:r>
              <a:rPr lang="en-US" altLang="zh-TW" sz="2200" b="1"/>
              <a:t>ER </a:t>
            </a:r>
            <a:r>
              <a:rPr lang="zh-TW" altLang="en-US" sz="2200" b="1"/>
              <a:t>圖再產出 </a:t>
            </a:r>
            <a:r>
              <a:rPr lang="en-US" altLang="zh-TW" sz="2200" b="1"/>
              <a:t>SQL</a:t>
            </a:r>
            <a:r>
              <a:rPr lang="zh-TW" altLang="en-US" sz="2200"/>
              <a:t>：在 </a:t>
            </a:r>
            <a:r>
              <a:rPr lang="en-US" altLang="zh-TW" sz="2200"/>
              <a:t>ER </a:t>
            </a:r>
            <a:r>
              <a:rPr lang="zh-TW" altLang="en-US" sz="2200"/>
              <a:t>圖編輯器中，手動設計並添加實體及其屬性，設計好後可自動產生 </a:t>
            </a:r>
            <a:r>
              <a:rPr lang="en-US" altLang="zh-TW" sz="2200"/>
              <a:t>SQL </a:t>
            </a:r>
            <a:r>
              <a:rPr lang="zh-TW" altLang="en-US" sz="2200"/>
              <a:t>指令，將設計轉換成資料庫。</a:t>
            </a:r>
            <a:endParaRPr lang="en-US" altLang="zh-TW" sz="2200"/>
          </a:p>
          <a:p>
            <a:endParaRPr lang="zh-TW" altLang="en-US" sz="220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F866A247-4F93-B7E7-7D00-ECBA6FCAE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804" y="2290936"/>
            <a:ext cx="9716199" cy="395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147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5DD4CBD-A545-D47D-FDA2-05BA783D35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52F98F3-050C-5A54-83CE-6C7C93773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zh-TW" altLang="en-US" sz="5400"/>
              <a:t>設計</a:t>
            </a:r>
            <a:r>
              <a:rPr lang="en-US" altLang="zh-TW" sz="5400"/>
              <a:t>ER</a:t>
            </a:r>
            <a:r>
              <a:rPr lang="zh-TW" altLang="en-US" sz="5400"/>
              <a:t>模型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EE95E17E-5612-DAF3-DC69-8C32D8862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zh-TW" altLang="en-US" sz="2200" b="1"/>
              <a:t>先寫 </a:t>
            </a:r>
            <a:r>
              <a:rPr lang="en-US" altLang="zh-TW" sz="2200" b="1"/>
              <a:t>SQL </a:t>
            </a:r>
            <a:r>
              <a:rPr lang="zh-TW" altLang="en-US" sz="2200" b="1"/>
              <a:t>指令建表再生成 </a:t>
            </a:r>
            <a:r>
              <a:rPr lang="en-US" altLang="zh-TW" sz="2200" b="1"/>
              <a:t>ER </a:t>
            </a:r>
            <a:r>
              <a:rPr lang="zh-TW" altLang="en-US" sz="2200" b="1"/>
              <a:t>圖</a:t>
            </a:r>
            <a:r>
              <a:rPr lang="zh-TW" altLang="en-US" sz="2200"/>
              <a:t>：直接用 </a:t>
            </a:r>
            <a:r>
              <a:rPr lang="en-US" altLang="zh-TW" sz="2200"/>
              <a:t>SQL </a:t>
            </a:r>
            <a:r>
              <a:rPr lang="zh-TW" altLang="en-US" sz="2200"/>
              <a:t>指令建立資料表後，可以使用 </a:t>
            </a:r>
            <a:r>
              <a:rPr lang="en-US" altLang="zh-TW" sz="2200"/>
              <a:t>MySQL Workbench </a:t>
            </a:r>
            <a:r>
              <a:rPr lang="zh-TW" altLang="en-US" sz="2200"/>
              <a:t>的 </a:t>
            </a:r>
            <a:r>
              <a:rPr lang="en-US" altLang="zh-TW" sz="2200"/>
              <a:t>ER </a:t>
            </a:r>
            <a:r>
              <a:rPr lang="zh-TW" altLang="en-US" sz="2200"/>
              <a:t>圖功能自動生成資料庫結構圖，快速視覺化結構。</a:t>
            </a:r>
            <a:endParaRPr lang="en-US" altLang="zh-TW" sz="2200"/>
          </a:p>
          <a:p>
            <a:endParaRPr lang="en-US" altLang="zh-TW" sz="2200"/>
          </a:p>
        </p:txBody>
      </p:sp>
      <p:pic>
        <p:nvPicPr>
          <p:cNvPr id="4" name="圖片 3" descr="一張含有 文字, 軟體, 網頁, 電腦圖示 的圖片&#10;&#10;自動產生的描述">
            <a:extLst>
              <a:ext uri="{FF2B5EF4-FFF2-40B4-BE49-F238E27FC236}">
                <a16:creationId xmlns:a16="http://schemas.microsoft.com/office/drawing/2014/main" id="{8715568E-017B-9F31-5D2C-CE995B7312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288847"/>
            <a:ext cx="6903720" cy="4280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250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1003512E-DDA3-24C8-2A38-A076FF7EC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zh-TW" altLang="en-US" sz="3600">
                <a:solidFill>
                  <a:schemeClr val="tx2"/>
                </a:solidFill>
              </a:rPr>
              <a:t>正規化</a:t>
            </a:r>
          </a:p>
        </p:txBody>
      </p:sp>
      <p:sp>
        <p:nvSpPr>
          <p:cNvPr id="18" name="Rectangle 1">
            <a:extLst>
              <a:ext uri="{FF2B5EF4-FFF2-40B4-BE49-F238E27FC236}">
                <a16:creationId xmlns:a16="http://schemas.microsoft.com/office/drawing/2014/main" id="{AA5EADFA-DF17-7EE4-860A-211376B1C4C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172200" y="804672"/>
            <a:ext cx="5221224" cy="523036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第一正規化（1NF）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：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確保每個欄位都具有</a:t>
            </a:r>
            <a:r>
              <a:rPr lang="zh-TW" altLang="en-US" sz="1800" dirty="0">
                <a:solidFill>
                  <a:schemeClr val="tx2"/>
                </a:solidFill>
                <a:latin typeface="Arial" panose="020B0604020202020204" pitchFamily="34" charset="0"/>
              </a:rPr>
              <a:t>單一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性，移除重複或多重值的欄位。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例如：避免多重值的欄位，如 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 Unicode MS"/>
              </a:rPr>
              <a:t>address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 欄位包含街道、城市和郵編等。</a:t>
            </a: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第二正規化（2NF）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：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滿足 1NF，並移除部分相依性。非主鍵欄位應完全依賴於整個主鍵，而非僅部分主鍵。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第三正規化（3NF）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：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滿足 2NF，並去除遞移相依性。非主鍵欄位應僅依賴主鍵，不應依賴於其他非主鍵欄位。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6761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87FA512-D98D-D2E8-42ED-68AD6D2810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902290"/>
            <a:ext cx="10905066" cy="3053418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472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DFA01FC-C802-93CE-4D47-9883B8C3D3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1995" y="643467"/>
            <a:ext cx="8808009" cy="557106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84991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9A7F3BF-8763-4074-AD77-92790AF314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AF443BD-0427-7263-9721-E9A4A0ADF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9356106" cy="1200329"/>
          </a:xfrm>
        </p:spPr>
        <p:txBody>
          <a:bodyPr anchor="t">
            <a:normAutofit/>
          </a:bodyPr>
          <a:lstStyle/>
          <a:p>
            <a:r>
              <a:rPr lang="en-US" altLang="zh-TW" sz="8000"/>
              <a:t>SQL</a:t>
            </a:r>
            <a:r>
              <a:rPr lang="zh-TW" altLang="en-US" sz="8000"/>
              <a:t>子查詢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A9648D6-B41B-42D0-A817-AE2607B0B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4200" y="554152"/>
            <a:ext cx="574177" cy="1075866"/>
            <a:chOff x="10994200" y="554152"/>
            <a:chExt cx="574177" cy="1075866"/>
          </a:xfrm>
        </p:grpSpPr>
        <p:sp>
          <p:nvSpPr>
            <p:cNvPr id="12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13369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solidFill>
              <a:schemeClr val="accent2"/>
            </a:solidFill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55951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solidFill>
              <a:schemeClr val="accent2"/>
            </a:solidFill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94200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solidFill>
              <a:schemeClr val="accent2"/>
            </a:solidFill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FD964F23-6DD0-BA72-FDBC-2385449F55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5449803"/>
              </p:ext>
            </p:extLst>
          </p:nvPr>
        </p:nvGraphicFramePr>
        <p:xfrm>
          <a:off x="1188062" y="1825625"/>
          <a:ext cx="9356107" cy="439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37414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420</Words>
  <Application>Microsoft Office PowerPoint</Application>
  <PresentationFormat>寬螢幕</PresentationFormat>
  <Paragraphs>26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6" baseType="lpstr">
      <vt:lpstr>Arial Unicode MS</vt:lpstr>
      <vt:lpstr>Aptos</vt:lpstr>
      <vt:lpstr>Aptos Display</vt:lpstr>
      <vt:lpstr>Arial</vt:lpstr>
      <vt:lpstr>Calibri</vt:lpstr>
      <vt:lpstr>Office 佈景主題</vt:lpstr>
      <vt:lpstr>MYSQL資料庫</vt:lpstr>
      <vt:lpstr>ER模型-Entity-relationship model</vt:lpstr>
      <vt:lpstr>ER模型呈現架構</vt:lpstr>
      <vt:lpstr>設計ER模型</vt:lpstr>
      <vt:lpstr>設計ER模型</vt:lpstr>
      <vt:lpstr>正規化</vt:lpstr>
      <vt:lpstr>PowerPoint 簡報</vt:lpstr>
      <vt:lpstr>PowerPoint 簡報</vt:lpstr>
      <vt:lpstr>SQL子查詢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蔡尚宸(LeoTsai)-產品五部-SoftBI</dc:creator>
  <cp:lastModifiedBy>蔡尚宸(LeoTsai)-產品五部-SoftBI</cp:lastModifiedBy>
  <cp:revision>2</cp:revision>
  <dcterms:created xsi:type="dcterms:W3CDTF">2024-10-28T01:19:56Z</dcterms:created>
  <dcterms:modified xsi:type="dcterms:W3CDTF">2024-10-29T04:21:37Z</dcterms:modified>
</cp:coreProperties>
</file>