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B6E9E-70B9-1283-8558-4FCF2E55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BF196B-41D3-A300-14BC-617C4D63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20B296-DEE7-13DE-0B7D-F36E336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A6F9C-263D-8CF0-69F2-26A42A8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7301B-B662-AD8B-9AA7-55373781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5A1CD-E722-674B-B75D-10FF2840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0D3B9-26F2-0F1C-DE2D-B46DDA81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B5E83-434C-0131-0D6D-25A7A1B3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02DC59-8D70-4B23-2756-79B7F647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8C457-FF58-6284-B63E-118B03B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8F74F7-CF05-DA1E-5665-48E0738F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9843AF-E0D3-ED7E-5C33-B49E384F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15F92-729B-0C49-74D3-4581A83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CE502-D805-437F-EE3F-A572265F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57829-67C7-5694-E679-44AFB48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FA74B-AC26-AEC1-DCFB-AD5F4917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C9A92-81DA-99FB-04C5-7C6D3E93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B7762-E1DE-D8FA-210E-1A7DD31D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5C83A-EF2D-F813-8B32-B0FF05FE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66FD0-42D8-A41B-4552-E9C9F92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A60C2-EC54-7F26-8FAE-CE642003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FAE3ED-5095-E3BF-2080-8EFFC289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B3E71-CC1C-8A8C-1DEC-765A757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C8BC7-25A1-DBB0-9B87-BCF7D975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390F3-0922-B7AB-81B5-E08B7A67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9C9EB-9DA1-F673-5C4A-E763F33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BC835-053C-4D23-7D0F-CA83BDD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AA3B87-69EC-9B5F-0A0C-991C7101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30759-7708-5C71-24B7-8B0A095B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F236B-594A-FB4E-6ECF-E492C922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9CD8E-DF5B-AC3D-40AD-F6906801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42B12-7551-7925-0DA9-0E19245C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449C2-8265-FACD-F4F8-4937571F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B2E25F-FB3A-5FE6-2F22-1ECDD484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A5B979-F5CE-8F21-4B8A-3EBE835E5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A3B93-2574-7471-1FBE-E417EB6A3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697911-FBA6-3B1C-1FB5-0CFE73E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2EF35C-C20E-BA92-533E-B101F258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68ABF-CF39-D3B2-5A61-0D69A967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7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A012-DFA0-2C73-5E57-ADCFD03E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296E-2CD5-4EC5-63FE-4701156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FC8C42-1194-4A44-2673-EE1016DD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079B05-29FE-58DE-DC45-DD5ED472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A9DC6B-D8AA-C869-B65B-F668E68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F9557C-F3AE-CC60-3C3A-60CBCE39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720149-64CB-E85F-85EC-150476D3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7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83744-44D7-BCAC-E6E7-FFA3056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5E082-3401-DEA8-A83C-23968D3D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A21-7E29-D716-8584-B17BA3687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F6C3DD-9176-5B72-8811-B4AFF393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E685A0-E2B3-C19C-6011-B2935530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C78F8-8509-CFF7-DD2A-99EE706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2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D7B32-EE03-6637-A694-3A03E8E9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5EBCC7-E643-6448-A45B-331FFD956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682BC-8237-B804-B17B-8F4DFAD1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727823-D636-5C73-4B88-17DBCDC1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9AC24-FC35-9579-1740-1306BCE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6F379-94AC-9B0F-4ECE-2E954473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E60117-5D3A-7CE8-7F5B-216B3C82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BA598-A6B4-85D3-B744-27A98C7D8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E0BAB-756F-926F-0D97-82BB3A59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D4BD-E903-4A5B-AABF-93A10DCC1E0C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8DCE89-30C5-F2F0-F4B3-6B61A79A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D8E2F-031F-0DDB-337E-E2BEC13B5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3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71CBE-4BFD-7FA4-B4EA-12D556D4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164" y="833717"/>
            <a:ext cx="6535271" cy="461963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61E5DC-5492-AD02-B036-01F4E04D9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870" y="1988391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zh-TW" altLang="en-US" sz="4800" dirty="0"/>
              <a:t>前端 </a:t>
            </a:r>
            <a:r>
              <a:rPr lang="en-US" altLang="zh-TW" sz="4800" dirty="0"/>
              <a:t>(HTML, JS)      &lt;-      </a:t>
            </a:r>
            <a:r>
              <a:rPr lang="zh-TW" altLang="en-US" sz="4800" dirty="0"/>
              <a:t>控制器 </a:t>
            </a:r>
            <a:r>
              <a:rPr lang="en-US" altLang="zh-TW" sz="4800" dirty="0"/>
              <a:t>(Controller)      &lt;-     </a:t>
            </a:r>
            <a:r>
              <a:rPr lang="zh-TW" altLang="en-US" sz="4800" dirty="0"/>
              <a:t>業務邏輯服務層 </a:t>
            </a:r>
            <a:r>
              <a:rPr lang="en-US" altLang="zh-TW" sz="4800" dirty="0"/>
              <a:t>(Service)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|---&gt; </a:t>
            </a:r>
            <a:r>
              <a:rPr lang="zh-TW" altLang="en-US" sz="4800" dirty="0"/>
              <a:t>用戶請求 </a:t>
            </a:r>
            <a:r>
              <a:rPr lang="en-US" altLang="zh-TW" sz="4800" dirty="0"/>
              <a:t>---&gt; </a:t>
            </a:r>
            <a:r>
              <a:rPr lang="zh-TW" altLang="en-US" sz="4800" dirty="0"/>
              <a:t>用戶控制器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UserController</a:t>
            </a:r>
            <a:r>
              <a:rPr lang="en-US" altLang="zh-TW" sz="4800" dirty="0"/>
              <a:t>) ---&gt; </a:t>
            </a:r>
            <a:r>
              <a:rPr lang="zh-TW" altLang="en-US" sz="4800" dirty="0"/>
              <a:t>用戶服務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UserService</a:t>
            </a:r>
            <a:r>
              <a:rPr lang="en-US" altLang="zh-TW" sz="4800" dirty="0"/>
              <a:t>) ---&gt; </a:t>
            </a:r>
            <a:r>
              <a:rPr lang="zh-TW" altLang="en-US" sz="4800" dirty="0"/>
              <a:t>用戶</a:t>
            </a:r>
            <a:r>
              <a:rPr lang="en-US" altLang="zh-TW" sz="4800" dirty="0"/>
              <a:t>DAO (</a:t>
            </a:r>
            <a:r>
              <a:rPr lang="en-US" altLang="zh-TW" sz="4800" dirty="0" err="1"/>
              <a:t>UserDAO</a:t>
            </a:r>
            <a:r>
              <a:rPr lang="en-US" altLang="zh-TW" sz="4800" dirty="0"/>
              <a:t>)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                        V                            </a:t>
            </a:r>
            <a:r>
              <a:rPr lang="en-US" altLang="zh-TW" sz="4800" dirty="0" err="1"/>
              <a:t>V</a:t>
            </a:r>
            <a:endParaRPr lang="en-US" altLang="zh-TW" sz="4800" dirty="0"/>
          </a:p>
          <a:p>
            <a:r>
              <a:rPr lang="en-US" altLang="zh-TW" sz="4800" dirty="0"/>
              <a:t>        |                        </a:t>
            </a:r>
            <a:r>
              <a:rPr lang="zh-TW" altLang="en-US" sz="4800" dirty="0"/>
              <a:t>用戶視圖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UserVO</a:t>
            </a:r>
            <a:r>
              <a:rPr lang="en-US" altLang="zh-TW" sz="4800" dirty="0"/>
              <a:t>)       </a:t>
            </a:r>
            <a:r>
              <a:rPr lang="zh-TW" altLang="en-US" sz="4800" dirty="0"/>
              <a:t>數據庫查詢結果或錯誤處理</a:t>
            </a:r>
          </a:p>
          <a:p>
            <a:r>
              <a:rPr lang="zh-TW" altLang="en-US" sz="4800" dirty="0"/>
              <a:t>        </a:t>
            </a:r>
            <a:r>
              <a:rPr lang="en-US" altLang="zh-TW" sz="4800" dirty="0"/>
              <a:t>|</a:t>
            </a:r>
          </a:p>
          <a:p>
            <a:r>
              <a:rPr lang="en-US" altLang="zh-TW" sz="4800" dirty="0"/>
              <a:t>        V</a:t>
            </a:r>
          </a:p>
          <a:p>
            <a:r>
              <a:rPr lang="en-US" altLang="zh-TW" sz="4800" dirty="0"/>
              <a:t>    </a:t>
            </a:r>
            <a:r>
              <a:rPr lang="zh-TW" altLang="en-US" sz="4800" dirty="0"/>
              <a:t>返回結果給前端 </a:t>
            </a:r>
            <a:r>
              <a:rPr lang="en-US" altLang="zh-TW" sz="4800" dirty="0"/>
              <a:t>(HTML)</a:t>
            </a:r>
          </a:p>
          <a:p>
            <a:endParaRPr lang="en-US" altLang="zh-TW" sz="4800" dirty="0"/>
          </a:p>
          <a:p>
            <a:r>
              <a:rPr lang="zh-TW" altLang="en-US" sz="4800" dirty="0"/>
              <a:t>類似地，</a:t>
            </a:r>
            <a:r>
              <a:rPr lang="en-US" altLang="zh-TW" sz="4800" dirty="0"/>
              <a:t>`</a:t>
            </a:r>
            <a:r>
              <a:rPr lang="en-US" altLang="zh-TW" sz="4800" dirty="0" err="1"/>
              <a:t>AdminController</a:t>
            </a:r>
            <a:r>
              <a:rPr lang="en-US" altLang="zh-TW" sz="4800" dirty="0"/>
              <a:t>`, `</a:t>
            </a:r>
            <a:r>
              <a:rPr lang="en-US" altLang="zh-TW" sz="4800" dirty="0" err="1"/>
              <a:t>ReservationsController</a:t>
            </a:r>
            <a:r>
              <a:rPr lang="en-US" altLang="zh-TW" sz="4800" dirty="0"/>
              <a:t>` </a:t>
            </a:r>
            <a:r>
              <a:rPr lang="zh-TW" altLang="en-US" sz="4800" dirty="0"/>
              <a:t>等會遵循相似的流程。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68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3362E-5CB8-3F0A-49BA-E06DA1C7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890" y="771958"/>
            <a:ext cx="1627909" cy="91873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E2420-2EFA-FE57-C662-27C591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744" y="5163127"/>
            <a:ext cx="2376055" cy="101383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FB4A90-875B-F537-8D2E-EFA7B50B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00" y="3132989"/>
            <a:ext cx="6801799" cy="327705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7D21C1-F407-49BE-B459-498A24A0EBBD}"/>
              </a:ext>
            </a:extLst>
          </p:cNvPr>
          <p:cNvSpPr/>
          <p:nvPr/>
        </p:nvSpPr>
        <p:spPr>
          <a:xfrm>
            <a:off x="3883891" y="251948"/>
            <a:ext cx="1773382" cy="91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用戶控制器 </a:t>
            </a:r>
            <a:r>
              <a:rPr lang="en-US" altLang="zh-TW" dirty="0"/>
              <a:t>(</a:t>
            </a:r>
            <a:r>
              <a:rPr lang="en-US" altLang="zh-TW" dirty="0" err="1"/>
              <a:t>UserController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784112-7DC9-416A-BA31-913C630FAF9F}"/>
              </a:ext>
            </a:extLst>
          </p:cNvPr>
          <p:cNvSpPr/>
          <p:nvPr/>
        </p:nvSpPr>
        <p:spPr>
          <a:xfrm>
            <a:off x="1327729" y="1867104"/>
            <a:ext cx="1773382" cy="91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用戶視圖 </a:t>
            </a:r>
            <a:r>
              <a:rPr lang="en-US" altLang="zh-TW" dirty="0"/>
              <a:t>(</a:t>
            </a:r>
            <a:r>
              <a:rPr lang="en-US" altLang="zh-TW" dirty="0" err="1"/>
              <a:t>UserVO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BB8FC82-D00A-4861-A03E-923CBC38A872}"/>
              </a:ext>
            </a:extLst>
          </p:cNvPr>
          <p:cNvSpPr/>
          <p:nvPr/>
        </p:nvSpPr>
        <p:spPr>
          <a:xfrm>
            <a:off x="6647874" y="1897872"/>
            <a:ext cx="1773382" cy="91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數據庫查詢結果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錯誤處理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9FBC222-12C2-48B4-8269-470DEBE71245}"/>
              </a:ext>
            </a:extLst>
          </p:cNvPr>
          <p:cNvSpPr/>
          <p:nvPr/>
        </p:nvSpPr>
        <p:spPr>
          <a:xfrm>
            <a:off x="1327729" y="251948"/>
            <a:ext cx="1773382" cy="91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 </a:t>
            </a:r>
            <a:r>
              <a:rPr lang="en-US" altLang="zh-TW" dirty="0"/>
              <a:t>(HTML, JS) 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6A4D0D5-5120-465E-A50E-9F422C680974}"/>
              </a:ext>
            </a:extLst>
          </p:cNvPr>
          <p:cNvSpPr/>
          <p:nvPr/>
        </p:nvSpPr>
        <p:spPr>
          <a:xfrm>
            <a:off x="6647874" y="251948"/>
            <a:ext cx="1773382" cy="91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業務邏輯服務層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UserService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3B87265-F2FD-412B-BA0F-6C33C87AF558}"/>
              </a:ext>
            </a:extLst>
          </p:cNvPr>
          <p:cNvSpPr/>
          <p:nvPr/>
        </p:nvSpPr>
        <p:spPr>
          <a:xfrm>
            <a:off x="3883891" y="1871723"/>
            <a:ext cx="1773382" cy="918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DAO (</a:t>
            </a:r>
            <a:r>
              <a:rPr lang="en-US" altLang="zh-TW" dirty="0" err="1">
                <a:solidFill>
                  <a:schemeClr val="tx1"/>
                </a:solidFill>
              </a:rPr>
              <a:t>UserDAO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CE97B5-94C7-486B-83BC-76C7073CA3EA}"/>
              </a:ext>
            </a:extLst>
          </p:cNvPr>
          <p:cNvCxnSpPr>
            <a:cxnSpLocks/>
          </p:cNvCxnSpPr>
          <p:nvPr/>
        </p:nvCxnSpPr>
        <p:spPr>
          <a:xfrm>
            <a:off x="3260828" y="658235"/>
            <a:ext cx="47066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43E758-CFDB-4380-BDD5-5EDE93252BAB}"/>
              </a:ext>
            </a:extLst>
          </p:cNvPr>
          <p:cNvCxnSpPr>
            <a:cxnSpLocks/>
          </p:cNvCxnSpPr>
          <p:nvPr/>
        </p:nvCxnSpPr>
        <p:spPr>
          <a:xfrm>
            <a:off x="2207499" y="1273498"/>
            <a:ext cx="0" cy="44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57484DC-8549-43FD-8875-A83A6F05D27F}"/>
              </a:ext>
            </a:extLst>
          </p:cNvPr>
          <p:cNvCxnSpPr>
            <a:cxnSpLocks/>
          </p:cNvCxnSpPr>
          <p:nvPr/>
        </p:nvCxnSpPr>
        <p:spPr>
          <a:xfrm>
            <a:off x="5914107" y="658235"/>
            <a:ext cx="47066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3003428-8D84-4CC7-944B-88F76284A587}"/>
              </a:ext>
            </a:extLst>
          </p:cNvPr>
          <p:cNvCxnSpPr>
            <a:cxnSpLocks/>
          </p:cNvCxnSpPr>
          <p:nvPr/>
        </p:nvCxnSpPr>
        <p:spPr>
          <a:xfrm>
            <a:off x="4738255" y="1319806"/>
            <a:ext cx="0" cy="44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02ED0B-917C-4CD1-8748-FA76393EA960}"/>
              </a:ext>
            </a:extLst>
          </p:cNvPr>
          <p:cNvCxnSpPr>
            <a:cxnSpLocks/>
          </p:cNvCxnSpPr>
          <p:nvPr/>
        </p:nvCxnSpPr>
        <p:spPr>
          <a:xfrm>
            <a:off x="7617691" y="1329910"/>
            <a:ext cx="0" cy="44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6B62F9D-060C-4170-9A0B-BF2416561272}"/>
              </a:ext>
            </a:extLst>
          </p:cNvPr>
          <p:cNvCxnSpPr>
            <a:cxnSpLocks/>
          </p:cNvCxnSpPr>
          <p:nvPr/>
        </p:nvCxnSpPr>
        <p:spPr>
          <a:xfrm>
            <a:off x="2214420" y="2909455"/>
            <a:ext cx="0" cy="44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CEEB836-0FAB-4E29-901C-8CDC2AB76414}"/>
              </a:ext>
            </a:extLst>
          </p:cNvPr>
          <p:cNvSpPr/>
          <p:nvPr/>
        </p:nvSpPr>
        <p:spPr>
          <a:xfrm>
            <a:off x="1327729" y="3501478"/>
            <a:ext cx="1773382" cy="91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返回結果給前端 </a:t>
            </a:r>
            <a:br>
              <a:rPr lang="en-US" altLang="zh-TW" dirty="0"/>
            </a:br>
            <a:r>
              <a:rPr lang="en-US" altLang="zh-TW" dirty="0"/>
              <a:t>(HTML)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499BB5-775E-4E37-AA74-54A383D68E8D}"/>
              </a:ext>
            </a:extLst>
          </p:cNvPr>
          <p:cNvSpPr/>
          <p:nvPr/>
        </p:nvSpPr>
        <p:spPr>
          <a:xfrm>
            <a:off x="3265766" y="754933"/>
            <a:ext cx="1467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請求</a:t>
            </a:r>
            <a:endParaRPr lang="en-US" altLang="zh-TW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F71AED-518B-44DA-AF16-93C1628232E3}"/>
              </a:ext>
            </a:extLst>
          </p:cNvPr>
          <p:cNvSpPr/>
          <p:nvPr/>
        </p:nvSpPr>
        <p:spPr>
          <a:xfrm>
            <a:off x="5914107" y="754933"/>
            <a:ext cx="1467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請求</a:t>
            </a:r>
            <a:endParaRPr lang="en-US" altLang="zh-TW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E6ABFB-0780-4725-B952-62CDE46D23AC}"/>
              </a:ext>
            </a:extLst>
          </p:cNvPr>
          <p:cNvSpPr/>
          <p:nvPr/>
        </p:nvSpPr>
        <p:spPr>
          <a:xfrm>
            <a:off x="332904" y="4722437"/>
            <a:ext cx="3998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MySQL</a:t>
            </a:r>
            <a:r>
              <a:rPr lang="zh-TW" altLang="en-US" sz="1600" dirty="0"/>
              <a:t>：數據存儲。</a:t>
            </a:r>
          </a:p>
          <a:p>
            <a:r>
              <a:rPr lang="en-US" altLang="zh-TW" sz="1600" dirty="0"/>
              <a:t>Redis</a:t>
            </a:r>
            <a:r>
              <a:rPr lang="zh-TW" altLang="en-US" sz="1600" dirty="0"/>
              <a:t>：用於快速數據存儲和緩存。</a:t>
            </a:r>
          </a:p>
          <a:p>
            <a:r>
              <a:rPr lang="en-US" altLang="zh-TW" sz="1600" dirty="0"/>
              <a:t>Spring Boot</a:t>
            </a:r>
            <a:r>
              <a:rPr lang="zh-TW" altLang="en-US" sz="1600" dirty="0"/>
              <a:t>：應用框架。</a:t>
            </a:r>
          </a:p>
          <a:p>
            <a:r>
              <a:rPr lang="en-US" altLang="zh-TW" sz="1600" dirty="0"/>
              <a:t>JPA (Hibernate)</a:t>
            </a:r>
            <a:r>
              <a:rPr lang="zh-TW" altLang="en-US" sz="1600" dirty="0"/>
              <a:t>：資料庫操作。</a:t>
            </a:r>
          </a:p>
          <a:p>
            <a:r>
              <a:rPr lang="zh-TW" altLang="en-US" sz="1600" dirty="0"/>
              <a:t>這樣能幫助聽眾理解系統架構的具體實現和技術選擇。</a:t>
            </a:r>
          </a:p>
        </p:txBody>
      </p:sp>
    </p:spTree>
    <p:extLst>
      <p:ext uri="{BB962C8B-B14F-4D97-AF65-F5344CB8AC3E}">
        <p14:creationId xmlns:p14="http://schemas.microsoft.com/office/powerpoint/2010/main" val="40661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192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彥霖 朱</dc:creator>
  <cp:lastModifiedBy>NTPU</cp:lastModifiedBy>
  <cp:revision>4</cp:revision>
  <dcterms:created xsi:type="dcterms:W3CDTF">2024-12-22T08:22:16Z</dcterms:created>
  <dcterms:modified xsi:type="dcterms:W3CDTF">2024-12-24T06:33:13Z</dcterms:modified>
</cp:coreProperties>
</file>