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81" r:id="rId21"/>
    <p:sldId id="279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C54"/>
    <a:srgbClr val="00B0F0"/>
    <a:srgbClr val="F2F2F2"/>
    <a:srgbClr val="25B9EC"/>
    <a:srgbClr val="E6E6E6"/>
    <a:srgbClr val="9AC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99" autoAdjust="0"/>
  </p:normalViewPr>
  <p:slideViewPr>
    <p:cSldViewPr>
      <p:cViewPr>
        <p:scale>
          <a:sx n="100" d="100"/>
          <a:sy n="100" d="100"/>
        </p:scale>
        <p:origin x="-21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5C5D7-B691-41A3-8111-EB0196FE6D25}" type="datetimeFigureOut">
              <a:rPr lang="zh-CN" altLang="en-US" smtClean="0"/>
              <a:pPr/>
              <a:t>15/6/16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4385E-BD9C-443B-83B0-83D819C99A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7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://baike.baidu.com/view/1634.htm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是一个开源的应用容器引擎，让开发者可以打包他们的应用以及依赖包到一个可移植的容器中，然后发布到任何流行的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Linux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机器上，也可以实现虚拟化。容器是完全使用沙箱机制，相互之间不会有任何接口（类似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iPhone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的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app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）。几乎没有性能开销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可以很容易地在机器和数据中心中运行。最重要的是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他们不依赖于任何语言、框架包括系统。</a:t>
            </a:r>
            <a:endParaRPr lang="zh-CN" altLang="en-US" sz="1200" b="0" i="0" u="none" strike="noStrik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、容器是分离的，共享</a:t>
            </a:r>
            <a:r>
              <a:rPr lang="en-US" altLang="zh-CN" dirty="0" smtClean="0"/>
              <a:t>OS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、更快的部署，大大减少性能开销，更容易迁移，启动速度更快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Hypervisor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是一种运行在物理服务器和操作系统之间的中间软件层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可允许多个操作系统和应用共享一套基础物理硬件，因此也可以看作是虚拟环境中的“元”操作系统，它可以协调访问服务器上的所有物理设备和虚拟机，也叫虚拟机监视器（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Machine Monitor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Hypervisor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是所有虚拟化技术的核心。非中断地支持多工作负载迁移的能力是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Hypervisor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的基本功能。当服务器启动并执行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Hypervisor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时，它会给每一台虚拟机分配适量的内存、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、网络和磁盘，并加载所有虚拟机的客户操作系统。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实现资源隔离</a:t>
            </a:r>
          </a:p>
          <a:p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UTS: 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主机名隔离</a:t>
            </a:r>
          </a:p>
          <a:p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IPC: 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进程间通信隔离</a:t>
            </a:r>
          </a:p>
          <a:p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PID: 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进程树隔离</a:t>
            </a:r>
          </a:p>
          <a:p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NS: 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挂载点隔离</a:t>
            </a:r>
          </a:p>
          <a:p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NET: </a:t>
            </a:r>
            <a:r>
              <a:rPr lang="zh-CN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网络接入，包括接口的隔离</a:t>
            </a:r>
          </a:p>
          <a:p>
            <a:r>
              <a:rPr lang="en-US" altLang="zh-TW" sz="12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TW" altLang="en-US" sz="12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USER: </a:t>
            </a:r>
            <a:r>
              <a:rPr lang="zh-TW" altLang="en-US" sz="12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将本地的虚拟</a:t>
            </a:r>
            <a:r>
              <a:rPr lang="en-US" altLang="zh-TW" sz="12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user-id</a:t>
            </a:r>
            <a:r>
              <a:rPr lang="zh-TW" altLang="en-US" sz="12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映射到真实的</a:t>
            </a:r>
            <a:r>
              <a:rPr lang="en-US" altLang="zh-TW" sz="12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user-id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典型的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启动到运行需要两个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 -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bootfs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rootfs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从功能角度而非文件系统角度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（图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nl-N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bootfs</a:t>
            </a:r>
            <a:r>
              <a:rPr lang="nl-N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(boot file system) </a:t>
            </a:r>
            <a:r>
              <a:rPr lang="zh-CN" alt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主要包含 </a:t>
            </a:r>
            <a:r>
              <a:rPr lang="nl-N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bootloader</a:t>
            </a:r>
            <a:r>
              <a:rPr lang="nl-N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 </a:t>
            </a:r>
            <a:r>
              <a:rPr lang="nl-N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</a:t>
            </a:r>
            <a:r>
              <a:rPr lang="nl-N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nl-N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bootloader</a:t>
            </a:r>
            <a:r>
              <a:rPr lang="zh-CN" alt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主要是引导加载</a:t>
            </a:r>
            <a:r>
              <a:rPr lang="nl-N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</a:t>
            </a:r>
            <a:r>
              <a:rPr lang="nl-N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</a:t>
            </a:r>
            <a:r>
              <a:rPr lang="nl-N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boot</a:t>
            </a:r>
            <a:r>
              <a:rPr lang="zh-CN" alt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成功后 </a:t>
            </a:r>
            <a:r>
              <a:rPr lang="nl-N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</a:t>
            </a:r>
            <a:r>
              <a:rPr lang="nl-N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被加载到内存中后 </a:t>
            </a:r>
            <a:r>
              <a:rPr lang="nl-N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bootfs</a:t>
            </a:r>
            <a:r>
              <a:rPr lang="zh-CN" alt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就被</a:t>
            </a:r>
            <a:r>
              <a:rPr lang="nl-N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umount</a:t>
            </a:r>
            <a:r>
              <a:rPr lang="zh-CN" alt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了</a:t>
            </a:r>
            <a:r>
              <a:rPr lang="nl-N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nl-N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rootfs</a:t>
            </a:r>
            <a:r>
              <a:rPr lang="nl-N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(root file system) </a:t>
            </a:r>
            <a:r>
              <a:rPr lang="zh-CN" alt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包含的就是典型 </a:t>
            </a:r>
            <a:r>
              <a:rPr lang="nl-N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</a:t>
            </a:r>
            <a:r>
              <a:rPr lang="zh-CN" alt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系统中的 </a:t>
            </a:r>
            <a:r>
              <a:rPr lang="nl-N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nl-N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</a:t>
            </a:r>
            <a:r>
              <a:rPr lang="nl-N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/</a:t>
            </a:r>
            <a:r>
              <a:rPr lang="nl-N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</a:t>
            </a:r>
            <a:r>
              <a:rPr lang="nl-N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/bin, /</a:t>
            </a:r>
            <a:r>
              <a:rPr lang="nl-N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nl-N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等标准目录和文件。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15/6/16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15/6/16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15/6/16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15/6/16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15/6/16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pPr/>
              <a:t>15/6/16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3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933B2-4600-4FF9-B3F1-2B5C39CCB751}" type="datetimeFigureOut">
              <a:rPr lang="zh-CN" altLang="en-US" smtClean="0"/>
              <a:pPr/>
              <a:t>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341A-02F7-4B57-9959-41E0CEA880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192.168.1.175:500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01929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8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en-US" altLang="zh-CN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技术与实践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第二部分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500034" y="1357298"/>
            <a:ext cx="2571768" cy="571504"/>
          </a:xfrm>
          <a:prstGeom prst="roundRect">
            <a:avLst>
              <a:gd name="adj" fmla="val 1594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000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基本操作</a:t>
            </a:r>
            <a:endParaRPr lang="en-US" sz="2000" dirty="0">
              <a:solidFill>
                <a:srgbClr val="384C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http://www.itclips.net/wp-content/plugins/RSSPoster_PRO/cache/0c6aa_solomon_hykes_twit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214422"/>
            <a:ext cx="4071966" cy="4088255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三大核心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7" name="Straight Connector 19"/>
          <p:cNvCxnSpPr/>
          <p:nvPr/>
        </p:nvCxnSpPr>
        <p:spPr>
          <a:xfrm>
            <a:off x="464949" y="4980768"/>
            <a:ext cx="3843580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785918" y="2357430"/>
            <a:ext cx="2428892" cy="242889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143108" y="1428736"/>
            <a:ext cx="1500198" cy="15001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00" dirty="0" smtClean="0">
                <a:solidFill>
                  <a:srgbClr val="384C54"/>
                </a:solidFill>
              </a:rPr>
              <a:t>容器</a:t>
            </a:r>
            <a:endParaRPr lang="en-US" altLang="zh-CN" sz="1700" dirty="0" smtClean="0">
              <a:solidFill>
                <a:srgbClr val="384C54"/>
              </a:solidFill>
            </a:endParaRPr>
          </a:p>
          <a:p>
            <a:pPr algn="ctr"/>
            <a:r>
              <a:rPr lang="en-US" altLang="zh-CN" sz="1700" dirty="0" smtClean="0">
                <a:solidFill>
                  <a:srgbClr val="384C54"/>
                </a:solidFill>
              </a:rPr>
              <a:t>Container</a:t>
            </a:r>
            <a:endParaRPr lang="zh-CN" altLang="en-US" sz="1700" dirty="0">
              <a:solidFill>
                <a:srgbClr val="384C54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28662" y="3357562"/>
            <a:ext cx="1500198" cy="15001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镜像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images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643306" y="3357562"/>
            <a:ext cx="1500198" cy="15001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仓库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altLang="zh-CN" sz="1300" dirty="0" smtClean="0">
                <a:solidFill>
                  <a:schemeClr val="accent3">
                    <a:lumMod val="75000"/>
                  </a:schemeClr>
                </a:solidFill>
              </a:rPr>
              <a:t>Repositories</a:t>
            </a:r>
            <a:endParaRPr lang="zh-CN" altLang="en-US"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923805" y="3286124"/>
            <a:ext cx="2862905" cy="1643074"/>
            <a:chOff x="4923805" y="3286124"/>
            <a:chExt cx="2862905" cy="1643074"/>
          </a:xfrm>
        </p:grpSpPr>
        <p:sp>
          <p:nvSpPr>
            <p:cNvPr id="8" name="圆角矩形 7"/>
            <p:cNvSpPr/>
            <p:nvPr/>
          </p:nvSpPr>
          <p:spPr>
            <a:xfrm>
              <a:off x="6072198" y="3286124"/>
              <a:ext cx="1714512" cy="5715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384C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0" dirty="0" err="1" smtClean="0">
                  <a:solidFill>
                    <a:srgbClr val="384C54"/>
                  </a:solidFill>
                </a:rPr>
                <a:t>docker</a:t>
              </a:r>
              <a:r>
                <a:rPr lang="en-US" altLang="zh-CN" sz="1700" dirty="0" smtClean="0">
                  <a:solidFill>
                    <a:srgbClr val="384C54"/>
                  </a:solidFill>
                </a:rPr>
                <a:t> Hub</a:t>
              </a:r>
            </a:p>
            <a:p>
              <a:pPr algn="ctr"/>
              <a:r>
                <a:rPr lang="en-US" altLang="zh-CN" sz="1700" dirty="0" smtClean="0">
                  <a:solidFill>
                    <a:srgbClr val="384C54"/>
                  </a:solidFill>
                </a:rPr>
                <a:t>(public registry)</a:t>
              </a:r>
              <a:endParaRPr lang="zh-CN" altLang="en-US" sz="1700" dirty="0" smtClean="0">
                <a:solidFill>
                  <a:srgbClr val="384C54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072198" y="4357694"/>
              <a:ext cx="1714512" cy="57150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384C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0" dirty="0" err="1" smtClean="0">
                  <a:solidFill>
                    <a:srgbClr val="384C54"/>
                  </a:solidFill>
                </a:rPr>
                <a:t>Docker</a:t>
              </a:r>
              <a:r>
                <a:rPr lang="en-US" altLang="zh-CN" sz="1700" dirty="0" smtClean="0">
                  <a:solidFill>
                    <a:srgbClr val="384C54"/>
                  </a:solidFill>
                </a:rPr>
                <a:t>-registry</a:t>
              </a:r>
            </a:p>
            <a:p>
              <a:pPr algn="ctr"/>
              <a:r>
                <a:rPr lang="en-US" altLang="zh-CN" sz="1700" dirty="0" smtClean="0">
                  <a:solidFill>
                    <a:srgbClr val="384C54"/>
                  </a:solidFill>
                </a:rPr>
                <a:t>(private registry)</a:t>
              </a:r>
              <a:endParaRPr lang="zh-CN" altLang="en-US" sz="1700" dirty="0" smtClean="0">
                <a:solidFill>
                  <a:srgbClr val="384C54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20" idx="7"/>
              <a:endCxn id="8" idx="1"/>
            </p:cNvCxnSpPr>
            <p:nvPr/>
          </p:nvCxnSpPr>
          <p:spPr>
            <a:xfrm rot="5400000" flipH="1" flipV="1">
              <a:off x="5495309" y="3000373"/>
              <a:ext cx="5385" cy="1148393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20" idx="5"/>
              <a:endCxn id="9" idx="1"/>
            </p:cNvCxnSpPr>
            <p:nvPr/>
          </p:nvCxnSpPr>
          <p:spPr>
            <a:xfrm rot="16200000" flipH="1">
              <a:off x="5495309" y="4066556"/>
              <a:ext cx="5385" cy="1148393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仓库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4" name="组合 5"/>
          <p:cNvGrpSpPr/>
          <p:nvPr/>
        </p:nvGrpSpPr>
        <p:grpSpPr>
          <a:xfrm>
            <a:off x="357158" y="1428736"/>
            <a:ext cx="3643338" cy="3429024"/>
            <a:chOff x="5338987" y="1617350"/>
            <a:chExt cx="3843709" cy="4000528"/>
          </a:xfrm>
        </p:grpSpPr>
        <p:grpSp>
          <p:nvGrpSpPr>
            <p:cNvPr id="15" name="组合 12"/>
            <p:cNvGrpSpPr/>
            <p:nvPr/>
          </p:nvGrpSpPr>
          <p:grpSpPr>
            <a:xfrm>
              <a:off x="5338987" y="1617350"/>
              <a:ext cx="3843709" cy="4000528"/>
              <a:chOff x="338327" y="1617350"/>
              <a:chExt cx="5193337" cy="4000528"/>
            </a:xfrm>
          </p:grpSpPr>
          <p:grpSp>
            <p:nvGrpSpPr>
              <p:cNvPr id="22" name="组合 17"/>
              <p:cNvGrpSpPr/>
              <p:nvPr/>
            </p:nvGrpSpPr>
            <p:grpSpPr>
              <a:xfrm>
                <a:off x="338327" y="1617350"/>
                <a:ext cx="5025376" cy="4000528"/>
                <a:chOff x="338327" y="1617351"/>
                <a:chExt cx="4225537" cy="3960764"/>
              </a:xfrm>
            </p:grpSpPr>
            <p:sp>
              <p:nvSpPr>
                <p:cNvPr id="24" name="Rounded Rectangle 9"/>
                <p:cNvSpPr/>
                <p:nvPr/>
              </p:nvSpPr>
              <p:spPr>
                <a:xfrm>
                  <a:off x="338328" y="2279347"/>
                  <a:ext cx="4201377" cy="3298768"/>
                </a:xfrm>
                <a:prstGeom prst="roundRect">
                  <a:avLst>
                    <a:gd name="adj" fmla="val 3630"/>
                  </a:avLst>
                </a:pr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search centos6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pull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centos:latest</a:t>
                  </a: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push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yorko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/mysql:v2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login</a:t>
                  </a:r>
                  <a:endParaRPr lang="en-US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25" name="Rounded Rectangle 7"/>
                <p:cNvSpPr/>
                <p:nvPr/>
              </p:nvSpPr>
              <p:spPr>
                <a:xfrm>
                  <a:off x="338327" y="1617351"/>
                  <a:ext cx="4225537" cy="547245"/>
                </a:xfrm>
                <a:prstGeom prst="roundRect">
                  <a:avLst>
                    <a:gd name="adj" fmla="val 15942"/>
                  </a:avLst>
                </a:prstGeom>
                <a:solidFill>
                  <a:srgbClr val="9AC8D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384C54"/>
                    </a:solidFill>
                  </a:endParaRPr>
                </a:p>
              </p:txBody>
            </p:sp>
          </p:grpSp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514282" y="1723732"/>
                <a:ext cx="5017382" cy="341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>
                  <a:spcBef>
                    <a:spcPct val="20000"/>
                  </a:spcBef>
                  <a:defRPr/>
                </a:pPr>
                <a:r>
                  <a:rPr lang="zh-CN" altLang="en-US" sz="2200" b="1" dirty="0" smtClean="0">
                    <a:solidFill>
                      <a:srgbClr val="384C54"/>
                    </a:solidFill>
                  </a:rPr>
                  <a:t>仓库相关命令</a:t>
                </a:r>
                <a:endParaRPr kumimoji="0" lang="en-US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C5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 descr="docker_sear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000240"/>
            <a:ext cx="8858280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镜像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5"/>
          <p:cNvGrpSpPr/>
          <p:nvPr/>
        </p:nvGrpSpPr>
        <p:grpSpPr>
          <a:xfrm>
            <a:off x="357158" y="1428737"/>
            <a:ext cx="6572296" cy="4572031"/>
            <a:chOff x="5338987" y="1617350"/>
            <a:chExt cx="3843709" cy="4903872"/>
          </a:xfrm>
        </p:grpSpPr>
        <p:grpSp>
          <p:nvGrpSpPr>
            <p:cNvPr id="4" name="组合 12"/>
            <p:cNvGrpSpPr/>
            <p:nvPr/>
          </p:nvGrpSpPr>
          <p:grpSpPr>
            <a:xfrm>
              <a:off x="5338987" y="1617350"/>
              <a:ext cx="3843709" cy="4903872"/>
              <a:chOff x="338327" y="1617350"/>
              <a:chExt cx="5193337" cy="4903872"/>
            </a:xfrm>
          </p:grpSpPr>
          <p:grpSp>
            <p:nvGrpSpPr>
              <p:cNvPr id="5" name="组合 17"/>
              <p:cNvGrpSpPr/>
              <p:nvPr/>
            </p:nvGrpSpPr>
            <p:grpSpPr>
              <a:xfrm>
                <a:off x="338327" y="1617350"/>
                <a:ext cx="5025376" cy="4903872"/>
                <a:chOff x="338327" y="1617351"/>
                <a:chExt cx="4225537" cy="4855130"/>
              </a:xfrm>
            </p:grpSpPr>
            <p:sp>
              <p:nvSpPr>
                <p:cNvPr id="24" name="Rounded Rectangle 9"/>
                <p:cNvSpPr/>
                <p:nvPr/>
              </p:nvSpPr>
              <p:spPr>
                <a:xfrm>
                  <a:off x="338328" y="2279347"/>
                  <a:ext cx="4201377" cy="4193134"/>
                </a:xfrm>
                <a:prstGeom prst="roundRect">
                  <a:avLst>
                    <a:gd name="adj" fmla="val 3630"/>
                  </a:avLst>
                </a:pr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images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rmi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centos:latest</a:t>
                  </a: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build -t="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yorko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/mysql:v1" .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export &lt;CONTAINER ID&gt; &gt; /home/export.tar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cat /home/export.tar |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import - yorko-1-export:latest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save yorko-1 &gt; /home/save.tar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load &lt; /home/save.tar</a:t>
                  </a:r>
                  <a:endParaRPr lang="en-US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25" name="Rounded Rectangle 7"/>
                <p:cNvSpPr/>
                <p:nvPr/>
              </p:nvSpPr>
              <p:spPr>
                <a:xfrm>
                  <a:off x="338327" y="1617351"/>
                  <a:ext cx="4225537" cy="547245"/>
                </a:xfrm>
                <a:prstGeom prst="roundRect">
                  <a:avLst>
                    <a:gd name="adj" fmla="val 15942"/>
                  </a:avLst>
                </a:prstGeom>
                <a:solidFill>
                  <a:srgbClr val="9AC8D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solidFill>
                      <a:srgbClr val="384C54"/>
                    </a:solidFill>
                  </a:endParaRPr>
                </a:p>
              </p:txBody>
            </p:sp>
          </p:grpSp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514282" y="1723732"/>
                <a:ext cx="5017382" cy="341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>
                  <a:spcBef>
                    <a:spcPct val="20000"/>
                  </a:spcBef>
                  <a:defRPr/>
                </a:pPr>
                <a:r>
                  <a:rPr lang="zh-CN" altLang="en-US" sz="2200" b="1" dirty="0" smtClean="0">
                    <a:solidFill>
                      <a:srgbClr val="384C54"/>
                    </a:solidFill>
                  </a:rPr>
                  <a:t>镜像相关命令</a:t>
                </a:r>
                <a:endParaRPr kumimoji="0" lang="en-US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C5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 descr="docker_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500306"/>
            <a:ext cx="8086725" cy="2743200"/>
          </a:xfrm>
          <a:prstGeom prst="rect">
            <a:avLst/>
          </a:prstGeom>
        </p:spPr>
      </p:pic>
      <p:pic>
        <p:nvPicPr>
          <p:cNvPr id="12" name="图片 11" descr="docker_histor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119330"/>
            <a:ext cx="8305800" cy="3810000"/>
          </a:xfrm>
          <a:prstGeom prst="rect">
            <a:avLst/>
          </a:prstGeom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8861" y="1214422"/>
            <a:ext cx="6357981" cy="496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5"/>
          <p:cNvGrpSpPr/>
          <p:nvPr/>
        </p:nvGrpSpPr>
        <p:grpSpPr>
          <a:xfrm>
            <a:off x="357158" y="1428736"/>
            <a:ext cx="8572560" cy="3714776"/>
            <a:chOff x="5338987" y="1617349"/>
            <a:chExt cx="3843709" cy="4903873"/>
          </a:xfrm>
        </p:grpSpPr>
        <p:grpSp>
          <p:nvGrpSpPr>
            <p:cNvPr id="4" name="组合 12"/>
            <p:cNvGrpSpPr/>
            <p:nvPr/>
          </p:nvGrpSpPr>
          <p:grpSpPr>
            <a:xfrm>
              <a:off x="5338987" y="1617349"/>
              <a:ext cx="3843709" cy="4903873"/>
              <a:chOff x="338327" y="1617349"/>
              <a:chExt cx="5193337" cy="4903873"/>
            </a:xfrm>
          </p:grpSpPr>
          <p:grpSp>
            <p:nvGrpSpPr>
              <p:cNvPr id="5" name="组合 17"/>
              <p:cNvGrpSpPr/>
              <p:nvPr/>
            </p:nvGrpSpPr>
            <p:grpSpPr>
              <a:xfrm>
                <a:off x="338327" y="1617350"/>
                <a:ext cx="5025376" cy="4903872"/>
                <a:chOff x="338327" y="1617351"/>
                <a:chExt cx="4225537" cy="4855130"/>
              </a:xfrm>
            </p:grpSpPr>
            <p:sp>
              <p:nvSpPr>
                <p:cNvPr id="24" name="Rounded Rectangle 9"/>
                <p:cNvSpPr/>
                <p:nvPr/>
              </p:nvSpPr>
              <p:spPr>
                <a:xfrm>
                  <a:off x="338328" y="2279347"/>
                  <a:ext cx="4201377" cy="4193134"/>
                </a:xfrm>
                <a:prstGeom prst="roundRect">
                  <a:avLst>
                    <a:gd name="adj" fmla="val 3630"/>
                  </a:avLst>
                </a:pr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run -d --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dns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172.17.42.1 -p 8080:80 -p 2022:22 </a:t>
                  </a:r>
                </a:p>
                <a:p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-v /data:/data –v /etc/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httpd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/conf:/etc/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httpd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/conf -v /etc/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httpd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conf.d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:/etc/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httpd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conf.d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–v /etc/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localtime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:/etc/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localtime:ro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--name webserver1 </a:t>
                  </a:r>
                </a:p>
                <a:p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webserver:v3  /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usr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sbin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/apache2 -DFOREGROUND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start/stop/restart/attach/kill webserver1</a:t>
                  </a:r>
                </a:p>
              </p:txBody>
            </p:sp>
            <p:sp>
              <p:nvSpPr>
                <p:cNvPr id="25" name="Rounded Rectangle 7"/>
                <p:cNvSpPr/>
                <p:nvPr/>
              </p:nvSpPr>
              <p:spPr>
                <a:xfrm>
                  <a:off x="338327" y="1617351"/>
                  <a:ext cx="4225537" cy="547245"/>
                </a:xfrm>
                <a:prstGeom prst="roundRect">
                  <a:avLst>
                    <a:gd name="adj" fmla="val 15942"/>
                  </a:avLst>
                </a:prstGeom>
                <a:solidFill>
                  <a:srgbClr val="9AC8D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384C54"/>
                    </a:solidFill>
                  </a:endParaRPr>
                </a:p>
              </p:txBody>
            </p:sp>
          </p:grpSp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514282" y="1617349"/>
                <a:ext cx="5017382" cy="34197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>
                  <a:spcBef>
                    <a:spcPct val="20000"/>
                  </a:spcBef>
                  <a:defRPr/>
                </a:pPr>
                <a:r>
                  <a:rPr lang="zh-CN" altLang="en-US" sz="2200" b="1" dirty="0" smtClean="0">
                    <a:solidFill>
                      <a:srgbClr val="384C54"/>
                    </a:solidFill>
                  </a:rPr>
                  <a:t>容器运行相关命令</a:t>
                </a:r>
                <a:endParaRPr kumimoji="0" lang="en-US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C5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4107559" y="2285992"/>
            <a:ext cx="250033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8596" y="2857496"/>
            <a:ext cx="8072494" cy="85725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8597" y="3929066"/>
            <a:ext cx="1500198" cy="3571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000232" y="3929066"/>
            <a:ext cx="41434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en-US" altLang="zh-CN" sz="2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Dockerfile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4" name="组合 12"/>
          <p:cNvGrpSpPr/>
          <p:nvPr/>
        </p:nvGrpSpPr>
        <p:grpSpPr>
          <a:xfrm>
            <a:off x="357158" y="1247761"/>
            <a:ext cx="4429156" cy="4357717"/>
            <a:chOff x="338327" y="1617349"/>
            <a:chExt cx="5193337" cy="4378516"/>
          </a:xfrm>
        </p:grpSpPr>
        <p:grpSp>
          <p:nvGrpSpPr>
            <p:cNvPr id="5" name="组合 17"/>
            <p:cNvGrpSpPr/>
            <p:nvPr/>
          </p:nvGrpSpPr>
          <p:grpSpPr>
            <a:xfrm>
              <a:off x="338327" y="1617350"/>
              <a:ext cx="5025376" cy="4378515"/>
              <a:chOff x="338327" y="1617351"/>
              <a:chExt cx="4225537" cy="4334994"/>
            </a:xfrm>
          </p:grpSpPr>
          <p:sp>
            <p:nvSpPr>
              <p:cNvPr id="24" name="Rounded Rectangle 9"/>
              <p:cNvSpPr/>
              <p:nvPr/>
            </p:nvSpPr>
            <p:spPr>
              <a:xfrm>
                <a:off x="338328" y="2132288"/>
                <a:ext cx="4201377" cy="3820057"/>
              </a:xfrm>
              <a:prstGeom prst="roundRect">
                <a:avLst>
                  <a:gd name="adj" fmla="val 3630"/>
                </a:avLst>
              </a:prstGeom>
              <a:solidFill>
                <a:srgbClr val="E6E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b="1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FROM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ubuntu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/14.04</a:t>
                </a:r>
              </a:p>
              <a:p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MAINTAINER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guol</a:t>
                </a:r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## install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ssh</a:t>
                </a:r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b="1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RUN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apt-get install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openssh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-server -y</a:t>
                </a:r>
              </a:p>
              <a:p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##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config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ssh</a:t>
                </a:r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b="1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RUN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mkdir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/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var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/run/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sshd</a:t>
                </a:r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b="1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RUN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useradd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–s /bin/bash –m –d /home/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guol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guol</a:t>
                </a:r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b="1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RUN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echo ‘guol:123456’|chpasswd</a:t>
                </a:r>
              </a:p>
              <a:p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b="1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ENV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RUNNABLE_USER_DIR /home/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guol</a:t>
                </a:r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b="1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EXPOSE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22</a:t>
                </a:r>
              </a:p>
              <a:p>
                <a:r>
                  <a:rPr lang="en-US" altLang="zh-CN" sz="1400" b="1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CMD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["/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usr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/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sbin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/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sshd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-D"]</a:t>
                </a:r>
              </a:p>
            </p:txBody>
          </p:sp>
          <p:sp>
            <p:nvSpPr>
              <p:cNvPr id="25" name="Rounded Rectangle 7"/>
              <p:cNvSpPr/>
              <p:nvPr/>
            </p:nvSpPr>
            <p:spPr>
              <a:xfrm>
                <a:off x="338327" y="1617351"/>
                <a:ext cx="4225537" cy="441374"/>
              </a:xfrm>
              <a:prstGeom prst="roundRect">
                <a:avLst>
                  <a:gd name="adj" fmla="val 15942"/>
                </a:avLst>
              </a:prstGeom>
              <a:solidFill>
                <a:srgbClr val="9AC8D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384C54"/>
                  </a:solidFill>
                </a:endParaRPr>
              </a:p>
            </p:txBody>
          </p:sp>
        </p:grp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514282" y="1617349"/>
              <a:ext cx="5017382" cy="34197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altLang="zh-CN" sz="2200" b="1" dirty="0" err="1" smtClean="0">
                  <a:solidFill>
                    <a:srgbClr val="384C54"/>
                  </a:solidFill>
                </a:rPr>
                <a:t>Dockerfile</a:t>
              </a:r>
              <a:r>
                <a:rPr lang="zh-CN" altLang="en-US" sz="2200" b="1" dirty="0" smtClean="0">
                  <a:solidFill>
                    <a:srgbClr val="384C54"/>
                  </a:solidFill>
                </a:rPr>
                <a:t>介绍</a:t>
              </a:r>
              <a:endPara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84C5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63947" y="1142984"/>
            <a:ext cx="5951721" cy="5143536"/>
            <a:chOff x="4714876" y="1285860"/>
            <a:chExt cx="5951721" cy="5143536"/>
          </a:xfrm>
        </p:grpSpPr>
        <p:pic>
          <p:nvPicPr>
            <p:cNvPr id="10" name="图片 9" descr="build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876" y="1376368"/>
              <a:ext cx="5951721" cy="5053028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9072594" y="1285860"/>
              <a:ext cx="1571636" cy="51435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-API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12"/>
          <p:cNvGrpSpPr/>
          <p:nvPr/>
        </p:nvGrpSpPr>
        <p:grpSpPr>
          <a:xfrm>
            <a:off x="357158" y="1247761"/>
            <a:ext cx="8001056" cy="4681568"/>
            <a:chOff x="338327" y="1617349"/>
            <a:chExt cx="5193337" cy="4703911"/>
          </a:xfrm>
        </p:grpSpPr>
        <p:grpSp>
          <p:nvGrpSpPr>
            <p:cNvPr id="4" name="组合 17"/>
            <p:cNvGrpSpPr/>
            <p:nvPr/>
          </p:nvGrpSpPr>
          <p:grpSpPr>
            <a:xfrm>
              <a:off x="338327" y="1617350"/>
              <a:ext cx="5025376" cy="4703910"/>
              <a:chOff x="338327" y="1617351"/>
              <a:chExt cx="4225537" cy="4657155"/>
            </a:xfrm>
          </p:grpSpPr>
          <p:sp>
            <p:nvSpPr>
              <p:cNvPr id="24" name="Rounded Rectangle 9"/>
              <p:cNvSpPr/>
              <p:nvPr/>
            </p:nvSpPr>
            <p:spPr>
              <a:xfrm>
                <a:off x="338328" y="2132288"/>
                <a:ext cx="4201377" cy="1654927"/>
              </a:xfrm>
              <a:prstGeom prst="roundRect">
                <a:avLst>
                  <a:gd name="adj" fmla="val 3630"/>
                </a:avLst>
              </a:prstGeom>
              <a:solidFill>
                <a:srgbClr val="E6E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import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docker</a:t>
                </a:r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 =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docker.Client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(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base_url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='tcp://192.168.1.22:2375',version='1.14',timeout=10)</a:t>
                </a:r>
              </a:p>
              <a:p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c.create_container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(image="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yorko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/webserver:v1",stdin_open=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True,tty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=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True,command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="/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usr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/bin/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supervisord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-c /etc/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supervisord.conf",volumes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=['/data'],ports=[80,22],name="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webserver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")</a:t>
                </a:r>
              </a:p>
            </p:txBody>
          </p:sp>
          <p:sp>
            <p:nvSpPr>
              <p:cNvPr id="25" name="Rounded Rectangle 7"/>
              <p:cNvSpPr/>
              <p:nvPr/>
            </p:nvSpPr>
            <p:spPr>
              <a:xfrm>
                <a:off x="338327" y="1617351"/>
                <a:ext cx="4225537" cy="441374"/>
              </a:xfrm>
              <a:prstGeom prst="roundRect">
                <a:avLst>
                  <a:gd name="adj" fmla="val 15942"/>
                </a:avLst>
              </a:prstGeom>
              <a:solidFill>
                <a:srgbClr val="9AC8D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384C54"/>
                  </a:solidFill>
                </a:endParaRPr>
              </a:p>
            </p:txBody>
          </p:sp>
          <p:sp>
            <p:nvSpPr>
              <p:cNvPr id="12" name="Rounded Rectangle 9"/>
              <p:cNvSpPr/>
              <p:nvPr/>
            </p:nvSpPr>
            <p:spPr>
              <a:xfrm>
                <a:off x="338327" y="4000411"/>
                <a:ext cx="4201377" cy="2274095"/>
              </a:xfrm>
              <a:prstGeom prst="roundRect">
                <a:avLst>
                  <a:gd name="adj" fmla="val 3630"/>
                </a:avLst>
              </a:prstGeom>
              <a:solidFill>
                <a:srgbClr val="E6E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import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docker</a:t>
                </a:r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 =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docker.Client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(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base_url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='tcp://192.168.1.22:2375',version='1.14',timeout=10)</a:t>
                </a:r>
              </a:p>
              <a:p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r=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c.start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(container='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webserver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', binds={'/data':{'bind': '/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data','ro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': False}},  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port_bindings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={80:80,22:2022},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lxc_conf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=None,</a:t>
                </a:r>
              </a:p>
              <a:p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        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publish_all_ports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=True, links=None, privileged=False,</a:t>
                </a:r>
              </a:p>
              <a:p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        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dns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=None,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dns_search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=None,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volumes_from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=None,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network_mode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=None,</a:t>
                </a:r>
              </a:p>
              <a:p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        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restart_policy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=None,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cap_add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=None,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cap_drop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=None)</a:t>
                </a:r>
              </a:p>
            </p:txBody>
          </p:sp>
        </p:grp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514282" y="1617349"/>
              <a:ext cx="5017382" cy="4689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altLang="zh-CN" sz="2200" b="1" dirty="0" err="1" smtClean="0">
                  <a:solidFill>
                    <a:srgbClr val="384C54"/>
                  </a:solidFill>
                </a:rPr>
                <a:t>Pydocker</a:t>
              </a:r>
              <a:r>
                <a:rPr lang="zh-CN" altLang="en-US" sz="2200" b="1" dirty="0" smtClean="0">
                  <a:solidFill>
                    <a:srgbClr val="384C54"/>
                  </a:solidFill>
                </a:rPr>
                <a:t> </a:t>
              </a:r>
              <a:r>
                <a:rPr lang="en-US" altLang="zh-CN" sz="2200" b="1" dirty="0" err="1" smtClean="0">
                  <a:solidFill>
                    <a:srgbClr val="384C54"/>
                  </a:solidFill>
                </a:rPr>
                <a:t>api</a:t>
              </a:r>
              <a:r>
                <a:rPr lang="zh-CN" altLang="en-US" sz="2200" b="1" dirty="0" smtClean="0">
                  <a:solidFill>
                    <a:srgbClr val="384C54"/>
                  </a:solidFill>
                </a:rPr>
                <a:t>操作</a:t>
              </a:r>
              <a:endPara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84C5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第三部分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500034" y="1357298"/>
            <a:ext cx="2571768" cy="571504"/>
          </a:xfrm>
          <a:prstGeom prst="roundRect">
            <a:avLst>
              <a:gd name="adj" fmla="val 15942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000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实践案例</a:t>
            </a:r>
            <a:endParaRPr lang="en-US" sz="2000" dirty="0">
              <a:solidFill>
                <a:srgbClr val="384C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22" name="Picture 2" descr="https://d3oypxn00j2a10.cloudfront.net/0.8.0/images/pages/company/containership_g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071678"/>
            <a:ext cx="4762500" cy="3171826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待解决的问题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28662" y="1643050"/>
            <a:ext cx="4000528" cy="50006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、如何实现私有的仓库？</a:t>
            </a:r>
            <a:endParaRPr lang="zh-CN" altLang="en-US" dirty="0">
              <a:solidFill>
                <a:srgbClr val="384C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28662" y="2285992"/>
            <a:ext cx="4000528" cy="50006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、如何导出镜像？</a:t>
            </a:r>
            <a:endParaRPr lang="zh-CN" altLang="en-US" dirty="0">
              <a:solidFill>
                <a:srgbClr val="384C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28662" y="2928934"/>
            <a:ext cx="4000528" cy="50006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、容器服务的高可用如何保障？</a:t>
            </a:r>
            <a:endParaRPr lang="zh-CN" altLang="en-US" dirty="0">
              <a:solidFill>
                <a:srgbClr val="384C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928662" y="4214818"/>
            <a:ext cx="4000528" cy="50006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、如何实现资源最大化利用？</a:t>
            </a:r>
            <a:endParaRPr lang="zh-CN" altLang="en-US" dirty="0">
              <a:solidFill>
                <a:srgbClr val="384C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28662" y="3571876"/>
            <a:ext cx="4000528" cy="50006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、如何保证容器服务负载均衡？</a:t>
            </a:r>
            <a:endParaRPr lang="zh-CN" altLang="en-US" dirty="0">
              <a:solidFill>
                <a:srgbClr val="384C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私有创库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12"/>
          <p:cNvGrpSpPr/>
          <p:nvPr/>
        </p:nvGrpSpPr>
        <p:grpSpPr>
          <a:xfrm>
            <a:off x="323529" y="1247760"/>
            <a:ext cx="8034685" cy="4413487"/>
            <a:chOff x="316499" y="1617349"/>
            <a:chExt cx="5215165" cy="3837409"/>
          </a:xfrm>
        </p:grpSpPr>
        <p:grpSp>
          <p:nvGrpSpPr>
            <p:cNvPr id="4" name="组合 17"/>
            <p:cNvGrpSpPr/>
            <p:nvPr/>
          </p:nvGrpSpPr>
          <p:grpSpPr>
            <a:xfrm>
              <a:off x="316499" y="1617350"/>
              <a:ext cx="5047204" cy="3837408"/>
              <a:chOff x="319973" y="1617351"/>
              <a:chExt cx="4243891" cy="3799266"/>
            </a:xfrm>
          </p:grpSpPr>
          <p:sp>
            <p:nvSpPr>
              <p:cNvPr id="24" name="Rounded Rectangle 9"/>
              <p:cNvSpPr/>
              <p:nvPr/>
            </p:nvSpPr>
            <p:spPr>
              <a:xfrm>
                <a:off x="319973" y="2211300"/>
                <a:ext cx="4201377" cy="795337"/>
              </a:xfrm>
              <a:prstGeom prst="roundRect">
                <a:avLst>
                  <a:gd name="adj" fmla="val 3630"/>
                </a:avLst>
              </a:prstGeom>
              <a:solidFill>
                <a:srgbClr val="E6E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#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docker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pull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registry</a:t>
                </a:r>
              </a:p>
              <a:p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#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docker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images</a:t>
                </a:r>
              </a:p>
              <a:p>
                <a:r>
                  <a:rPr lang="zh-CN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#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docker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run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–d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–p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5000:5000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registry:</a:t>
                </a:r>
                <a:r>
                  <a:rPr lang="zh-CN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l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astest</a:t>
                </a:r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#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docker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run -d -p 5000:5000 -v /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tmp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:/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tmp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/registry-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dev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registry</a:t>
                </a:r>
              </a:p>
              <a:p>
                <a:r>
                  <a:rPr lang="zh-CN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#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curl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  <a:hlinkClick r:id="rId3"/>
                  </a:rPr>
                  <a:t>http://192.168.1.175:5000</a:t>
                </a:r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5" name="Rounded Rectangle 7"/>
              <p:cNvSpPr/>
              <p:nvPr/>
            </p:nvSpPr>
            <p:spPr>
              <a:xfrm>
                <a:off x="338327" y="1617351"/>
                <a:ext cx="4225537" cy="441374"/>
              </a:xfrm>
              <a:prstGeom prst="roundRect">
                <a:avLst>
                  <a:gd name="adj" fmla="val 15942"/>
                </a:avLst>
              </a:prstGeom>
              <a:solidFill>
                <a:srgbClr val="9AC8D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384C54"/>
                  </a:solidFill>
                </a:endParaRPr>
              </a:p>
            </p:txBody>
          </p:sp>
          <p:sp>
            <p:nvSpPr>
              <p:cNvPr id="12" name="Rounded Rectangle 9"/>
              <p:cNvSpPr/>
              <p:nvPr/>
            </p:nvSpPr>
            <p:spPr>
              <a:xfrm>
                <a:off x="359273" y="3142522"/>
                <a:ext cx="4201377" cy="2274095"/>
              </a:xfrm>
              <a:prstGeom prst="roundRect">
                <a:avLst>
                  <a:gd name="adj" fmla="val 3630"/>
                </a:avLst>
              </a:prstGeom>
              <a:solidFill>
                <a:srgbClr val="E6E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#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nano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/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etc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/default/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docker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.</a:t>
                </a:r>
              </a:p>
              <a:p>
                <a:r>
                  <a:rPr lang="zh-CN" altLang="en-US" sz="1400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增加以下一行</a:t>
                </a:r>
              </a:p>
              <a:p>
                <a:r>
                  <a:rPr lang="en-US" altLang="zh-CN" sz="1400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DOCKER_OPTS="$DOCKER_OPTS --insecure-registry=104.131.173.242:5000"</a:t>
                </a:r>
              </a:p>
              <a:p>
                <a:r>
                  <a:rPr lang="zh-CN" altLang="en-US" sz="1400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重启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Docker</a:t>
                </a:r>
                <a:endParaRPr lang="en-US" altLang="zh-CN" sz="1400" dirty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#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sudo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service 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docker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restart.</a:t>
                </a:r>
              </a:p>
              <a:p>
                <a:r>
                  <a:rPr lang="zh-CN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#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docker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run -d -p 5000:5000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registry:latest</a:t>
                </a:r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#</a:t>
                </a:r>
                <a:r>
                  <a:rPr lang="sv-SE" altLang="zh-CN" sz="1400" dirty="0" err="1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docker</a:t>
                </a:r>
                <a:r>
                  <a:rPr lang="sv-SE" altLang="zh-CN" sz="1400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tag ubuntu:14.04.2 192.168.1.175:5000/</a:t>
                </a:r>
                <a:r>
                  <a:rPr lang="sv-SE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ubuntu14.04.2</a:t>
                </a:r>
              </a:p>
              <a:p>
                <a:r>
                  <a:rPr lang="zh-CN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#</a:t>
                </a:r>
                <a:r>
                  <a:rPr lang="sv-SE" altLang="zh-CN" sz="1400" dirty="0" err="1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docker</a:t>
                </a:r>
                <a:r>
                  <a:rPr lang="sv-SE" altLang="zh-CN" sz="1400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push 192.168.1.175:5000/ubuntu14.04.2</a:t>
                </a:r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#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docker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push 192.168.1.175:5000/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busybox:latest</a:t>
                </a:r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zh-CN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#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docker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rmi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8c3</a:t>
                </a:r>
              </a:p>
              <a:p>
                <a:r>
                  <a:rPr lang="en-US" altLang="zh-CN" sz="1400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#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docker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pull 192.168.1.175:5000/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busybox:latest</a:t>
                </a:r>
                <a:endParaRPr lang="en-US" altLang="zh-CN" sz="140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#curl http://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192.168.1.175: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5000/v1/search</a:t>
                </a:r>
              </a:p>
            </p:txBody>
          </p:sp>
        </p:grp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514282" y="1617349"/>
              <a:ext cx="5017382" cy="4689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zh-CN" altLang="en-US" sz="2200" b="1" dirty="0" smtClean="0">
                  <a:solidFill>
                    <a:srgbClr val="384C54"/>
                  </a:solidFill>
                </a:rPr>
                <a:t>操作命令</a:t>
              </a:r>
              <a:endPara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84C5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407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主要内容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500035" y="1214422"/>
            <a:ext cx="2643206" cy="428628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384C54"/>
                </a:solidFill>
              </a:rPr>
              <a:t>一、</a:t>
            </a:r>
            <a:r>
              <a:rPr lang="en-US" altLang="zh-CN" b="1" dirty="0" err="1" smtClean="0">
                <a:solidFill>
                  <a:srgbClr val="384C54"/>
                </a:solidFill>
              </a:rPr>
              <a:t>Docker</a:t>
            </a:r>
            <a:r>
              <a:rPr lang="zh-CN" altLang="en-US" b="1" dirty="0" smtClean="0">
                <a:solidFill>
                  <a:srgbClr val="384C54"/>
                </a:solidFill>
              </a:rPr>
              <a:t>介绍及原理</a:t>
            </a:r>
            <a:endParaRPr lang="en-US" b="1" dirty="0">
              <a:solidFill>
                <a:srgbClr val="384C54"/>
              </a:solidFill>
            </a:endParaRPr>
          </a:p>
        </p:txBody>
      </p:sp>
      <p:sp>
        <p:nvSpPr>
          <p:cNvPr id="7" name="Rounded Rectangle 7"/>
          <p:cNvSpPr/>
          <p:nvPr/>
        </p:nvSpPr>
        <p:spPr>
          <a:xfrm>
            <a:off x="500034" y="3857628"/>
            <a:ext cx="2643206" cy="428628"/>
          </a:xfrm>
          <a:prstGeom prst="roundRect">
            <a:avLst>
              <a:gd name="adj" fmla="val 1594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384C54"/>
                </a:solidFill>
              </a:rPr>
              <a:t>二、</a:t>
            </a:r>
            <a:r>
              <a:rPr lang="en-US" altLang="zh-CN" b="1" dirty="0" err="1" smtClean="0">
                <a:solidFill>
                  <a:srgbClr val="384C54"/>
                </a:solidFill>
              </a:rPr>
              <a:t>Docker</a:t>
            </a:r>
            <a:r>
              <a:rPr lang="zh-CN" altLang="en-US" b="1" dirty="0" smtClean="0">
                <a:solidFill>
                  <a:srgbClr val="384C54"/>
                </a:solidFill>
              </a:rPr>
              <a:t>基本操作</a:t>
            </a:r>
            <a:endParaRPr lang="en-US" b="1" dirty="0">
              <a:solidFill>
                <a:srgbClr val="384C54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86248" y="1214422"/>
            <a:ext cx="2643206" cy="428628"/>
          </a:xfrm>
          <a:prstGeom prst="roundRect">
            <a:avLst>
              <a:gd name="adj" fmla="val 15942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384C54"/>
                </a:solidFill>
              </a:rPr>
              <a:t>三、</a:t>
            </a:r>
            <a:r>
              <a:rPr lang="en-US" altLang="zh-CN" b="1" dirty="0" err="1" smtClean="0">
                <a:solidFill>
                  <a:srgbClr val="384C54"/>
                </a:solidFill>
              </a:rPr>
              <a:t>Docker</a:t>
            </a:r>
            <a:r>
              <a:rPr lang="zh-CN" altLang="en-US" b="1" dirty="0" smtClean="0">
                <a:solidFill>
                  <a:srgbClr val="384C54"/>
                </a:solidFill>
              </a:rPr>
              <a:t>实践案例</a:t>
            </a:r>
            <a:endParaRPr lang="en-US" b="1" dirty="0">
              <a:solidFill>
                <a:srgbClr val="384C5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1571612"/>
            <a:ext cx="24288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 什么是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的生态圈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 认识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 VS VM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的原理</a:t>
            </a:r>
            <a:endParaRPr lang="en-US" altLang="zh-CN" sz="16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文件系统</a:t>
            </a:r>
            <a:endParaRPr lang="en-US" sz="16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2" y="4228208"/>
            <a:ext cx="26432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三大核心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仓库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镜像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容器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Dockerfile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-API</a:t>
            </a:r>
            <a:endParaRPr lang="en-US" sz="16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7686" y="1571612"/>
            <a:ext cx="2428892" cy="1782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 待解决的问题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 案例架构说明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 容器配置存储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etcd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 配置管理代理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confd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 与容器联动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导出镜像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Rounded Rectangle 9"/>
          <p:cNvSpPr/>
          <p:nvPr/>
        </p:nvSpPr>
        <p:spPr>
          <a:xfrm>
            <a:off x="323528" y="1196752"/>
            <a:ext cx="7698020" cy="2376264"/>
          </a:xfrm>
          <a:prstGeom prst="roundRect">
            <a:avLst>
              <a:gd name="adj" fmla="val 3630"/>
            </a:avLst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</a:t>
            </a:r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images</a:t>
            </a:r>
          </a:p>
          <a:p>
            <a:r>
              <a:rPr lang="zh-CN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</a:t>
            </a:r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save -o </a:t>
            </a:r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registry.tar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registry:latest</a:t>
            </a:r>
            <a:endParaRPr lang="en-US" altLang="zh-CN" sz="14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</a:t>
            </a:r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load&lt;</a:t>
            </a:r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registry.tar</a:t>
            </a:r>
            <a:endParaRPr lang="en-US" altLang="zh-CN" sz="14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</a:t>
            </a:r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zh-CN" altLang="en-US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images</a:t>
            </a:r>
          </a:p>
          <a:p>
            <a:r>
              <a:rPr lang="zh-CN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</a:t>
            </a:r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export a4f2&gt;</a:t>
            </a:r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registry:latest.tar</a:t>
            </a:r>
            <a:endParaRPr lang="en-US" altLang="zh-CN" sz="14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</a:t>
            </a:r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ls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-</a:t>
            </a:r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ldh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*</a:t>
            </a:r>
            <a:endParaRPr lang="en-US" altLang="zh-CN" sz="14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 registry\:</a:t>
            </a:r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latest.tar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|</a:t>
            </a:r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import </a:t>
            </a:r>
            <a:r>
              <a:rPr lang="en-US" altLang="zh-CN" sz="1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 </a:t>
            </a:r>
            <a:r>
              <a:rPr lang="en-US" altLang="zh-CN" sz="140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registry:v4</a:t>
            </a:r>
            <a:endParaRPr lang="en-US" altLang="zh-CN" sz="14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60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86116" y="2786058"/>
            <a:ext cx="228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</a:rPr>
              <a:t>Q &amp; A</a:t>
            </a:r>
            <a:endParaRPr lang="zh-CN" altLang="en-US" sz="5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第一部分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500034" y="1428736"/>
            <a:ext cx="2571768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000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介绍及原理</a:t>
            </a:r>
            <a:endParaRPr lang="en-US" sz="2000" dirty="0">
              <a:solidFill>
                <a:srgbClr val="384C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r="525" b="37273"/>
          <a:stretch/>
        </p:blipFill>
        <p:spPr>
          <a:xfrm>
            <a:off x="428596" y="1785926"/>
            <a:ext cx="7573785" cy="329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什么是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Rounded Rectangle 6"/>
          <p:cNvSpPr/>
          <p:nvPr/>
        </p:nvSpPr>
        <p:spPr>
          <a:xfrm>
            <a:off x="428596" y="1357298"/>
            <a:ext cx="6572296" cy="1857388"/>
          </a:xfrm>
          <a:prstGeom prst="roundRect">
            <a:avLst>
              <a:gd name="adj" fmla="val 3457"/>
            </a:avLst>
          </a:prstGeom>
          <a:solidFill>
            <a:srgbClr val="EEEE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  </a:t>
            </a:r>
            <a:r>
              <a:rPr lang="en-US" altLang="zh-CN" dirty="0" err="1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Docker</a:t>
            </a:r>
            <a:r>
              <a:rPr lang="zh-CN" altLang="en-US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是一个构建在</a:t>
            </a:r>
            <a:r>
              <a:rPr lang="en-US" altLang="zh-CN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LXC</a:t>
            </a:r>
            <a:r>
              <a:rPr lang="zh-CN" altLang="en-US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之上，基于进程容器的轻量级</a:t>
            </a:r>
            <a:r>
              <a:rPr lang="en-US" altLang="zh-CN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VM</a:t>
            </a:r>
            <a:r>
              <a:rPr lang="zh-CN" altLang="en-US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解决方案，实现了一种应用程序级别的资源隔离及配额。</a:t>
            </a:r>
            <a:r>
              <a:rPr lang="en-US" altLang="zh-CN" dirty="0" err="1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Docker</a:t>
            </a:r>
            <a:r>
              <a:rPr lang="zh-CN" altLang="en-US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起源于</a:t>
            </a:r>
            <a:r>
              <a:rPr lang="en-US" altLang="zh-CN" dirty="0" err="1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PaaS</a:t>
            </a:r>
            <a:r>
              <a:rPr lang="zh-CN" altLang="en-US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提供商</a:t>
            </a:r>
            <a:r>
              <a:rPr lang="en-US" altLang="zh-CN" dirty="0" err="1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dotCloud</a:t>
            </a:r>
            <a:r>
              <a:rPr lang="en-US" altLang="zh-CN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基于</a:t>
            </a:r>
            <a:r>
              <a:rPr lang="en-US" altLang="zh-CN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go</a:t>
            </a:r>
            <a:r>
              <a:rPr lang="zh-CN" altLang="en-US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语言开发，遵从</a:t>
            </a:r>
            <a:r>
              <a:rPr lang="en-US" altLang="zh-CN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Apache2.0</a:t>
            </a:r>
            <a:r>
              <a:rPr lang="zh-CN" altLang="en-US" dirty="0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开源协议。</a:t>
            </a:r>
            <a:endParaRPr lang="en-US" dirty="0">
              <a:solidFill>
                <a:srgbClr val="384C54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28596" y="1459624"/>
            <a:ext cx="7448988" cy="4398268"/>
            <a:chOff x="428596" y="1459624"/>
            <a:chExt cx="7448988" cy="4398268"/>
          </a:xfrm>
        </p:grpSpPr>
        <p:grpSp>
          <p:nvGrpSpPr>
            <p:cNvPr id="9" name="组合 8"/>
            <p:cNvGrpSpPr/>
            <p:nvPr/>
          </p:nvGrpSpPr>
          <p:grpSpPr>
            <a:xfrm>
              <a:off x="428596" y="1459624"/>
              <a:ext cx="7448988" cy="2112252"/>
              <a:chOff x="423056" y="3286124"/>
              <a:chExt cx="7448988" cy="211225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786182" y="4857760"/>
                <a:ext cx="4085862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500" dirty="0" smtClean="0">
                    <a:solidFill>
                      <a:srgbClr val="384C54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rPr>
                  <a:t>Eric Brewer  （ Google </a:t>
                </a:r>
                <a:r>
                  <a:rPr lang="zh-CN" altLang="en-US" sz="1500" dirty="0" smtClean="0">
                    <a:solidFill>
                      <a:srgbClr val="384C54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rPr>
                  <a:t>基础架构部副总裁 ）</a:t>
                </a:r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3056" y="3286124"/>
                <a:ext cx="1791490" cy="2112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矩形 7"/>
              <p:cNvSpPr/>
              <p:nvPr/>
            </p:nvSpPr>
            <p:spPr>
              <a:xfrm>
                <a:off x="2351914" y="4005868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    容器技术曾是 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Google 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的基础，我们和 </a:t>
                </a:r>
                <a:r>
                  <a:rPr lang="en-US" altLang="zh-CN" dirty="0" err="1" smtClean="0">
                    <a:latin typeface="微软雅黑" pitchFamily="34" charset="-122"/>
                    <a:ea typeface="微软雅黑" pitchFamily="34" charset="-122"/>
                  </a:rPr>
                  <a:t>Docker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联手，把容器技术打造为所有云应用的基石。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28596" y="4143380"/>
              <a:ext cx="6786610" cy="1714512"/>
              <a:chOff x="428596" y="3571876"/>
              <a:chExt cx="6786610" cy="1714512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28596" y="3571876"/>
                <a:ext cx="1801691" cy="17145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2428860" y="3714752"/>
                <a:ext cx="4786346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我们能“升级互联网”至下一代。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algn="r"/>
                <a:r>
                  <a:rPr lang="en-US" altLang="zh-CN" sz="1500" dirty="0" smtClean="0">
                    <a:solidFill>
                      <a:srgbClr val="384C54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rPr>
                  <a:t>Solomon </a:t>
                </a:r>
                <a:r>
                  <a:rPr lang="zh-CN" altLang="en-US" sz="1500" dirty="0" smtClean="0">
                    <a:solidFill>
                      <a:srgbClr val="384C54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rPr>
                  <a:t>（ </a:t>
                </a:r>
                <a:r>
                  <a:rPr lang="en-US" altLang="zh-CN" sz="1500" dirty="0" err="1" smtClean="0">
                    <a:solidFill>
                      <a:srgbClr val="384C54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rPr>
                  <a:t>docker</a:t>
                </a:r>
                <a:r>
                  <a:rPr lang="zh-CN" altLang="en-US" sz="1500" dirty="0" smtClean="0">
                    <a:solidFill>
                      <a:srgbClr val="384C54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rPr>
                  <a:t>创始人 ）</a:t>
                </a: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357158" y="1357298"/>
            <a:ext cx="3761928" cy="3526162"/>
            <a:chOff x="5338987" y="1617350"/>
            <a:chExt cx="3761928" cy="3526162"/>
          </a:xfrm>
        </p:grpSpPr>
        <p:grpSp>
          <p:nvGrpSpPr>
            <p:cNvPr id="17" name="组合 12"/>
            <p:cNvGrpSpPr/>
            <p:nvPr/>
          </p:nvGrpSpPr>
          <p:grpSpPr>
            <a:xfrm>
              <a:off x="5338987" y="1617350"/>
              <a:ext cx="3719397" cy="3526162"/>
              <a:chOff x="338327" y="1617350"/>
              <a:chExt cx="5025376" cy="3526162"/>
            </a:xfrm>
          </p:grpSpPr>
          <p:grpSp>
            <p:nvGrpSpPr>
              <p:cNvPr id="19" name="组合 17"/>
              <p:cNvGrpSpPr/>
              <p:nvPr/>
            </p:nvGrpSpPr>
            <p:grpSpPr>
              <a:xfrm>
                <a:off x="338327" y="1617350"/>
                <a:ext cx="5025376" cy="3240412"/>
                <a:chOff x="338327" y="1617351"/>
                <a:chExt cx="4225537" cy="3208203"/>
              </a:xfrm>
            </p:grpSpPr>
            <p:sp>
              <p:nvSpPr>
                <p:cNvPr id="21" name="Rounded Rectangle 9"/>
                <p:cNvSpPr/>
                <p:nvPr/>
              </p:nvSpPr>
              <p:spPr>
                <a:xfrm>
                  <a:off x="338328" y="2279348"/>
                  <a:ext cx="4201378" cy="2546206"/>
                </a:xfrm>
                <a:prstGeom prst="roundRect">
                  <a:avLst>
                    <a:gd name="adj" fmla="val 3630"/>
                  </a:avLst>
                </a:pr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buFont typeface="Arial" pitchFamily="34" charset="0"/>
                    <a:buChar char="•"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自动打包和部署应用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创建轻量、私有的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PaaS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环境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自动化测试和持续集成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/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部署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部署并扩展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Web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应用、数据库和后端服务器</a:t>
                  </a:r>
                  <a:endParaRPr lang="en-US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22" name="Rounded Rectangle 7"/>
                <p:cNvSpPr/>
                <p:nvPr/>
              </p:nvSpPr>
              <p:spPr>
                <a:xfrm>
                  <a:off x="338327" y="1617351"/>
                  <a:ext cx="4225537" cy="547245"/>
                </a:xfrm>
                <a:prstGeom prst="roundRect">
                  <a:avLst>
                    <a:gd name="adj" fmla="val 15942"/>
                  </a:avLst>
                </a:prstGeom>
                <a:solidFill>
                  <a:srgbClr val="9AC8D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384C54"/>
                    </a:solidFill>
                  </a:endParaRPr>
                </a:p>
              </p:txBody>
            </p:sp>
          </p:grpSp>
          <p:sp>
            <p:nvSpPr>
              <p:cNvPr id="20" name="Content Placeholder 2"/>
              <p:cNvSpPr txBox="1">
                <a:spLocks/>
              </p:cNvSpPr>
              <p:nvPr/>
            </p:nvSpPr>
            <p:spPr>
              <a:xfrm>
                <a:off x="514282" y="1723732"/>
                <a:ext cx="4772098" cy="341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384C54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Docker</a:t>
                </a:r>
                <a:r>
                  <a:rPr kumimoji="0" lang="zh-CN" altLang="en-US" sz="2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84C54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应用场景</a:t>
                </a:r>
                <a:endParaRPr kumimoji="0" lang="en-US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C5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的生态圈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7" name="Straight Arrow Connector 19"/>
          <p:cNvCxnSpPr/>
          <p:nvPr/>
        </p:nvCxnSpPr>
        <p:spPr>
          <a:xfrm>
            <a:off x="7015276" y="3306469"/>
            <a:ext cx="0" cy="360579"/>
          </a:xfrm>
          <a:prstGeom prst="straightConnector1">
            <a:avLst/>
          </a:prstGeom>
          <a:ln w="57150">
            <a:solidFill>
              <a:srgbClr val="28A8D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10"/>
          <p:cNvGrpSpPr/>
          <p:nvPr/>
        </p:nvGrpSpPr>
        <p:grpSpPr>
          <a:xfrm>
            <a:off x="1925119" y="1572769"/>
            <a:ext cx="5199886" cy="4169663"/>
            <a:chOff x="3592374" y="2084832"/>
            <a:chExt cx="2099462" cy="2099462"/>
          </a:xfrm>
        </p:grpSpPr>
        <p:sp>
          <p:nvSpPr>
            <p:cNvPr id="9" name="Arc 7"/>
            <p:cNvSpPr/>
            <p:nvPr/>
          </p:nvSpPr>
          <p:spPr>
            <a:xfrm>
              <a:off x="3592374" y="2084832"/>
              <a:ext cx="2099462" cy="2099462"/>
            </a:xfrm>
            <a:prstGeom prst="arc">
              <a:avLst>
                <a:gd name="adj1" fmla="val 12438329"/>
                <a:gd name="adj2" fmla="val 14297971"/>
              </a:avLst>
            </a:prstGeom>
            <a:ln w="57150">
              <a:solidFill>
                <a:srgbClr val="28A8D5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11"/>
            <p:cNvSpPr/>
            <p:nvPr/>
          </p:nvSpPr>
          <p:spPr>
            <a:xfrm>
              <a:off x="3592374" y="2084832"/>
              <a:ext cx="2099462" cy="2099462"/>
            </a:xfrm>
            <a:prstGeom prst="arc">
              <a:avLst>
                <a:gd name="adj1" fmla="val 6520206"/>
                <a:gd name="adj2" fmla="val 8700790"/>
              </a:avLst>
            </a:prstGeom>
            <a:ln w="57150">
              <a:solidFill>
                <a:srgbClr val="28A8D5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2"/>
            <p:cNvSpPr/>
            <p:nvPr/>
          </p:nvSpPr>
          <p:spPr>
            <a:xfrm>
              <a:off x="3592374" y="2084832"/>
              <a:ext cx="2099462" cy="2099462"/>
            </a:xfrm>
            <a:prstGeom prst="arc">
              <a:avLst>
                <a:gd name="adj1" fmla="val 918491"/>
                <a:gd name="adj2" fmla="val 3367204"/>
              </a:avLst>
            </a:prstGeom>
            <a:ln w="57150">
              <a:solidFill>
                <a:srgbClr val="28A8D5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3"/>
            <p:cNvSpPr/>
            <p:nvPr/>
          </p:nvSpPr>
          <p:spPr>
            <a:xfrm>
              <a:off x="3592374" y="2084832"/>
              <a:ext cx="2099462" cy="2099462"/>
            </a:xfrm>
            <a:prstGeom prst="arc">
              <a:avLst>
                <a:gd name="adj1" fmla="val 16200000"/>
                <a:gd name="adj2" fmla="val 19081489"/>
              </a:avLst>
            </a:prstGeom>
            <a:ln w="57150">
              <a:solidFill>
                <a:srgbClr val="28A8D5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ounded Rectangle 36"/>
          <p:cNvSpPr/>
          <p:nvPr/>
        </p:nvSpPr>
        <p:spPr>
          <a:xfrm>
            <a:off x="5943600" y="2133600"/>
            <a:ext cx="2370666" cy="1295400"/>
          </a:xfrm>
          <a:prstGeom prst="roundRect">
            <a:avLst>
              <a:gd name="adj" fmla="val 4248"/>
            </a:avLst>
          </a:prstGeom>
          <a:solidFill>
            <a:schemeClr val="bg1"/>
          </a:solidFill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37"/>
          <p:cNvSpPr/>
          <p:nvPr/>
        </p:nvSpPr>
        <p:spPr>
          <a:xfrm>
            <a:off x="872067" y="2133600"/>
            <a:ext cx="2370666" cy="1295400"/>
          </a:xfrm>
          <a:prstGeom prst="roundRect">
            <a:avLst>
              <a:gd name="adj" fmla="val 4248"/>
            </a:avLst>
          </a:prstGeom>
          <a:solidFill>
            <a:schemeClr val="bg1"/>
          </a:solidFill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38"/>
          <p:cNvSpPr/>
          <p:nvPr/>
        </p:nvSpPr>
        <p:spPr>
          <a:xfrm>
            <a:off x="3386667" y="4673600"/>
            <a:ext cx="2370666" cy="1295400"/>
          </a:xfrm>
          <a:prstGeom prst="roundRect">
            <a:avLst>
              <a:gd name="adj" fmla="val 4248"/>
            </a:avLst>
          </a:prstGeom>
          <a:solidFill>
            <a:schemeClr val="bg1"/>
          </a:solidFill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"/>
          <p:cNvSpPr/>
          <p:nvPr/>
        </p:nvSpPr>
        <p:spPr>
          <a:xfrm>
            <a:off x="3386667" y="1380067"/>
            <a:ext cx="2370666" cy="1295400"/>
          </a:xfrm>
          <a:prstGeom prst="roundRect">
            <a:avLst>
              <a:gd name="adj" fmla="val 6209"/>
            </a:avLst>
          </a:prstGeom>
          <a:solidFill>
            <a:srgbClr val="28A8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34"/>
          <p:cNvSpPr/>
          <p:nvPr/>
        </p:nvSpPr>
        <p:spPr>
          <a:xfrm>
            <a:off x="872067" y="3674534"/>
            <a:ext cx="2370666" cy="1295400"/>
          </a:xfrm>
          <a:prstGeom prst="roundRect">
            <a:avLst>
              <a:gd name="adj" fmla="val 6863"/>
            </a:avLst>
          </a:prstGeom>
          <a:solidFill>
            <a:srgbClr val="28A8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35"/>
          <p:cNvSpPr/>
          <p:nvPr/>
        </p:nvSpPr>
        <p:spPr>
          <a:xfrm>
            <a:off x="5943600" y="3674534"/>
            <a:ext cx="2370666" cy="1295400"/>
          </a:xfrm>
          <a:prstGeom prst="roundRect">
            <a:avLst>
              <a:gd name="adj" fmla="val 4248"/>
            </a:avLst>
          </a:prstGeom>
          <a:solidFill>
            <a:srgbClr val="28A8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21"/>
          <p:cNvCxnSpPr/>
          <p:nvPr/>
        </p:nvCxnSpPr>
        <p:spPr>
          <a:xfrm flipV="1">
            <a:off x="2000708" y="3430828"/>
            <a:ext cx="0" cy="380389"/>
          </a:xfrm>
          <a:prstGeom prst="straightConnector1">
            <a:avLst/>
          </a:prstGeom>
          <a:ln w="57150">
            <a:solidFill>
              <a:srgbClr val="28A8D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54"/>
          <p:cNvSpPr/>
          <p:nvPr/>
        </p:nvSpPr>
        <p:spPr>
          <a:xfrm>
            <a:off x="3414288" y="4981596"/>
            <a:ext cx="2329484" cy="259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300"/>
              </a:lnSpc>
            </a:pPr>
            <a:r>
              <a:rPr lang="en-US" sz="950" dirty="0" smtClean="0">
                <a:solidFill>
                  <a:srgbClr val="28A8D5"/>
                </a:solidFill>
              </a:rPr>
              <a:t>Official Repos &amp; 14K+ </a:t>
            </a:r>
            <a:r>
              <a:rPr lang="en-US" sz="950" dirty="0" err="1" smtClean="0">
                <a:solidFill>
                  <a:srgbClr val="28A8D5"/>
                </a:solidFill>
              </a:rPr>
              <a:t>Dockerized</a:t>
            </a:r>
            <a:r>
              <a:rPr lang="en-US" sz="950" dirty="0" smtClean="0">
                <a:solidFill>
                  <a:srgbClr val="28A8D5"/>
                </a:solidFill>
              </a:rPr>
              <a:t> Apps</a:t>
            </a:r>
            <a:endParaRPr lang="en-US" sz="950" dirty="0">
              <a:solidFill>
                <a:srgbClr val="28A8D5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477309" y="1482428"/>
            <a:ext cx="2031797" cy="1197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•"/>
              <a:defRPr sz="32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–"/>
              <a:defRPr sz="28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•"/>
              <a:defRPr sz="24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–"/>
              <a:defRPr sz="20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»"/>
              <a:defRPr sz="20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300"/>
              </a:lnSpc>
              <a:buFont typeface="Arial"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Community</a:t>
            </a:r>
          </a:p>
          <a:p>
            <a:pPr marL="0" indent="0">
              <a:lnSpc>
                <a:spcPts val="1300"/>
              </a:lnSpc>
              <a:spcBef>
                <a:spcPts val="600"/>
              </a:spcBef>
              <a:buFont typeface="Arial"/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460+ Contributors</a:t>
            </a:r>
          </a:p>
          <a:p>
            <a:pPr marL="0" indent="0">
              <a:lnSpc>
                <a:spcPts val="1300"/>
              </a:lnSpc>
              <a:buFont typeface="Arial"/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250+ </a:t>
            </a:r>
            <a:r>
              <a:rPr lang="en-US" sz="1200" dirty="0" err="1" smtClean="0">
                <a:solidFill>
                  <a:schemeClr val="bg1"/>
                </a:solidFill>
              </a:rPr>
              <a:t>Meetups</a:t>
            </a:r>
            <a:r>
              <a:rPr lang="en-US" sz="1200" dirty="0" smtClean="0">
                <a:solidFill>
                  <a:schemeClr val="bg1"/>
                </a:solidFill>
              </a:rPr>
              <a:t> on </a:t>
            </a:r>
            <a:r>
              <a:rPr lang="en-US" sz="1200" dirty="0" err="1" smtClean="0">
                <a:solidFill>
                  <a:schemeClr val="bg1"/>
                </a:solidFill>
              </a:rPr>
              <a:t>Docker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0" indent="0">
              <a:lnSpc>
                <a:spcPts val="1300"/>
              </a:lnSpc>
              <a:buFont typeface="Arial"/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2.75M Downloads</a:t>
            </a:r>
          </a:p>
          <a:p>
            <a:pPr marL="0" indent="0">
              <a:lnSpc>
                <a:spcPts val="1300"/>
              </a:lnSpc>
              <a:buFont typeface="Arial"/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6.7K Projects on </a:t>
            </a:r>
            <a:r>
              <a:rPr lang="en-US" sz="1200" dirty="0" err="1" smtClean="0">
                <a:solidFill>
                  <a:schemeClr val="bg1"/>
                </a:solidFill>
              </a:rPr>
              <a:t>GitHub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45697" y="3772221"/>
            <a:ext cx="2624605" cy="123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•"/>
              <a:defRPr sz="32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–"/>
              <a:defRPr sz="28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•"/>
              <a:defRPr sz="24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–"/>
              <a:defRPr sz="20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»"/>
              <a:defRPr sz="20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ts val="1300"/>
              </a:lnSpc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Support</a:t>
            </a:r>
            <a:endParaRPr lang="en-US" sz="1100" dirty="0" smtClean="0">
              <a:solidFill>
                <a:schemeClr val="bg1"/>
              </a:solidFill>
            </a:endParaRPr>
          </a:p>
          <a:p>
            <a:pPr marL="0" indent="0">
              <a:lnSpc>
                <a:spcPts val="1300"/>
              </a:lnSpc>
              <a:spcBef>
                <a:spcPts val="600"/>
              </a:spcBef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Enterprise Support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Robust </a:t>
            </a:r>
            <a:r>
              <a:rPr lang="en-US" sz="1100" dirty="0">
                <a:solidFill>
                  <a:schemeClr val="bg1"/>
                </a:solidFill>
              </a:rPr>
              <a:t>Documentation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Implementation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smtClean="0">
                <a:solidFill>
                  <a:schemeClr val="bg1"/>
                </a:solidFill>
              </a:rPr>
              <a:t>Integration,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smtClean="0">
                <a:solidFill>
                  <a:schemeClr val="bg1"/>
                </a:solidFill>
              </a:rPr>
              <a:t>Training </a:t>
            </a:r>
            <a:endParaRPr lang="en-US" sz="1100" dirty="0">
              <a:solidFill>
                <a:schemeClr val="bg1"/>
              </a:solidFill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Network </a:t>
            </a:r>
            <a:r>
              <a:rPr lang="en-US" sz="1100" dirty="0">
                <a:solidFill>
                  <a:schemeClr val="bg1"/>
                </a:solidFill>
              </a:rPr>
              <a:t>of </a:t>
            </a:r>
            <a:r>
              <a:rPr lang="en-US" sz="1100" dirty="0" smtClean="0">
                <a:solidFill>
                  <a:schemeClr val="bg1"/>
                </a:solidFill>
              </a:rPr>
              <a:t>Partners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982406" y="3757702"/>
            <a:ext cx="2232356" cy="1044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•"/>
              <a:defRPr sz="32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–"/>
              <a:defRPr sz="28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•"/>
              <a:defRPr sz="24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–"/>
              <a:defRPr sz="20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64B0C3"/>
              </a:buClr>
              <a:buFont typeface="Arial"/>
              <a:buChar char="»"/>
              <a:defRPr sz="2000" kern="1200">
                <a:solidFill>
                  <a:srgbClr val="26333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ts val="1300"/>
              </a:lnSpc>
              <a:spcBef>
                <a:spcPts val="0"/>
              </a:spcBef>
              <a:buClrTx/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The </a:t>
            </a:r>
            <a:r>
              <a:rPr lang="en-US" sz="1400" b="1" dirty="0" err="1" smtClean="0">
                <a:solidFill>
                  <a:schemeClr val="bg1"/>
                </a:solidFill>
              </a:rPr>
              <a:t>Docker</a:t>
            </a:r>
            <a:r>
              <a:rPr lang="en-US" sz="1400" b="1" dirty="0" smtClean="0">
                <a:solidFill>
                  <a:schemeClr val="bg1"/>
                </a:solidFill>
              </a:rPr>
              <a:t> Platform</a:t>
            </a:r>
            <a:endParaRPr lang="en-US" sz="1200" dirty="0">
              <a:solidFill>
                <a:schemeClr val="bg1"/>
              </a:solidFill>
            </a:endParaRPr>
          </a:p>
          <a:p>
            <a:pPr marL="0" lvl="0" indent="0">
              <a:lnSpc>
                <a:spcPts val="1300"/>
              </a:lnSpc>
              <a:spcBef>
                <a:spcPts val="0"/>
              </a:spcBef>
              <a:buClrTx/>
              <a:buNone/>
            </a:pPr>
            <a:endParaRPr lang="en-US" sz="900" dirty="0" smtClean="0">
              <a:solidFill>
                <a:schemeClr val="bg1"/>
              </a:solidFill>
            </a:endParaRPr>
          </a:p>
          <a:p>
            <a:pPr marL="0" lvl="0" indent="0">
              <a:lnSpc>
                <a:spcPts val="1300"/>
              </a:lnSpc>
              <a:spcBef>
                <a:spcPts val="0"/>
              </a:spcBef>
              <a:buClrTx/>
              <a:buNone/>
            </a:pP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Docker</a:t>
            </a:r>
            <a:r>
              <a:rPr lang="en-US" sz="1400" dirty="0" smtClean="0">
                <a:solidFill>
                  <a:schemeClr val="bg1"/>
                </a:solidFill>
              </a:rPr>
              <a:t> Engine</a:t>
            </a:r>
            <a:endParaRPr lang="en-US" sz="100" dirty="0">
              <a:solidFill>
                <a:schemeClr val="bg1"/>
              </a:solidFill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Docker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Hub 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lnSpc>
                <a:spcPts val="1300"/>
              </a:lnSpc>
              <a:buNone/>
            </a:pPr>
            <a:endParaRPr lang="en-US" sz="900" dirty="0">
              <a:solidFill>
                <a:schemeClr val="bg1"/>
              </a:solidFill>
            </a:endParaRPr>
          </a:p>
          <a:p>
            <a:pPr marL="0" indent="0">
              <a:lnSpc>
                <a:spcPts val="1300"/>
              </a:lnSpc>
              <a:buNone/>
            </a:pPr>
            <a:r>
              <a:rPr lang="en-US" sz="1200" b="1" dirty="0" smtClean="0">
                <a:solidFill>
                  <a:schemeClr val="bg1"/>
                </a:solidFill>
              </a:rPr>
              <a:t>Build</a:t>
            </a:r>
            <a:r>
              <a:rPr lang="en-US" sz="1200" b="1" dirty="0">
                <a:solidFill>
                  <a:schemeClr val="bg1"/>
                </a:solidFill>
              </a:rPr>
              <a:t>, </a:t>
            </a:r>
            <a:r>
              <a:rPr lang="en-US" sz="1200" b="1" dirty="0" smtClean="0">
                <a:solidFill>
                  <a:schemeClr val="bg1"/>
                </a:solidFill>
              </a:rPr>
              <a:t>Ship</a:t>
            </a:r>
            <a:r>
              <a:rPr lang="en-US" sz="1200" b="1" dirty="0">
                <a:solidFill>
                  <a:schemeClr val="bg1"/>
                </a:solidFill>
              </a:rPr>
              <a:t>, and </a:t>
            </a:r>
            <a:r>
              <a:rPr lang="en-US" sz="1200" b="1" dirty="0" smtClean="0">
                <a:solidFill>
                  <a:schemeClr val="bg1"/>
                </a:solidFill>
              </a:rPr>
              <a:t>Run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Rectangle 29"/>
          <p:cNvSpPr/>
          <p:nvPr/>
        </p:nvSpPr>
        <p:spPr>
          <a:xfrm>
            <a:off x="876606" y="2220486"/>
            <a:ext cx="1016625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300"/>
              </a:lnSpc>
            </a:pPr>
            <a:r>
              <a:rPr lang="en-US" sz="1600" b="1" dirty="0" smtClean="0">
                <a:solidFill>
                  <a:srgbClr val="28A8D5"/>
                </a:solidFill>
              </a:rPr>
              <a:t>Partners</a:t>
            </a:r>
            <a:endParaRPr lang="en-US" sz="1400" b="1" dirty="0">
              <a:solidFill>
                <a:srgbClr val="28A8D5"/>
              </a:solidFill>
            </a:endParaRPr>
          </a:p>
        </p:txBody>
      </p:sp>
      <p:sp>
        <p:nvSpPr>
          <p:cNvPr id="25" name="Rectangle 30"/>
          <p:cNvSpPr/>
          <p:nvPr/>
        </p:nvSpPr>
        <p:spPr>
          <a:xfrm>
            <a:off x="3401568" y="4746531"/>
            <a:ext cx="958917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300"/>
              </a:lnSpc>
            </a:pPr>
            <a:r>
              <a:rPr lang="en-US" sz="1600" b="1" dirty="0" smtClean="0">
                <a:solidFill>
                  <a:srgbClr val="28A8D5"/>
                </a:solidFill>
              </a:rPr>
              <a:t>Content</a:t>
            </a:r>
            <a:endParaRPr lang="en-US" sz="1600" b="1" dirty="0">
              <a:solidFill>
                <a:srgbClr val="28A8D5"/>
              </a:solidFill>
            </a:endParaRPr>
          </a:p>
        </p:txBody>
      </p:sp>
      <p:sp>
        <p:nvSpPr>
          <p:cNvPr id="26" name="Rectangle 31"/>
          <p:cNvSpPr/>
          <p:nvPr/>
        </p:nvSpPr>
        <p:spPr>
          <a:xfrm>
            <a:off x="5968454" y="2252983"/>
            <a:ext cx="825867" cy="269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300"/>
              </a:lnSpc>
            </a:pPr>
            <a:r>
              <a:rPr lang="en-US" b="1" dirty="0" smtClean="0">
                <a:solidFill>
                  <a:srgbClr val="28A8D5"/>
                </a:solidFill>
              </a:rPr>
              <a:t>Users</a:t>
            </a:r>
            <a:endParaRPr lang="en-US" sz="1400" b="1" dirty="0">
              <a:solidFill>
                <a:srgbClr val="28A8D5"/>
              </a:solidFill>
            </a:endParaRPr>
          </a:p>
        </p:txBody>
      </p:sp>
      <p:pic>
        <p:nvPicPr>
          <p:cNvPr id="27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" r="57386"/>
          <a:stretch/>
        </p:blipFill>
        <p:spPr>
          <a:xfrm>
            <a:off x="3253759" y="2476749"/>
            <a:ext cx="2498167" cy="2222513"/>
          </a:xfrm>
          <a:prstGeom prst="rect">
            <a:avLst/>
          </a:prstGeom>
        </p:spPr>
      </p:pic>
      <p:pic>
        <p:nvPicPr>
          <p:cNvPr id="28" name="Picture 3" descr="\\psf\Home\Desktop\Pic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77" y="2205275"/>
            <a:ext cx="2224856" cy="115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\\psf\Home\Desktop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27" y="2235452"/>
            <a:ext cx="2206570" cy="115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\\psf\Home\Desktop\Picture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807" y="4746531"/>
            <a:ext cx="2176092" cy="117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认识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73222" y="1500174"/>
            <a:ext cx="8199438" cy="3733799"/>
            <a:chOff x="554037" y="1114425"/>
            <a:chExt cx="8199438" cy="3733799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5143500" y="1114425"/>
              <a:ext cx="3609975" cy="339779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defTabSz="457200">
                <a:spcBef>
                  <a:spcPct val="20000"/>
                </a:spcBef>
                <a:buClr>
                  <a:srgbClr val="64B0C3"/>
                </a:buClr>
                <a:buFont typeface="Arial"/>
                <a:buChar char="•"/>
                <a:defRPr sz="2000">
                  <a:solidFill>
                    <a:srgbClr val="263338"/>
                  </a:solidFill>
                </a:defRPr>
              </a:lvl1pPr>
              <a:lvl2pPr marL="742950" indent="-285750" defTabSz="457200">
                <a:spcBef>
                  <a:spcPct val="20000"/>
                </a:spcBef>
                <a:buClr>
                  <a:srgbClr val="64B0C3"/>
                </a:buClr>
                <a:buFont typeface="Arial"/>
                <a:buChar char="–"/>
                <a:defRPr sz="2800">
                  <a:solidFill>
                    <a:srgbClr val="263338"/>
                  </a:solidFill>
                </a:defRPr>
              </a:lvl2pPr>
              <a:lvl3pPr marL="1143000" indent="-228600" defTabSz="457200">
                <a:spcBef>
                  <a:spcPct val="20000"/>
                </a:spcBef>
                <a:buClr>
                  <a:srgbClr val="64B0C3"/>
                </a:buClr>
                <a:buFont typeface="Arial"/>
                <a:buChar char="•"/>
                <a:defRPr sz="2400">
                  <a:solidFill>
                    <a:srgbClr val="263338"/>
                  </a:solidFill>
                </a:defRPr>
              </a:lvl3pPr>
              <a:lvl4pPr marL="1600200" indent="-228600" defTabSz="457200">
                <a:spcBef>
                  <a:spcPct val="20000"/>
                </a:spcBef>
                <a:buClr>
                  <a:srgbClr val="64B0C3"/>
                </a:buClr>
                <a:buFont typeface="Arial"/>
                <a:buChar char="–"/>
                <a:defRPr sz="2000">
                  <a:solidFill>
                    <a:srgbClr val="263338"/>
                  </a:solidFill>
                </a:defRPr>
              </a:lvl4pPr>
              <a:lvl5pPr marL="2057400" indent="-228600" defTabSz="457200">
                <a:spcBef>
                  <a:spcPct val="20000"/>
                </a:spcBef>
                <a:buClr>
                  <a:srgbClr val="64B0C3"/>
                </a:buClr>
                <a:buFont typeface="Arial"/>
                <a:buChar char="»"/>
                <a:defRPr sz="2000">
                  <a:solidFill>
                    <a:srgbClr val="263338"/>
                  </a:solidFill>
                </a:defRPr>
              </a:lvl5pPr>
              <a:lvl6pPr marL="25146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pPr marL="228600" indent="-228600">
                <a:buSzPct val="120000"/>
              </a:pPr>
              <a:r>
                <a:rPr lang="en-US" sz="2400" dirty="0"/>
                <a:t>Namespaces (IBM)</a:t>
              </a:r>
            </a:p>
            <a:p>
              <a:pPr marL="228600" indent="-228600">
                <a:buSzPct val="120000"/>
              </a:pPr>
              <a:r>
                <a:rPr lang="en-US" sz="2400" dirty="0" err="1" smtClean="0"/>
                <a:t>C</a:t>
              </a:r>
              <a:r>
                <a:rPr lang="en-US" sz="2400" dirty="0" err="1"/>
                <a:t>g</a:t>
              </a:r>
              <a:r>
                <a:rPr lang="en-US" sz="2400" dirty="0" err="1" smtClean="0"/>
                <a:t>roups</a:t>
              </a:r>
              <a:r>
                <a:rPr lang="en-US" sz="2400" dirty="0" smtClean="0"/>
                <a:t> </a:t>
              </a:r>
              <a:r>
                <a:rPr lang="en-US" sz="2400" dirty="0"/>
                <a:t>(Google)</a:t>
              </a:r>
            </a:p>
            <a:p>
              <a:pPr marL="228600" indent="-228600">
                <a:buSzPct val="120000"/>
              </a:pPr>
              <a:r>
                <a:rPr lang="en-US" sz="2400" dirty="0"/>
                <a:t>LXC tools</a:t>
              </a:r>
            </a:p>
            <a:p>
              <a:pPr marL="228600" indent="-228600">
                <a:buSzPct val="120000"/>
              </a:pPr>
              <a:r>
                <a:rPr lang="en-US" sz="2400" dirty="0"/>
                <a:t>The Linux Kernel</a:t>
              </a:r>
            </a:p>
            <a:p>
              <a:pPr marL="228600" indent="-228600">
                <a:buSzPct val="120000"/>
              </a:pPr>
              <a:r>
                <a:rPr lang="en-US" sz="2400" dirty="0" err="1"/>
                <a:t>Git</a:t>
              </a:r>
              <a:endParaRPr lang="en-US" sz="2400" dirty="0"/>
            </a:p>
            <a:p>
              <a:pPr marL="228600" indent="-228600">
                <a:buSzPct val="120000"/>
              </a:pPr>
              <a:r>
                <a:rPr lang="en-US" sz="2400" dirty="0" err="1"/>
                <a:t>SELinux</a:t>
              </a:r>
              <a:r>
                <a:rPr lang="en-US" sz="2400" dirty="0"/>
                <a:t> (Red Hat)</a:t>
              </a:r>
            </a:p>
            <a:p>
              <a:pPr marL="228600" indent="-228600">
                <a:buSzPct val="120000"/>
              </a:pPr>
              <a:r>
                <a:rPr lang="en-US" sz="2400" dirty="0"/>
                <a:t>Solaris Zones</a:t>
              </a:r>
            </a:p>
            <a:p>
              <a:pPr marL="228600" indent="-228600">
                <a:buSzPct val="120000"/>
              </a:pPr>
              <a:r>
                <a:rPr lang="en-US" sz="2400" dirty="0"/>
                <a:t>BSD Jails</a:t>
              </a:r>
            </a:p>
            <a:p>
              <a:pPr marL="228600" indent="-228600">
                <a:buSzPct val="120000"/>
              </a:pPr>
              <a:r>
                <a:rPr lang="en-US" sz="2400" dirty="0" smtClean="0"/>
                <a:t>+++</a:t>
              </a:r>
              <a:endParaRPr lang="en-US" sz="2400" dirty="0"/>
            </a:p>
          </p:txBody>
        </p:sp>
        <p:pic>
          <p:nvPicPr>
            <p:cNvPr id="6" name="Picture 3" descr="\\192.168.10.168\TomaWork\Projects\dockerCan\7183\SuperStock_1560R-206061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037" y="1311775"/>
              <a:ext cx="4136496" cy="3536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Straight Connector 19"/>
          <p:cNvCxnSpPr/>
          <p:nvPr/>
        </p:nvCxnSpPr>
        <p:spPr>
          <a:xfrm>
            <a:off x="464949" y="4980768"/>
            <a:ext cx="3843580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42844" y="1142984"/>
            <a:ext cx="5143535" cy="5023797"/>
            <a:chOff x="-285783" y="2428868"/>
            <a:chExt cx="5143535" cy="5023797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285783" y="2500306"/>
              <a:ext cx="5143535" cy="4952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" name="矩形 26"/>
            <p:cNvSpPr/>
            <p:nvPr/>
          </p:nvSpPr>
          <p:spPr>
            <a:xfrm>
              <a:off x="-214346" y="2428868"/>
              <a:ext cx="37147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Docker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如何和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内核打交道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?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86379" y="1617350"/>
            <a:ext cx="3761928" cy="3852245"/>
            <a:chOff x="5338987" y="1617350"/>
            <a:chExt cx="3761928" cy="3852245"/>
          </a:xfrm>
        </p:grpSpPr>
        <p:grpSp>
          <p:nvGrpSpPr>
            <p:cNvPr id="13" name="组合 12"/>
            <p:cNvGrpSpPr/>
            <p:nvPr/>
          </p:nvGrpSpPr>
          <p:grpSpPr>
            <a:xfrm>
              <a:off x="5338987" y="1617350"/>
              <a:ext cx="3719397" cy="3852245"/>
              <a:chOff x="338327" y="1617350"/>
              <a:chExt cx="5025376" cy="3852245"/>
            </a:xfrm>
          </p:grpSpPr>
          <p:grpSp>
            <p:nvGrpSpPr>
              <p:cNvPr id="14" name="组合 17"/>
              <p:cNvGrpSpPr/>
              <p:nvPr/>
            </p:nvGrpSpPr>
            <p:grpSpPr>
              <a:xfrm>
                <a:off x="338327" y="1617350"/>
                <a:ext cx="5025376" cy="3852245"/>
                <a:chOff x="338327" y="1617351"/>
                <a:chExt cx="4225537" cy="3813955"/>
              </a:xfrm>
            </p:grpSpPr>
            <p:sp>
              <p:nvSpPr>
                <p:cNvPr id="16" name="Rounded Rectangle 9"/>
                <p:cNvSpPr/>
                <p:nvPr/>
              </p:nvSpPr>
              <p:spPr>
                <a:xfrm>
                  <a:off x="338328" y="2279347"/>
                  <a:ext cx="4201378" cy="3151959"/>
                </a:xfrm>
                <a:prstGeom prst="roundRect">
                  <a:avLst>
                    <a:gd name="adj" fmla="val 3630"/>
                  </a:avLst>
                </a:pr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buFont typeface="Arial" pitchFamily="34" charset="0"/>
                    <a:buChar char="•"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平台工具、守护进程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Image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镜像，应用及系统只读数据包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Container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容器，虚拟机的运行实例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Registry   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仓库登记，管理镜像文件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</a:t>
                  </a:r>
                  <a:r>
                    <a:rPr lang="en-US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hub    </a:t>
                  </a:r>
                  <a:r>
                    <a:rPr lang="en-US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官方公有仓库</a:t>
                  </a:r>
                  <a:endParaRPr lang="en-US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20" name="Rounded Rectangle 7"/>
                <p:cNvSpPr/>
                <p:nvPr/>
              </p:nvSpPr>
              <p:spPr>
                <a:xfrm>
                  <a:off x="338327" y="1617351"/>
                  <a:ext cx="4225537" cy="547245"/>
                </a:xfrm>
                <a:prstGeom prst="roundRect">
                  <a:avLst>
                    <a:gd name="adj" fmla="val 15942"/>
                  </a:avLst>
                </a:prstGeom>
                <a:solidFill>
                  <a:srgbClr val="9AC8D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384C54"/>
                    </a:solidFill>
                  </a:endParaRPr>
                </a:p>
              </p:txBody>
            </p:sp>
          </p:grpSp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514282" y="1723732"/>
                <a:ext cx="4772098" cy="341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384C54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Docker</a:t>
                </a:r>
                <a:r>
                  <a:rPr kumimoji="0" lang="zh-CN" altLang="en-US" sz="2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84C54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专业</a:t>
                </a:r>
                <a:r>
                  <a:rPr lang="zh-CN" altLang="en-US" sz="2200" b="1" dirty="0" smtClean="0">
                    <a:solidFill>
                      <a:srgbClr val="384C54"/>
                    </a:solidFill>
                  </a:rPr>
                  <a:t>术语</a:t>
                </a:r>
                <a:endParaRPr kumimoji="0" lang="en-US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C5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VS VM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7" name="Straight Connector 19"/>
          <p:cNvCxnSpPr/>
          <p:nvPr/>
        </p:nvCxnSpPr>
        <p:spPr>
          <a:xfrm>
            <a:off x="464949" y="4980768"/>
            <a:ext cx="3843580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410" name="Picture 2" descr="http://img.blog.csdn.net/201403060948287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71612"/>
            <a:ext cx="8717218" cy="4214842"/>
          </a:xfrm>
          <a:prstGeom prst="rect">
            <a:avLst/>
          </a:prstGeom>
          <a:noFill/>
        </p:spPr>
      </p:pic>
      <p:grpSp>
        <p:nvGrpSpPr>
          <p:cNvPr id="14" name="组合 13"/>
          <p:cNvGrpSpPr/>
          <p:nvPr/>
        </p:nvGrpSpPr>
        <p:grpSpPr>
          <a:xfrm>
            <a:off x="251520" y="1268760"/>
            <a:ext cx="8763000" cy="3081359"/>
            <a:chOff x="142844" y="1633525"/>
            <a:chExt cx="8763000" cy="3081359"/>
          </a:xfrm>
        </p:grpSpPr>
        <p:pic>
          <p:nvPicPr>
            <p:cNvPr id="4097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2844" y="1752609"/>
              <a:ext cx="8763000" cy="296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矩形 12"/>
            <p:cNvSpPr/>
            <p:nvPr/>
          </p:nvSpPr>
          <p:spPr>
            <a:xfrm>
              <a:off x="147607" y="1633525"/>
              <a:ext cx="8748744" cy="142876"/>
            </a:xfrm>
            <a:prstGeom prst="rect">
              <a:avLst/>
            </a:prstGeom>
            <a:solidFill>
              <a:srgbClr val="384C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的原理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7" name="Straight Connector 19"/>
          <p:cNvCxnSpPr/>
          <p:nvPr/>
        </p:nvCxnSpPr>
        <p:spPr>
          <a:xfrm>
            <a:off x="464949" y="4980768"/>
            <a:ext cx="3843580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357158" y="1428736"/>
            <a:ext cx="2928958" cy="3852245"/>
            <a:chOff x="5338987" y="1617350"/>
            <a:chExt cx="3761928" cy="3852245"/>
          </a:xfrm>
        </p:grpSpPr>
        <p:grpSp>
          <p:nvGrpSpPr>
            <p:cNvPr id="7" name="组合 12"/>
            <p:cNvGrpSpPr/>
            <p:nvPr/>
          </p:nvGrpSpPr>
          <p:grpSpPr>
            <a:xfrm>
              <a:off x="5338987" y="1617350"/>
              <a:ext cx="3719397" cy="3852245"/>
              <a:chOff x="338327" y="1617350"/>
              <a:chExt cx="5025376" cy="3852245"/>
            </a:xfrm>
          </p:grpSpPr>
          <p:grpSp>
            <p:nvGrpSpPr>
              <p:cNvPr id="9" name="组合 17"/>
              <p:cNvGrpSpPr/>
              <p:nvPr/>
            </p:nvGrpSpPr>
            <p:grpSpPr>
              <a:xfrm>
                <a:off x="338327" y="1617350"/>
                <a:ext cx="5025376" cy="3852245"/>
                <a:chOff x="338327" y="1617351"/>
                <a:chExt cx="4225537" cy="3813955"/>
              </a:xfrm>
            </p:grpSpPr>
            <p:sp>
              <p:nvSpPr>
                <p:cNvPr id="11" name="Rounded Rectangle 9"/>
                <p:cNvSpPr/>
                <p:nvPr/>
              </p:nvSpPr>
              <p:spPr>
                <a:xfrm>
                  <a:off x="338328" y="2279347"/>
                  <a:ext cx="4201378" cy="3151959"/>
                </a:xfrm>
                <a:prstGeom prst="roundRect">
                  <a:avLst>
                    <a:gd name="adj" fmla="val 3630"/>
                  </a:avLst>
                </a:pr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buFont typeface="Arial" pitchFamily="34" charset="0"/>
                    <a:buChar char="•"/>
                  </a:pP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pid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- 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进程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net - 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网络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ipc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- 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消息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mnt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- 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文件系统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uts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 - 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分时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user - 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用户</a:t>
                  </a:r>
                  <a:endParaRPr lang="en-US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12" name="Rounded Rectangle 7"/>
                <p:cNvSpPr/>
                <p:nvPr/>
              </p:nvSpPr>
              <p:spPr>
                <a:xfrm>
                  <a:off x="338327" y="1617351"/>
                  <a:ext cx="4225537" cy="547245"/>
                </a:xfrm>
                <a:prstGeom prst="roundRect">
                  <a:avLst>
                    <a:gd name="adj" fmla="val 15942"/>
                  </a:avLst>
                </a:prstGeom>
                <a:solidFill>
                  <a:srgbClr val="9AC8D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384C54"/>
                    </a:solidFill>
                  </a:endParaRPr>
                </a:p>
              </p:txBody>
            </p:sp>
          </p:grpSp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514282" y="1723732"/>
                <a:ext cx="4772098" cy="341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 algn="ctr">
                  <a:spcBef>
                    <a:spcPct val="20000"/>
                  </a:spcBef>
                  <a:defRPr/>
                </a:pPr>
                <a:r>
                  <a:rPr lang="en-US" sz="2200" b="1" dirty="0" smtClean="0">
                    <a:solidFill>
                      <a:srgbClr val="384C54"/>
                    </a:solidFill>
                  </a:rPr>
                  <a:t>Namespace </a:t>
                </a:r>
                <a:r>
                  <a:rPr lang="zh-CN" altLang="en-US" sz="2200" b="1" dirty="0" smtClean="0">
                    <a:solidFill>
                      <a:srgbClr val="384C54"/>
                    </a:solidFill>
                  </a:rPr>
                  <a:t>资源隔离</a:t>
                </a:r>
                <a:endParaRPr kumimoji="0" lang="en-US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C5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4714876" y="1500174"/>
            <a:ext cx="785818" cy="3929090"/>
          </a:xfrm>
          <a:prstGeom prst="rect">
            <a:avLst/>
          </a:prstGeom>
          <a:solidFill>
            <a:srgbClr val="E6E6E6"/>
          </a:solidFill>
          <a:ln>
            <a:solidFill>
              <a:srgbClr val="384C5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rPr>
              <a:t>LinuxKernel</a:t>
            </a:r>
            <a:endParaRPr lang="zh-CN" altLang="en-US" sz="1400" b="1" dirty="0">
              <a:solidFill>
                <a:srgbClr val="384C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43570" y="1500174"/>
            <a:ext cx="3143272" cy="1928826"/>
            <a:chOff x="5643570" y="1500174"/>
            <a:chExt cx="3143272" cy="1928826"/>
          </a:xfrm>
        </p:grpSpPr>
        <p:sp>
          <p:nvSpPr>
            <p:cNvPr id="14" name="圆角矩形 13"/>
            <p:cNvSpPr/>
            <p:nvPr/>
          </p:nvSpPr>
          <p:spPr>
            <a:xfrm>
              <a:off x="5643570" y="1500174"/>
              <a:ext cx="3143272" cy="192882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384C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err="1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00826" y="1571612"/>
              <a:ext cx="144635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 smtClean="0"/>
                <a:t>root namespace</a:t>
              </a:r>
              <a:endParaRPr lang="zh-CN" altLang="en-US" sz="1500" dirty="0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786446" y="1928802"/>
              <a:ext cx="2928958" cy="1357322"/>
              <a:chOff x="5786446" y="3643314"/>
              <a:chExt cx="2928958" cy="1357322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786578" y="3643314"/>
                <a:ext cx="857256" cy="50006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b="1" dirty="0" smtClean="0">
                    <a:solidFill>
                      <a:srgbClr val="384C54"/>
                    </a:solidFill>
                  </a:rPr>
                  <a:t>init</a:t>
                </a:r>
              </a:p>
              <a:p>
                <a:pPr algn="ctr"/>
                <a:r>
                  <a:rPr lang="en-US" altLang="zh-CN" sz="1300" b="1" dirty="0" err="1" smtClean="0">
                    <a:solidFill>
                      <a:srgbClr val="384C54"/>
                    </a:solidFill>
                  </a:rPr>
                  <a:t>pid</a:t>
                </a:r>
                <a:r>
                  <a:rPr lang="en-US" altLang="zh-CN" sz="1300" b="1" dirty="0" smtClean="0">
                    <a:solidFill>
                      <a:srgbClr val="384C54"/>
                    </a:solidFill>
                  </a:rPr>
                  <a:t>=1</a:t>
                </a:r>
                <a:endParaRPr lang="zh-CN" altLang="en-US" sz="1300" b="1" dirty="0">
                  <a:solidFill>
                    <a:srgbClr val="384C54"/>
                  </a:solidFill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786446" y="4500570"/>
                <a:ext cx="928694" cy="500066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b="1" dirty="0" smtClean="0">
                    <a:solidFill>
                      <a:srgbClr val="384C54"/>
                    </a:solidFill>
                  </a:rPr>
                  <a:t>init</a:t>
                </a:r>
              </a:p>
              <a:p>
                <a:pPr algn="ctr"/>
                <a:r>
                  <a:rPr lang="en-US" altLang="zh-CN" sz="1300" b="1" dirty="0" err="1" smtClean="0">
                    <a:solidFill>
                      <a:srgbClr val="384C54"/>
                    </a:solidFill>
                  </a:rPr>
                  <a:t>pid</a:t>
                </a:r>
                <a:r>
                  <a:rPr lang="en-US" altLang="zh-CN" sz="1300" b="1" dirty="0" smtClean="0">
                    <a:solidFill>
                      <a:srgbClr val="384C54"/>
                    </a:solidFill>
                  </a:rPr>
                  <a:t>=2</a:t>
                </a:r>
                <a:endParaRPr lang="zh-CN" altLang="en-US" sz="1300" b="1" dirty="0">
                  <a:solidFill>
                    <a:srgbClr val="384C54"/>
                  </a:solidFill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786578" y="4500570"/>
                <a:ext cx="928694" cy="500066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b="1" dirty="0" smtClean="0">
                    <a:solidFill>
                      <a:srgbClr val="384C54"/>
                    </a:solidFill>
                  </a:rPr>
                  <a:t>bash</a:t>
                </a:r>
              </a:p>
              <a:p>
                <a:pPr algn="ctr"/>
                <a:r>
                  <a:rPr lang="en-US" altLang="zh-CN" sz="1300" b="1" dirty="0" err="1" smtClean="0">
                    <a:solidFill>
                      <a:srgbClr val="384C54"/>
                    </a:solidFill>
                  </a:rPr>
                  <a:t>pid</a:t>
                </a:r>
                <a:r>
                  <a:rPr lang="en-US" altLang="zh-CN" sz="1300" b="1" dirty="0" smtClean="0">
                    <a:solidFill>
                      <a:srgbClr val="384C54"/>
                    </a:solidFill>
                  </a:rPr>
                  <a:t>=3</a:t>
                </a:r>
                <a:endParaRPr lang="zh-CN" altLang="en-US" sz="1300" b="1" dirty="0" smtClean="0">
                  <a:solidFill>
                    <a:srgbClr val="384C54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7786710" y="4500570"/>
                <a:ext cx="928694" cy="500066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b="1" dirty="0" smtClean="0">
                    <a:solidFill>
                      <a:srgbClr val="384C54"/>
                    </a:solidFill>
                  </a:rPr>
                  <a:t>bash</a:t>
                </a:r>
              </a:p>
              <a:p>
                <a:pPr algn="ctr"/>
                <a:r>
                  <a:rPr lang="en-US" altLang="zh-CN" sz="1300" b="1" dirty="0" err="1" smtClean="0">
                    <a:solidFill>
                      <a:srgbClr val="384C54"/>
                    </a:solidFill>
                  </a:rPr>
                  <a:t>pid</a:t>
                </a:r>
                <a:r>
                  <a:rPr lang="en-US" altLang="zh-CN" sz="1300" b="1" dirty="0" smtClean="0">
                    <a:solidFill>
                      <a:srgbClr val="384C54"/>
                    </a:solidFill>
                  </a:rPr>
                  <a:t>=4</a:t>
                </a:r>
                <a:endParaRPr lang="zh-CN" altLang="en-US" sz="1300" b="1" dirty="0">
                  <a:solidFill>
                    <a:srgbClr val="384C54"/>
                  </a:solidFill>
                </a:endParaRPr>
              </a:p>
            </p:txBody>
          </p:sp>
          <p:cxnSp>
            <p:nvCxnSpPr>
              <p:cNvPr id="22" name="直接箭头连接符 21"/>
              <p:cNvCxnSpPr>
                <a:stCxn id="16" idx="4"/>
                <a:endCxn id="18" idx="0"/>
              </p:cNvCxnSpPr>
              <p:nvPr/>
            </p:nvCxnSpPr>
            <p:spPr>
              <a:xfrm rot="5400000">
                <a:off x="6554405" y="3839769"/>
                <a:ext cx="357190" cy="9644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6" idx="4"/>
                <a:endCxn id="19" idx="0"/>
              </p:cNvCxnSpPr>
              <p:nvPr/>
            </p:nvCxnSpPr>
            <p:spPr>
              <a:xfrm rot="16200000" flipH="1">
                <a:off x="7054470" y="4304115"/>
                <a:ext cx="357190" cy="357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16" idx="4"/>
                <a:endCxn id="20" idx="0"/>
              </p:cNvCxnSpPr>
              <p:nvPr/>
            </p:nvCxnSpPr>
            <p:spPr>
              <a:xfrm rot="16200000" flipH="1">
                <a:off x="7554536" y="3804049"/>
                <a:ext cx="357190" cy="10358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组合 41"/>
          <p:cNvGrpSpPr/>
          <p:nvPr/>
        </p:nvGrpSpPr>
        <p:grpSpPr>
          <a:xfrm>
            <a:off x="5715008" y="3500438"/>
            <a:ext cx="3071834" cy="1928826"/>
            <a:chOff x="5715008" y="3500438"/>
            <a:chExt cx="3071834" cy="1928826"/>
          </a:xfrm>
        </p:grpSpPr>
        <p:sp>
          <p:nvSpPr>
            <p:cNvPr id="28" name="圆角矩形 27"/>
            <p:cNvSpPr/>
            <p:nvPr/>
          </p:nvSpPr>
          <p:spPr>
            <a:xfrm>
              <a:off x="5715008" y="3500438"/>
              <a:ext cx="3071834" cy="192882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384C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err="1" smtClean="0">
                <a:solidFill>
                  <a:srgbClr val="384C5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71313" y="3643314"/>
              <a:ext cx="121539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 smtClean="0"/>
                <a:t>X namespace</a:t>
              </a:r>
              <a:endParaRPr lang="zh-CN" altLang="en-US" sz="1500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6000760" y="4572008"/>
              <a:ext cx="928694" cy="50006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b="1" dirty="0" smtClean="0">
                  <a:solidFill>
                    <a:srgbClr val="384C54"/>
                  </a:solidFill>
                </a:rPr>
                <a:t>init</a:t>
              </a:r>
            </a:p>
            <a:p>
              <a:pPr algn="ctr"/>
              <a:r>
                <a:rPr lang="en-US" altLang="zh-CN" sz="1300" b="1" dirty="0" err="1" smtClean="0">
                  <a:solidFill>
                    <a:srgbClr val="384C54"/>
                  </a:solidFill>
                </a:rPr>
                <a:t>pid</a:t>
              </a:r>
              <a:r>
                <a:rPr lang="en-US" altLang="zh-CN" sz="1300" b="1" dirty="0" smtClean="0">
                  <a:solidFill>
                    <a:srgbClr val="384C54"/>
                  </a:solidFill>
                </a:rPr>
                <a:t>=1</a:t>
              </a:r>
              <a:endParaRPr lang="zh-CN" altLang="en-US" sz="1300" b="1" dirty="0">
                <a:solidFill>
                  <a:srgbClr val="384C54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7500958" y="4572008"/>
              <a:ext cx="928694" cy="500066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b="1" dirty="0" smtClean="0">
                  <a:solidFill>
                    <a:srgbClr val="384C54"/>
                  </a:solidFill>
                </a:rPr>
                <a:t>bash</a:t>
              </a:r>
            </a:p>
            <a:p>
              <a:pPr algn="ctr"/>
              <a:r>
                <a:rPr lang="en-US" altLang="zh-CN" sz="1300" b="1" dirty="0" err="1" smtClean="0">
                  <a:solidFill>
                    <a:srgbClr val="384C54"/>
                  </a:solidFill>
                </a:rPr>
                <a:t>pid</a:t>
              </a:r>
              <a:r>
                <a:rPr lang="en-US" altLang="zh-CN" sz="1300" b="1" dirty="0" smtClean="0">
                  <a:solidFill>
                    <a:srgbClr val="384C54"/>
                  </a:solidFill>
                </a:rPr>
                <a:t>=2</a:t>
              </a:r>
              <a:endParaRPr lang="zh-CN" altLang="en-US" sz="1300" b="1" dirty="0">
                <a:solidFill>
                  <a:srgbClr val="384C54"/>
                </a:solidFill>
              </a:endParaRPr>
            </a:p>
          </p:txBody>
        </p:sp>
        <p:cxnSp>
          <p:nvCxnSpPr>
            <p:cNvPr id="39" name="直接箭头连接符 38"/>
            <p:cNvCxnSpPr>
              <a:stCxn id="30" idx="6"/>
              <a:endCxn id="33" idx="2"/>
            </p:cNvCxnSpPr>
            <p:nvPr/>
          </p:nvCxnSpPr>
          <p:spPr>
            <a:xfrm>
              <a:off x="6929454" y="4822041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接箭头连接符 40"/>
          <p:cNvCxnSpPr/>
          <p:nvPr/>
        </p:nvCxnSpPr>
        <p:spPr>
          <a:xfrm>
            <a:off x="1500166" y="2500306"/>
            <a:ext cx="3071834" cy="1000132"/>
          </a:xfrm>
          <a:prstGeom prst="straightConnector1">
            <a:avLst/>
          </a:prstGeom>
          <a:ln w="28575">
            <a:solidFill>
              <a:srgbClr val="384C54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6250793" y="3212890"/>
            <a:ext cx="1714512" cy="1359118"/>
            <a:chOff x="6250793" y="3212890"/>
            <a:chExt cx="1714512" cy="1359118"/>
          </a:xfrm>
        </p:grpSpPr>
        <p:cxnSp>
          <p:nvCxnSpPr>
            <p:cNvPr id="46" name="直接连接符 45"/>
            <p:cNvCxnSpPr/>
            <p:nvPr/>
          </p:nvCxnSpPr>
          <p:spPr>
            <a:xfrm rot="16200000" flipH="1">
              <a:off x="5715008" y="3821909"/>
              <a:ext cx="1285884" cy="21431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16200000" flipH="1">
              <a:off x="7092728" y="3699430"/>
              <a:ext cx="1359117" cy="38603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Docker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文件系统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7" name="Straight Connector 19"/>
          <p:cNvCxnSpPr/>
          <p:nvPr/>
        </p:nvCxnSpPr>
        <p:spPr>
          <a:xfrm>
            <a:off x="464949" y="4980768"/>
            <a:ext cx="3843580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5"/>
          <p:cNvGrpSpPr/>
          <p:nvPr/>
        </p:nvGrpSpPr>
        <p:grpSpPr>
          <a:xfrm>
            <a:off x="357158" y="1428736"/>
            <a:ext cx="2928958" cy="4000528"/>
            <a:chOff x="5338987" y="1617350"/>
            <a:chExt cx="3761928" cy="4000528"/>
          </a:xfrm>
        </p:grpSpPr>
        <p:grpSp>
          <p:nvGrpSpPr>
            <p:cNvPr id="4" name="组合 12"/>
            <p:cNvGrpSpPr/>
            <p:nvPr/>
          </p:nvGrpSpPr>
          <p:grpSpPr>
            <a:xfrm>
              <a:off x="5338987" y="1617350"/>
              <a:ext cx="3719397" cy="4000528"/>
              <a:chOff x="338327" y="1617350"/>
              <a:chExt cx="5025376" cy="4000528"/>
            </a:xfrm>
          </p:grpSpPr>
          <p:grpSp>
            <p:nvGrpSpPr>
              <p:cNvPr id="5" name="组合 17"/>
              <p:cNvGrpSpPr/>
              <p:nvPr/>
            </p:nvGrpSpPr>
            <p:grpSpPr>
              <a:xfrm>
                <a:off x="338327" y="1617350"/>
                <a:ext cx="5025376" cy="4000528"/>
                <a:chOff x="338327" y="1617351"/>
                <a:chExt cx="4225537" cy="3960764"/>
              </a:xfrm>
            </p:grpSpPr>
            <p:sp>
              <p:nvSpPr>
                <p:cNvPr id="11" name="Rounded Rectangle 9"/>
                <p:cNvSpPr/>
                <p:nvPr/>
              </p:nvSpPr>
              <p:spPr>
                <a:xfrm>
                  <a:off x="338328" y="2279347"/>
                  <a:ext cx="4201377" cy="3298768"/>
                </a:xfrm>
                <a:prstGeom prst="roundRect">
                  <a:avLst>
                    <a:gd name="adj" fmla="val 3630"/>
                  </a:avLst>
                </a:prstGeom>
                <a:solidFill>
                  <a:srgbClr val="E6E6E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buFont typeface="Arial" pitchFamily="34" charset="0"/>
                    <a:buChar char="•"/>
                  </a:pP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镜像位于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bootfs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之上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每一层镜像的下面一层称为其父镜像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(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父子关系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)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第一层镜像为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Base Image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容器在最顶层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其下的所有层都为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readonly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endParaRPr lang="zh-CN" altLang="en-US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  <a:p>
                  <a:pPr>
                    <a:buFont typeface="Arial" pitchFamily="34" charset="0"/>
                    <a:buChar char="•"/>
                  </a:pP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Docker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将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readonly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的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FS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层称作 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Arial Unicode MS" pitchFamily="34" charset="-122"/>
                    </a:rPr>
                    <a:t>"image"</a:t>
                  </a:r>
                  <a:endParaRPr lang="en-US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12" name="Rounded Rectangle 7"/>
                <p:cNvSpPr/>
                <p:nvPr/>
              </p:nvSpPr>
              <p:spPr>
                <a:xfrm>
                  <a:off x="338327" y="1617351"/>
                  <a:ext cx="4225537" cy="547245"/>
                </a:xfrm>
                <a:prstGeom prst="roundRect">
                  <a:avLst>
                    <a:gd name="adj" fmla="val 15942"/>
                  </a:avLst>
                </a:prstGeom>
                <a:solidFill>
                  <a:srgbClr val="9AC8DB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384C54"/>
                    </a:solidFill>
                  </a:endParaRPr>
                </a:p>
              </p:txBody>
            </p:sp>
          </p:grpSp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514282" y="1723732"/>
                <a:ext cx="4772098" cy="341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 algn="ctr">
                  <a:spcBef>
                    <a:spcPct val="20000"/>
                  </a:spcBef>
                  <a:defRPr/>
                </a:pPr>
                <a:r>
                  <a:rPr lang="en-US" altLang="zh-CN" sz="2200" b="1" dirty="0" err="1" smtClean="0">
                    <a:solidFill>
                      <a:srgbClr val="384C54"/>
                    </a:solidFill>
                  </a:rPr>
                  <a:t>Docker</a:t>
                </a:r>
                <a:r>
                  <a:rPr lang="en-US" altLang="zh-CN" sz="2200" b="1" dirty="0" smtClean="0">
                    <a:solidFill>
                      <a:srgbClr val="384C54"/>
                    </a:solidFill>
                  </a:rPr>
                  <a:t> AUFS</a:t>
                </a:r>
                <a:r>
                  <a:rPr lang="zh-CN" altLang="en-US" sz="2200" b="1" dirty="0" smtClean="0">
                    <a:solidFill>
                      <a:srgbClr val="384C54"/>
                    </a:solidFill>
                  </a:rPr>
                  <a:t>特性</a:t>
                </a:r>
                <a:endParaRPr kumimoji="0" lang="en-US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84C5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5357818" y="2169042"/>
              <a:ext cx="3743097" cy="11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357298"/>
            <a:ext cx="50482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</TotalTime>
  <Words>1354</Words>
  <Application>Microsoft Macintosh PowerPoint</Application>
  <PresentationFormat>全屏显示(4:3)</PresentationFormat>
  <Paragraphs>263</Paragraphs>
  <Slides>21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Docker 技术与实践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yorkoliu</dc:creator>
  <cp:lastModifiedBy>guangming chu</cp:lastModifiedBy>
  <cp:revision>320</cp:revision>
  <dcterms:created xsi:type="dcterms:W3CDTF">2014-10-10T08:34:32Z</dcterms:created>
  <dcterms:modified xsi:type="dcterms:W3CDTF">2015-06-16T02:31:55Z</dcterms:modified>
</cp:coreProperties>
</file>