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98" r:id="rId2"/>
    <p:sldId id="299" r:id="rId3"/>
    <p:sldId id="300" r:id="rId4"/>
    <p:sldId id="308" r:id="rId5"/>
    <p:sldId id="304" r:id="rId6"/>
    <p:sldId id="309" r:id="rId7"/>
    <p:sldId id="310" r:id="rId8"/>
    <p:sldId id="311" r:id="rId9"/>
    <p:sldId id="313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5" r:id="rId19"/>
    <p:sldId id="321" r:id="rId20"/>
    <p:sldId id="322" r:id="rId21"/>
    <p:sldId id="323" r:id="rId22"/>
    <p:sldId id="327" r:id="rId23"/>
    <p:sldId id="324" r:id="rId24"/>
    <p:sldId id="329" r:id="rId25"/>
    <p:sldId id="326" r:id="rId26"/>
    <p:sldId id="336" r:id="rId27"/>
    <p:sldId id="337" r:id="rId28"/>
    <p:sldId id="328" r:id="rId29"/>
    <p:sldId id="330" r:id="rId30"/>
    <p:sldId id="331" r:id="rId31"/>
    <p:sldId id="332" r:id="rId32"/>
    <p:sldId id="333" r:id="rId33"/>
    <p:sldId id="334" r:id="rId34"/>
    <p:sldId id="335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82" r:id="rId77"/>
    <p:sldId id="379" r:id="rId78"/>
    <p:sldId id="380" r:id="rId79"/>
    <p:sldId id="381" r:id="rId80"/>
    <p:sldId id="383" r:id="rId81"/>
    <p:sldId id="384" r:id="rId82"/>
    <p:sldId id="385" r:id="rId83"/>
    <p:sldId id="387" r:id="rId84"/>
    <p:sldId id="388" r:id="rId85"/>
    <p:sldId id="386" r:id="rId86"/>
    <p:sldId id="389" r:id="rId87"/>
    <p:sldId id="390" r:id="rId88"/>
    <p:sldId id="391" r:id="rId89"/>
    <p:sldId id="392" r:id="rId90"/>
    <p:sldId id="393" r:id="rId91"/>
    <p:sldId id="394" r:id="rId92"/>
    <p:sldId id="395" r:id="rId93"/>
    <p:sldId id="396" r:id="rId94"/>
    <p:sldId id="397" r:id="rId95"/>
    <p:sldId id="399" r:id="rId96"/>
    <p:sldId id="400" r:id="rId97"/>
    <p:sldId id="398" r:id="rId98"/>
    <p:sldId id="401" r:id="rId9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C0C0C0"/>
    <a:srgbClr val="DDDDDD"/>
    <a:srgbClr val="333333"/>
    <a:srgbClr val="FFFFFF"/>
    <a:srgbClr val="70A8DA"/>
    <a:srgbClr val="357DA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790" autoAdjust="0"/>
  </p:normalViewPr>
  <p:slideViewPr>
    <p:cSldViewPr>
      <p:cViewPr varScale="1">
        <p:scale>
          <a:sx n="116" d="100"/>
          <a:sy n="116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37BB9C-4C67-4EA6-8CD8-FA0B34C6BF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2.jpe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1.jpeg"/><Relationship Id="rId9" Type="http://schemas.openxmlformats.org/officeDocument/2006/relationships/image" Target="../media/image10.jp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98CC00CA-01F2-4462-9651-E38EDB5BE8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44624"/>
            <a:ext cx="1283167" cy="564976"/>
          </a:xfrm>
          <a:prstGeom prst="rect">
            <a:avLst/>
          </a:prstGeom>
        </p:spPr>
      </p:pic>
      <p:pic>
        <p:nvPicPr>
          <p:cNvPr id="8194" name="Picture 2" descr="E:\图标\6350个 图标\Xcode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58" y="44625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9F1-C809-4A1C-92DC-0CFA2BF0A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A6FB6-B4C0-45D6-8CAB-DD574A1E7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65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57F38FB2-70E9-402C-9208-FB4A74582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8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  <a:endParaRPr lang="zh-CN"/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94674"/>
      </p:ext>
    </p:extLst>
  </p:cSld>
  <p:clrMapOvr>
    <a:masterClrMapping/>
  </p:clrMapOvr>
  <p:transition xmlns:p14="http://schemas.microsoft.com/office/powerpoint/2010/main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0D2A-BF8B-40D6-B12A-4858881841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4B8F-19FA-4C63-94D2-83D9207C44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11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7EB5A-9EB0-4919-8DD0-33B6B40B9D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40E2-F956-482C-9837-706B68C14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7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26D42-CBC2-40FE-B9E6-8E419C1B8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9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65D74-330E-4F46-961B-E3F59E3D7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3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769EA-54AC-4844-B8D5-00EE62350B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7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45658-A780-45F6-8310-12D2D1F5B3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0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83CD15A-277F-4099-8A33-158E0EFB00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454775"/>
            <a:ext cx="1550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http://www.dhee.com.cn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" name="Picture 2" descr="E:\图标\6350个 图标\Xcode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98" y="427125"/>
            <a:ext cx="534900" cy="53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1412875"/>
            <a:ext cx="8410575" cy="5112169"/>
          </a:xfrm>
        </p:spPr>
        <p:txBody>
          <a:bodyPr/>
          <a:lstStyle/>
          <a:p>
            <a:r>
              <a:rPr lang="en-US" altLang="zh-CN" dirty="0" smtClean="0"/>
              <a:t>Xcode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变量、数据类型、表达式</a:t>
            </a:r>
            <a:endParaRPr lang="en-US" altLang="zh-CN" dirty="0" smtClean="0"/>
          </a:p>
          <a:p>
            <a:r>
              <a:rPr lang="zh-CN" altLang="en-US" dirty="0"/>
              <a:t>流</a:t>
            </a:r>
            <a:r>
              <a:rPr lang="zh-CN" altLang="en-US" dirty="0" smtClean="0"/>
              <a:t>程控制语句</a:t>
            </a:r>
            <a:endParaRPr lang="en-US" altLang="zh-CN" dirty="0" smtClean="0"/>
          </a:p>
          <a:p>
            <a:r>
              <a:rPr lang="zh-CN" altLang="en-US" dirty="0" smtClean="0"/>
              <a:t>面向对象程序设计</a:t>
            </a:r>
            <a:endParaRPr lang="en-US" altLang="zh-CN" dirty="0" smtClean="0"/>
          </a:p>
          <a:p>
            <a:r>
              <a:rPr lang="zh-CN" altLang="en-US" dirty="0" smtClean="0"/>
              <a:t>基础框架</a:t>
            </a:r>
            <a:endParaRPr lang="en-US" altLang="zh-CN" dirty="0" smtClean="0"/>
          </a:p>
          <a:p>
            <a:r>
              <a:rPr lang="zh-CN" altLang="en-US" dirty="0" smtClean="0"/>
              <a:t>文件管理与文件操作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0237172"/>
      </p:ext>
    </p:extLst>
  </p:cSld>
  <p:clrMapOvr>
    <a:masterClrMapping/>
  </p:clrMapOvr>
  <p:transition xmlns:p14="http://schemas.microsoft.com/office/powerpoint/2010/main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行注释</a:t>
            </a:r>
            <a:endParaRPr lang="en-US" altLang="zh-CN" dirty="0" smtClean="0"/>
          </a:p>
          <a:p>
            <a:r>
              <a:rPr lang="zh-CN" altLang="en-US" dirty="0" smtClean="0"/>
              <a:t>块注释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5583390" cy="302433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04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</a:t>
            </a:r>
            <a:r>
              <a:rPr lang="zh-CN" altLang="en-US" dirty="0" smtClean="0"/>
              <a:t>制台输出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93890"/>
            <a:ext cx="3128963" cy="54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2"/>
            <a:ext cx="6772275" cy="13573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27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3688" y="2819400"/>
            <a:ext cx="7075512" cy="1470025"/>
          </a:xfrm>
        </p:spPr>
        <p:txBody>
          <a:bodyPr/>
          <a:lstStyle/>
          <a:p>
            <a:r>
              <a:rPr lang="zh-CN" altLang="en-US" dirty="0" smtClean="0"/>
              <a:t>变量、数据类型、表达式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85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一块有名字的内存空间</a:t>
            </a:r>
            <a:endParaRPr lang="en-US" altLang="zh-CN" dirty="0" smtClean="0"/>
          </a:p>
          <a:p>
            <a:r>
              <a:rPr lang="zh-CN" altLang="en-US" dirty="0" smtClean="0"/>
              <a:t>变量的三要素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变量值</a:t>
            </a:r>
            <a:endParaRPr lang="en-US" altLang="zh-CN" dirty="0" smtClean="0"/>
          </a:p>
          <a:p>
            <a:r>
              <a:rPr lang="zh-CN" altLang="en-US" dirty="0"/>
              <a:t>基</a:t>
            </a:r>
            <a:r>
              <a:rPr lang="zh-CN" altLang="en-US" dirty="0" smtClean="0"/>
              <a:t>本类型变量的声明及赋值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40107"/>
            <a:ext cx="5800725" cy="1685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64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851104" cy="868363"/>
          </a:xfrm>
        </p:spPr>
        <p:txBody>
          <a:bodyPr/>
          <a:lstStyle/>
          <a:p>
            <a:r>
              <a:rPr lang="en-US" altLang="zh-CN" dirty="0" smtClean="0"/>
              <a:t>Objective-C</a:t>
            </a:r>
            <a:r>
              <a:rPr lang="zh-CN" altLang="en-US" dirty="0" smtClean="0"/>
              <a:t>中的基本类型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整型：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zh-CN" altLang="en-US" dirty="0"/>
              <a:t>浮</a:t>
            </a:r>
            <a:r>
              <a:rPr lang="zh-CN" altLang="en-US" dirty="0" smtClean="0"/>
              <a:t>点型：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</a:p>
          <a:p>
            <a:r>
              <a:rPr lang="zh-CN" altLang="en-US" dirty="0" smtClean="0"/>
              <a:t>字符型：</a:t>
            </a:r>
            <a:r>
              <a:rPr lang="en-US" altLang="zh-CN" dirty="0" smtClean="0"/>
              <a:t>char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90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用于存放整数</a:t>
            </a:r>
            <a:endParaRPr lang="en-US" altLang="zh-CN" dirty="0" smtClean="0"/>
          </a:p>
          <a:p>
            <a:r>
              <a:rPr lang="zh-CN" altLang="en-US" dirty="0"/>
              <a:t>默</a:t>
            </a:r>
            <a:r>
              <a:rPr lang="zh-CN" altLang="en-US" dirty="0" smtClean="0"/>
              <a:t>认为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进制整数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进制整数常数以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（数字零）开头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NSLog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%o</a:t>
            </a:r>
            <a:r>
              <a:rPr lang="zh-CN" altLang="en-US" dirty="0" smtClean="0"/>
              <a:t>（字母</a:t>
            </a:r>
            <a:r>
              <a:rPr lang="en-US" altLang="zh-CN" dirty="0"/>
              <a:t>O</a:t>
            </a:r>
            <a:r>
              <a:rPr lang="zh-CN" altLang="en-US" dirty="0" smtClean="0"/>
              <a:t>）显示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进制整数常数以</a:t>
            </a:r>
            <a:r>
              <a:rPr lang="en-US" altLang="zh-CN" dirty="0" smtClean="0"/>
              <a:t>0X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NSLog</a:t>
            </a:r>
            <a:r>
              <a:rPr lang="zh-CN" altLang="en-US" dirty="0"/>
              <a:t>或</a:t>
            </a:r>
            <a:r>
              <a:rPr lang="en-US" altLang="zh-CN" dirty="0" err="1"/>
              <a:t>printf</a:t>
            </a:r>
            <a:r>
              <a:rPr lang="zh-CN" altLang="en-US" dirty="0"/>
              <a:t>中用</a:t>
            </a:r>
            <a:r>
              <a:rPr lang="en-US" altLang="zh-CN" dirty="0" smtClean="0"/>
              <a:t>%x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%#x</a:t>
            </a:r>
            <a:r>
              <a:rPr lang="zh-CN" altLang="en-US" dirty="0" smtClean="0"/>
              <a:t>显示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2" y="4509120"/>
            <a:ext cx="8429625" cy="1685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3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均表示浮点型的数，区别在于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表示的浮点型的数的范围大小</a:t>
            </a:r>
            <a:r>
              <a:rPr lang="en-US" altLang="zh-CN" dirty="0" smtClean="0"/>
              <a:t>float</a:t>
            </a:r>
          </a:p>
          <a:p>
            <a:r>
              <a:rPr lang="zh-CN" altLang="en-US" dirty="0"/>
              <a:t>默</a:t>
            </a:r>
            <a:r>
              <a:rPr lang="zh-CN" altLang="en-US" dirty="0" smtClean="0"/>
              <a:t>认一个带小数点的常数的数据类型为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，若想让其类型为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，则在其后加</a:t>
            </a:r>
            <a:r>
              <a:rPr lang="en-US" altLang="zh-CN" dirty="0" smtClean="0"/>
              <a:t>f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6210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浮点型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 smtClean="0"/>
              <a:t>NSLog</a:t>
            </a:r>
            <a:r>
              <a:rPr lang="zh-CN" altLang="en-US" dirty="0"/>
              <a:t>或</a:t>
            </a:r>
            <a:r>
              <a:rPr lang="en-US" altLang="zh-CN" dirty="0" err="1"/>
              <a:t>printf</a:t>
            </a:r>
            <a:r>
              <a:rPr lang="zh-CN" altLang="en-US" dirty="0"/>
              <a:t>中，可以使用转换字符</a:t>
            </a:r>
            <a:r>
              <a:rPr lang="en-US" altLang="zh-CN" dirty="0"/>
              <a:t>%f</a:t>
            </a:r>
            <a:r>
              <a:rPr lang="zh-CN" altLang="en-US" dirty="0"/>
              <a:t>（浮点计数法）、</a:t>
            </a:r>
            <a:r>
              <a:rPr lang="en-US" altLang="zh-CN" dirty="0"/>
              <a:t>%e</a:t>
            </a:r>
            <a:r>
              <a:rPr lang="zh-CN" altLang="en-US" dirty="0"/>
              <a:t>（科学计数法）、</a:t>
            </a:r>
            <a:r>
              <a:rPr lang="en-US" altLang="zh-CN" dirty="0"/>
              <a:t>%g</a:t>
            </a:r>
            <a:r>
              <a:rPr lang="zh-CN" altLang="en-US" dirty="0"/>
              <a:t>（若指数的值小于</a:t>
            </a:r>
            <a:r>
              <a:rPr lang="en-US" altLang="zh-CN" dirty="0"/>
              <a:t>-4</a:t>
            </a:r>
            <a:r>
              <a:rPr lang="zh-CN" altLang="en-US" dirty="0"/>
              <a:t>或大于</a:t>
            </a:r>
            <a:r>
              <a:rPr lang="en-US" altLang="zh-CN" dirty="0"/>
              <a:t>5</a:t>
            </a:r>
            <a:r>
              <a:rPr lang="zh-CN" altLang="en-US" dirty="0"/>
              <a:t>采用科学计数法，否则采用浮点计数法）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6" y="3573016"/>
            <a:ext cx="7943850" cy="121158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3" y="4941168"/>
            <a:ext cx="6046470" cy="4800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97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浮点型还可以使用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进制进行赋值，例如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0x3p5  </a:t>
            </a:r>
            <a:r>
              <a:rPr lang="en-US" altLang="zh-CN" dirty="0" smtClean="0">
                <a:sym typeface="Wingdings" pitchFamily="2" charset="2"/>
              </a:rPr>
              <a:t>  3/16*(2^5)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en-US" altLang="zh-CN" dirty="0" smtClean="0">
                <a:sym typeface="Wingdings" pitchFamily="2" charset="2"/>
              </a:rPr>
              <a:t>0x0.1p5   0.1/16*(2^5)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en-US" altLang="zh-CN" dirty="0" smtClean="0">
                <a:sym typeface="Wingdings" pitchFamily="2" charset="2"/>
              </a:rPr>
              <a:t>0x10p5   (0x10)/16*(2^5)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en-US" altLang="zh-CN" dirty="0" smtClean="0">
                <a:sym typeface="Wingdings" pitchFamily="2" charset="2"/>
              </a:rPr>
              <a:t>0x5p-2    5/16*(2^-5)</a:t>
            </a:r>
          </a:p>
          <a:p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err="1" smtClean="0">
                <a:sym typeface="Wingdings" pitchFamily="2" charset="2"/>
              </a:rPr>
              <a:t>NSLog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err="1" smtClean="0">
                <a:sym typeface="Wingdings" pitchFamily="2" charset="2"/>
              </a:rPr>
              <a:t>printf</a:t>
            </a:r>
            <a:r>
              <a:rPr lang="zh-CN" altLang="en-US" dirty="0" smtClean="0">
                <a:sym typeface="Wingdings" pitchFamily="2" charset="2"/>
              </a:rPr>
              <a:t>中使用</a:t>
            </a:r>
            <a:r>
              <a:rPr lang="en-US" altLang="zh-CN" dirty="0" smtClean="0">
                <a:sym typeface="Wingdings" pitchFamily="2" charset="2"/>
              </a:rPr>
              <a:t>%a</a:t>
            </a:r>
            <a:r>
              <a:rPr lang="zh-CN" altLang="en-US" dirty="0" smtClean="0">
                <a:sym typeface="Wingdings" pitchFamily="2" charset="2"/>
              </a:rPr>
              <a:t>输出为</a:t>
            </a:r>
            <a:r>
              <a:rPr lang="en-US" altLang="zh-CN" dirty="0" smtClean="0">
                <a:sym typeface="Wingdings" pitchFamily="2" charset="2"/>
              </a:rPr>
              <a:t>16</a:t>
            </a:r>
            <a:r>
              <a:rPr lang="zh-CN" altLang="en-US" dirty="0" smtClean="0">
                <a:sym typeface="Wingdings" pitchFamily="2" charset="2"/>
              </a:rPr>
              <a:t>进制浮点数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040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表示单个字符（单字节字符，即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编码）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单引号包围起来</a:t>
            </a:r>
            <a:endParaRPr lang="en-US" altLang="zh-CN" dirty="0" smtClean="0"/>
          </a:p>
          <a:p>
            <a:r>
              <a:rPr lang="zh-CN" altLang="en-US" dirty="0" smtClean="0"/>
              <a:t>可以使用转译字符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NSLog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%c</a:t>
            </a:r>
            <a:r>
              <a:rPr lang="zh-CN" altLang="en-US" dirty="0" smtClean="0"/>
              <a:t>作转换字符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9332"/>
            <a:ext cx="5329238" cy="72866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15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Xcode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限定词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long</a:t>
            </a:r>
            <a:r>
              <a:rPr lang="zh-CN" altLang="en-US" dirty="0" smtClean="0"/>
              <a:t>；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signed</a:t>
            </a:r>
          </a:p>
          <a:p>
            <a:r>
              <a:rPr lang="en-US" altLang="zh-CN" dirty="0" smtClean="0"/>
              <a:t>long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用于扩展存储的数据的范围</a:t>
            </a:r>
            <a:endParaRPr lang="en-US" altLang="zh-CN" dirty="0" smtClean="0"/>
          </a:p>
          <a:p>
            <a:r>
              <a:rPr lang="en-US" altLang="zh-CN" dirty="0" smtClean="0"/>
              <a:t>short</a:t>
            </a:r>
            <a:r>
              <a:rPr lang="zh-CN" altLang="en-US" dirty="0" smtClean="0"/>
              <a:t>用于缩小存储的数据的范围</a:t>
            </a:r>
            <a:endParaRPr lang="en-US" altLang="zh-CN" dirty="0" smtClean="0"/>
          </a:p>
          <a:p>
            <a:r>
              <a:rPr lang="en-US" altLang="zh-CN" dirty="0" smtClean="0"/>
              <a:t>unsigned</a:t>
            </a:r>
            <a:r>
              <a:rPr lang="zh-CN" altLang="en-US" dirty="0" smtClean="0"/>
              <a:t>用于存储无符号数、</a:t>
            </a:r>
            <a:r>
              <a:rPr lang="en-US" altLang="zh-CN" dirty="0" smtClean="0"/>
              <a:t>signed</a:t>
            </a:r>
            <a:r>
              <a:rPr lang="zh-CN" altLang="en-US" dirty="0"/>
              <a:t>用</a:t>
            </a:r>
            <a:r>
              <a:rPr lang="zh-CN" altLang="en-US" dirty="0" smtClean="0"/>
              <a:t>于存储有符号数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279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可以存储任何的对象类型</a:t>
            </a:r>
            <a:endParaRPr lang="en-US" altLang="zh-CN" dirty="0" smtClean="0"/>
          </a:p>
          <a:p>
            <a:r>
              <a:rPr lang="zh-CN" altLang="en-US" dirty="0" smtClean="0"/>
              <a:t>可以看做是通用的对象类型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23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基本数据类型的转换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数值型间转换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由小类型向大类型可以自动转换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由大类型向小类型必须使用转换表达式强制转换，由浮点型向整型强制转换，会丢失小数位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类型与</a:t>
            </a:r>
            <a:r>
              <a:rPr lang="en-US" altLang="zh-CN" sz="2800" dirty="0" smtClean="0"/>
              <a:t>char</a:t>
            </a:r>
            <a:r>
              <a:rPr lang="zh-CN" altLang="en-US" sz="2800" dirty="0" smtClean="0"/>
              <a:t>类型间按</a:t>
            </a:r>
            <a:r>
              <a:rPr lang="en-US" altLang="zh-CN" sz="2800" dirty="0" smtClean="0"/>
              <a:t>ASCII</a:t>
            </a:r>
            <a:r>
              <a:rPr lang="zh-CN" altLang="en-US" sz="2800" dirty="0" smtClean="0"/>
              <a:t>编码进行相互转换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62672"/>
            <a:ext cx="4629150" cy="914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4581128"/>
            <a:ext cx="7558088" cy="164306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96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基本数据类型总结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2098"/>
              </p:ext>
            </p:extLst>
          </p:nvPr>
        </p:nvGraphicFramePr>
        <p:xfrm>
          <a:off x="323528" y="1340768"/>
          <a:ext cx="8496945" cy="4267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59913"/>
                <a:gridCol w="3004717"/>
                <a:gridCol w="2832315"/>
              </a:tblGrid>
              <a:tr h="256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类型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常量实例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NSLog</a:t>
                      </a:r>
                      <a:r>
                        <a:rPr lang="zh-CN" altLang="en-US" sz="1400" dirty="0" smtClean="0"/>
                        <a:t>或</a:t>
                      </a:r>
                      <a:r>
                        <a:rPr lang="en-US" altLang="zh-CN" sz="1400" dirty="0" err="1" smtClean="0"/>
                        <a:t>printf</a:t>
                      </a:r>
                      <a:r>
                        <a:rPr lang="zh-CN" altLang="en-US" sz="1400" dirty="0" smtClean="0"/>
                        <a:t>字符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‘a’  ‘\n’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%c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short </a:t>
                      </a:r>
                      <a:r>
                        <a:rPr lang="en-US" altLang="zh-CN" sz="1400" dirty="0" err="1" smtClean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%hi  %</a:t>
                      </a:r>
                      <a:r>
                        <a:rPr lang="en-US" altLang="zh-CN" sz="1400" dirty="0" err="1" smtClean="0"/>
                        <a:t>hx</a:t>
                      </a:r>
                      <a:r>
                        <a:rPr lang="en-US" altLang="zh-CN" sz="1400" dirty="0" smtClean="0"/>
                        <a:t>  %ho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unsigned short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%</a:t>
                      </a:r>
                      <a:r>
                        <a:rPr lang="en-US" altLang="zh-CN" sz="1400" dirty="0" err="1" smtClean="0"/>
                        <a:t>hu</a:t>
                      </a:r>
                      <a:r>
                        <a:rPr lang="en-US" altLang="zh-CN" sz="1400" dirty="0" smtClean="0"/>
                        <a:t>  %</a:t>
                      </a:r>
                      <a:r>
                        <a:rPr lang="en-US" altLang="zh-CN" sz="1400" dirty="0" err="1" smtClean="0"/>
                        <a:t>hx</a:t>
                      </a:r>
                      <a:r>
                        <a:rPr lang="en-US" altLang="zh-CN" sz="1400" dirty="0" smtClean="0"/>
                        <a:t>  %ho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  -97  0117  0x3CEA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%i</a:t>
                      </a:r>
                      <a:r>
                        <a:rPr lang="en-US" altLang="zh-CN" sz="1400" baseline="0" dirty="0" smtClean="0"/>
                        <a:t>  %x  %o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unsigned </a:t>
                      </a:r>
                      <a:r>
                        <a:rPr lang="en-US" altLang="zh-CN" sz="1400" dirty="0" err="1" smtClean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12u  100U  0xDF3Cu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%u  %x  %o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long </a:t>
                      </a:r>
                      <a:r>
                        <a:rPr lang="en-US" altLang="zh-CN" sz="1400" dirty="0" err="1" smtClean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12L  </a:t>
                      </a:r>
                      <a:r>
                        <a:rPr lang="en-US" altLang="zh-CN" sz="1400" dirty="0" err="1" smtClean="0"/>
                        <a:t>12l</a:t>
                      </a:r>
                      <a:r>
                        <a:rPr lang="en-US" altLang="zh-CN" sz="1400" dirty="0" smtClean="0"/>
                        <a:t>  0x3cL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%li  %lx  %lo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unsigned long </a:t>
                      </a:r>
                      <a:r>
                        <a:rPr lang="en-US" altLang="zh-CN" sz="1400" dirty="0" err="1" smtClean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12UL</a:t>
                      </a:r>
                      <a:r>
                        <a:rPr lang="en-US" altLang="zh-CN" sz="1400" baseline="0" dirty="0" smtClean="0"/>
                        <a:t>  100ul  0xDF3CUL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</a:t>
                      </a:r>
                      <a:r>
                        <a:rPr lang="en-US" altLang="zh-CN" sz="1400" dirty="0" err="1" smtClean="0"/>
                        <a:t>lu</a:t>
                      </a:r>
                      <a:r>
                        <a:rPr lang="en-US" altLang="zh-CN" sz="1400" baseline="0" dirty="0" smtClean="0"/>
                        <a:t>  %lx  %lo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long </a:t>
                      </a:r>
                      <a:r>
                        <a:rPr lang="en-US" altLang="zh-CN" sz="1400" dirty="0" err="1" smtClean="0"/>
                        <a:t>long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5LL</a:t>
                      </a:r>
                      <a:r>
                        <a:rPr lang="en-US" altLang="zh-CN" sz="1400" baseline="0" dirty="0" smtClean="0"/>
                        <a:t>  </a:t>
                      </a:r>
                      <a:r>
                        <a:rPr lang="en-US" altLang="zh-CN" sz="1400" baseline="0" dirty="0" err="1" smtClean="0"/>
                        <a:t>5ll</a:t>
                      </a:r>
                      <a:r>
                        <a:rPr lang="en-US" altLang="zh-CN" sz="1400" baseline="0" dirty="0" smtClean="0"/>
                        <a:t>  0x5eeccLL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</a:t>
                      </a:r>
                      <a:r>
                        <a:rPr lang="en-US" altLang="zh-CN" sz="1400" dirty="0" err="1" smtClean="0"/>
                        <a:t>lli</a:t>
                      </a:r>
                      <a:r>
                        <a:rPr lang="en-US" altLang="zh-CN" sz="1400" dirty="0" smtClean="0"/>
                        <a:t>  %</a:t>
                      </a:r>
                      <a:r>
                        <a:rPr lang="en-US" altLang="zh-CN" sz="1400" dirty="0" err="1" smtClean="0"/>
                        <a:t>llx</a:t>
                      </a:r>
                      <a:r>
                        <a:rPr lang="en-US" altLang="zh-CN" sz="1400" dirty="0" smtClean="0"/>
                        <a:t>  %</a:t>
                      </a:r>
                      <a:r>
                        <a:rPr lang="en-US" altLang="zh-CN" sz="1400" dirty="0" err="1" smtClean="0"/>
                        <a:t>llo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unsigned long </a:t>
                      </a:r>
                      <a:r>
                        <a:rPr lang="en-US" altLang="zh-CN" sz="1400" dirty="0" err="1" smtClean="0"/>
                        <a:t>long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12ull  </a:t>
                      </a:r>
                      <a:r>
                        <a:rPr lang="en-US" altLang="zh-CN" sz="1400" dirty="0" err="1" smtClean="0"/>
                        <a:t>12ULL</a:t>
                      </a:r>
                      <a:r>
                        <a:rPr lang="en-US" altLang="zh-CN" sz="1400" dirty="0" smtClean="0"/>
                        <a:t>  0xceffULL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</a:t>
                      </a:r>
                      <a:r>
                        <a:rPr lang="en-US" altLang="zh-CN" sz="1400" dirty="0" err="1" smtClean="0"/>
                        <a:t>llu</a:t>
                      </a:r>
                      <a:r>
                        <a:rPr lang="en-US" altLang="zh-CN" sz="1400" baseline="0" dirty="0" smtClean="0"/>
                        <a:t>  %</a:t>
                      </a:r>
                      <a:r>
                        <a:rPr lang="en-US" altLang="zh-CN" sz="1400" baseline="0" dirty="0" err="1" smtClean="0"/>
                        <a:t>llx</a:t>
                      </a:r>
                      <a:r>
                        <a:rPr lang="en-US" altLang="zh-CN" sz="1400" baseline="0" dirty="0" smtClean="0"/>
                        <a:t>  %</a:t>
                      </a:r>
                      <a:r>
                        <a:rPr lang="en-US" altLang="zh-CN" sz="1400" baseline="0" dirty="0" err="1" smtClean="0"/>
                        <a:t>llo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float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12.34f  43.21F  3.1e3F</a:t>
                      </a:r>
                      <a:r>
                        <a:rPr lang="en-US" altLang="zh-CN" sz="1400" baseline="0" dirty="0" smtClean="0"/>
                        <a:t>  0x1.5p10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%f  %e  %g  %a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double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12.34  43.21  3.1e3</a:t>
                      </a:r>
                      <a:r>
                        <a:rPr lang="en-US" altLang="zh-CN" sz="1400" baseline="0" dirty="0" smtClean="0"/>
                        <a:t>  0x1.5p10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%f  %e  %g  %a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long double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12.34L  3.1e5L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%Lf  %Le  %</a:t>
                      </a:r>
                      <a:r>
                        <a:rPr lang="en-US" altLang="zh-CN" sz="1400" dirty="0" err="1" smtClean="0"/>
                        <a:t>Lg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6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%p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61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表达式（运算符）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r>
              <a:rPr lang="zh-CN" altLang="en-US" dirty="0"/>
              <a:t>比</a:t>
            </a:r>
            <a:r>
              <a:rPr lang="zh-CN" altLang="en-US" dirty="0" smtClean="0"/>
              <a:t>较运算符</a:t>
            </a:r>
            <a:endParaRPr lang="en-US" altLang="zh-CN" dirty="0" smtClean="0"/>
          </a:p>
          <a:p>
            <a:r>
              <a:rPr lang="zh-CN" altLang="en-US" dirty="0"/>
              <a:t>逻</a:t>
            </a:r>
            <a:r>
              <a:rPr lang="zh-CN" altLang="en-US" dirty="0" smtClean="0"/>
              <a:t>辑运算符</a:t>
            </a:r>
            <a:endParaRPr lang="en-US" altLang="zh-CN" dirty="0" smtClean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位逻辑运算符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移位运算符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9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</a:t>
            </a:r>
            <a:r>
              <a:rPr lang="zh-CN" altLang="en-US" dirty="0" smtClean="0"/>
              <a:t>术运算符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</a:t>
            </a:r>
            <a:r>
              <a:rPr lang="en-US" altLang="zh-CN" dirty="0" smtClean="0"/>
              <a:t>+</a:t>
            </a:r>
          </a:p>
          <a:p>
            <a:r>
              <a:rPr lang="zh-CN" altLang="en-US" dirty="0" smtClean="0"/>
              <a:t>减</a:t>
            </a:r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乘</a:t>
            </a:r>
            <a:r>
              <a:rPr lang="en-US" altLang="zh-CN" dirty="0" smtClean="0"/>
              <a:t>*</a:t>
            </a:r>
          </a:p>
          <a:p>
            <a:r>
              <a:rPr lang="zh-CN" altLang="en-US" dirty="0" smtClean="0"/>
              <a:t>除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模（取余）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自增</a:t>
            </a:r>
            <a:r>
              <a:rPr lang="en-US" altLang="zh-CN" dirty="0" smtClean="0"/>
              <a:t>++</a:t>
            </a:r>
          </a:p>
          <a:p>
            <a:r>
              <a:rPr lang="zh-CN" altLang="en-US" dirty="0" smtClean="0"/>
              <a:t>自减</a:t>
            </a:r>
            <a:r>
              <a:rPr lang="en-US" altLang="zh-CN" dirty="0" smtClean="0"/>
              <a:t>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937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975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位逻辑运算符：按整数的二进制位进行逻辑运算，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 smtClean="0"/>
              <a:t>&amp;</a:t>
            </a:r>
          </a:p>
          <a:p>
            <a:pPr lvl="1"/>
            <a:r>
              <a:rPr lang="zh-CN" altLang="en-US" dirty="0" smtClean="0"/>
              <a:t>或</a:t>
            </a:r>
            <a:r>
              <a:rPr lang="en-US" altLang="zh-CN" dirty="0" smtClean="0"/>
              <a:t>|</a:t>
            </a:r>
          </a:p>
          <a:p>
            <a:pPr lvl="1"/>
            <a:r>
              <a:rPr lang="zh-CN" altLang="en-US" dirty="0" smtClean="0"/>
              <a:t>非（取反）</a:t>
            </a:r>
            <a:r>
              <a:rPr lang="en-US" altLang="zh-CN" dirty="0" smtClean="0"/>
              <a:t>~</a:t>
            </a:r>
          </a:p>
          <a:p>
            <a:pPr lvl="1"/>
            <a:r>
              <a:rPr lang="zh-CN" altLang="en-US" dirty="0" smtClean="0"/>
              <a:t>异或</a:t>
            </a:r>
            <a:r>
              <a:rPr lang="en-US" altLang="zh-CN" dirty="0" smtClean="0"/>
              <a:t>^</a:t>
            </a:r>
          </a:p>
          <a:p>
            <a:r>
              <a:rPr lang="zh-CN" altLang="en-US" dirty="0" smtClean="0"/>
              <a:t>移位运算符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左移位</a:t>
            </a:r>
            <a:r>
              <a:rPr lang="en-US" altLang="zh-CN" dirty="0" smtClean="0"/>
              <a:t>&lt;&lt;</a:t>
            </a:r>
          </a:p>
          <a:p>
            <a:pPr lvl="1"/>
            <a:r>
              <a:rPr lang="zh-CN" altLang="en-US" dirty="0" smtClean="0"/>
              <a:t>右移位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59231"/>
              </p:ext>
            </p:extLst>
          </p:nvPr>
        </p:nvGraphicFramePr>
        <p:xfrm>
          <a:off x="4427984" y="2708920"/>
          <a:ext cx="2903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14519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a&amp;b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a|b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a^b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a&lt;&lt;2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a&gt;&gt;1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31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=</a:t>
            </a:r>
          </a:p>
          <a:p>
            <a:r>
              <a:rPr lang="en-US" altLang="zh-CN" dirty="0" smtClean="0"/>
              <a:t>op=</a:t>
            </a:r>
          </a:p>
          <a:p>
            <a:pPr lvl="1"/>
            <a:r>
              <a:rPr lang="en-US" altLang="zh-CN" dirty="0" smtClean="0"/>
              <a:t>+=</a:t>
            </a:r>
          </a:p>
          <a:p>
            <a:pPr lvl="1"/>
            <a:r>
              <a:rPr lang="en-US" altLang="zh-CN" dirty="0" smtClean="0"/>
              <a:t>-=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90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Xcode</a:t>
            </a:r>
            <a:r>
              <a:rPr lang="zh-CN" altLang="en-US" dirty="0" smtClean="0"/>
              <a:t>发展历史</a:t>
            </a:r>
            <a:endParaRPr lang="en-US" altLang="zh-CN" dirty="0" smtClean="0"/>
          </a:p>
          <a:p>
            <a:r>
              <a:rPr lang="en-US" altLang="zh-CN" dirty="0" smtClean="0"/>
              <a:t>Xcode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Objective-C</a:t>
            </a:r>
          </a:p>
          <a:p>
            <a:r>
              <a:rPr lang="en-US" altLang="zh-CN" dirty="0" smtClean="0"/>
              <a:t>Xcode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IPhone SDK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Xcode</a:t>
            </a:r>
            <a:r>
              <a:rPr lang="zh-CN" altLang="en-US" dirty="0" smtClean="0"/>
              <a:t>程序结构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76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运算符优先级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465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31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en-US" altLang="zh-CN" dirty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r>
              <a:rPr lang="zh-CN" altLang="en-US" dirty="0" smtClean="0"/>
              <a:t>跳转语句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067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if…else…</a:t>
            </a:r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r>
              <a:rPr lang="en-US" altLang="zh-CN" dirty="0" smtClean="0"/>
              <a:t>switch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214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8313" y="1628775"/>
            <a:ext cx="4464050" cy="3744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anchor="ctr" compatLnSpc="1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if (boolean_expression1)</a:t>
            </a:r>
            <a:endParaRPr 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{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code_block1;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}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[else if (boolean_expression2)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{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code_block2;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}  […n]]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[else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{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code_block3;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}]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148263" y="1412875"/>
            <a:ext cx="3600450" cy="4464050"/>
            <a:chOff x="6205" y="6684"/>
            <a:chExt cx="2998" cy="389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6205" y="6684"/>
              <a:ext cx="2998" cy="3897"/>
              <a:chOff x="6865" y="6744"/>
              <a:chExt cx="2998" cy="3897"/>
            </a:xfrm>
          </p:grpSpPr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7046" y="6744"/>
                <a:ext cx="905" cy="309"/>
              </a:xfrm>
              <a:prstGeom prst="roundRect">
                <a:avLst>
                  <a:gd name="adj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anchor="t" compatLnSpc="1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开始</a:t>
                </a:r>
                <a:endParaRPr lang="zh-CN" dirty="0"/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6865" y="7368"/>
                <a:ext cx="1267" cy="624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anchor="t" compatLnSpc="1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条件</a:t>
                </a:r>
                <a:r>
                  <a:rPr lang="en-US" altLang="zh-CN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1</a:t>
                </a:r>
                <a:endParaRPr lang="zh-CN"/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6865" y="8304"/>
                <a:ext cx="1267" cy="624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anchor="t" compatLnSpc="1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条件</a:t>
                </a:r>
                <a:r>
                  <a:rPr lang="en-US" altLang="zh-CN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2</a:t>
                </a:r>
                <a:endParaRPr lang="zh-CN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8690" y="7515"/>
                <a:ext cx="905" cy="3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anchor="t" compatLnSpc="1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语句体</a:t>
                </a:r>
                <a:r>
                  <a:rPr lang="en-US" altLang="zh-CN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1</a:t>
                </a:r>
                <a:endParaRPr lang="zh-CN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8705" y="8466"/>
                <a:ext cx="905" cy="3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anchor="t" compatLnSpc="1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语句体</a:t>
                </a:r>
                <a:r>
                  <a:rPr lang="en-US" altLang="zh-CN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2</a:t>
                </a:r>
                <a:endParaRPr lang="zh-CN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046" y="9240"/>
                <a:ext cx="905" cy="3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anchor="t" compatLnSpc="1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语句体</a:t>
                </a:r>
                <a:r>
                  <a:rPr lang="en-US" altLang="zh-CN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3</a:t>
                </a:r>
                <a:endParaRPr lang="zh-CN"/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7046" y="10332"/>
                <a:ext cx="1160" cy="309"/>
              </a:xfrm>
              <a:prstGeom prst="roundRect">
                <a:avLst>
                  <a:gd name="adj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anchor="t" compatLnSpc="1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chemeClr val="bg2">
                        <a:alpha val="100000"/>
                      </a:schemeClr>
                    </a:solidFill>
                    <a:latin typeface="Arial"/>
                    <a:ea typeface="华文楷体"/>
                    <a:cs typeface="Arial"/>
                  </a:rPr>
                  <a:t>结束</a:t>
                </a:r>
                <a:endParaRPr lang="zh-CN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499" y="7056"/>
                <a:ext cx="0" cy="31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7499" y="8016"/>
                <a:ext cx="0" cy="31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7499" y="8916"/>
                <a:ext cx="0" cy="31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>
                <a:off x="7482" y="9561"/>
                <a:ext cx="16" cy="77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8115" y="7680"/>
                <a:ext cx="57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8130" y="8610"/>
                <a:ext cx="57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9615" y="8625"/>
                <a:ext cx="13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9750" y="8625"/>
                <a:ext cx="0" cy="100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7620" y="9630"/>
                <a:ext cx="211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7719" y="9728"/>
                <a:ext cx="15" cy="60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9623" y="7673"/>
                <a:ext cx="22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9863" y="7673"/>
                <a:ext cx="0" cy="204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7733" y="9728"/>
                <a:ext cx="211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7614" y="9638"/>
                <a:ext cx="0" cy="70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t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7335" y="7290"/>
              <a:ext cx="585" cy="5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bg1">
                      <a:lumMod val="75000"/>
                    </a:schemeClr>
                  </a:solidFill>
                  <a:latin typeface="Arial"/>
                  <a:ea typeface="华文楷体"/>
                  <a:cs typeface="Arial"/>
                </a:rPr>
                <a:t>T</a:t>
              </a:r>
              <a:endParaRPr lang="zh-CN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7335" y="8220"/>
              <a:ext cx="585" cy="5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bg1">
                      <a:lumMod val="75000"/>
                    </a:schemeClr>
                  </a:solidFill>
                  <a:latin typeface="Arial"/>
                  <a:ea typeface="华文楷体"/>
                  <a:cs typeface="Arial"/>
                </a:rPr>
                <a:t>T</a:t>
              </a:r>
              <a:endParaRPr lang="zh-CN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6525" y="7800"/>
              <a:ext cx="585" cy="5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bg1">
                      <a:lumMod val="75000"/>
                    </a:schemeClr>
                  </a:solidFill>
                  <a:latin typeface="Arial"/>
                  <a:ea typeface="华文楷体"/>
                  <a:cs typeface="Arial"/>
                </a:rPr>
                <a:t>F</a:t>
              </a:r>
              <a:endParaRPr lang="zh-CN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6525" y="8730"/>
              <a:ext cx="585" cy="5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bg1">
                      <a:lumMod val="75000"/>
                    </a:schemeClr>
                  </a:solidFill>
                  <a:latin typeface="Arial"/>
                  <a:ea typeface="华文楷体"/>
                  <a:cs typeface="Arial"/>
                </a:rPr>
                <a:t>F</a:t>
              </a:r>
              <a:endParaRPr lang="zh-CN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731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913" y="1700213"/>
            <a:ext cx="6408737" cy="3744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anchor="ctr" compatLnSpc="1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switch (expression)</a:t>
            </a:r>
            <a:endParaRPr 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{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case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Value1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: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Arial"/>
              <a:ea typeface="华文楷体"/>
              <a:cs typeface="Arial"/>
            </a:endParaRP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a typeface="华文楷体"/>
                <a:cs typeface="Arial"/>
              </a:rPr>
              <a:t>	case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华文楷体"/>
                <a:cs typeface="Arial"/>
              </a:rPr>
              <a:t>Value1: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Arial"/>
              <a:ea typeface="华文楷体"/>
              <a:cs typeface="Arial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	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code_block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[break;]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/>
              <a:ea typeface="华文楷体"/>
              <a:cs typeface="Arial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case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Value3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: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Arial"/>
              <a:ea typeface="华文楷体"/>
              <a:cs typeface="Arial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	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code_block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	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[break;]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/>
              <a:ea typeface="华文楷体"/>
              <a:cs typeface="Arial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…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default :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Arial"/>
              <a:ea typeface="华文楷体"/>
              <a:cs typeface="Arial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	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code_block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798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</a:t>
            </a:r>
            <a:r>
              <a:rPr lang="zh-CN" altLang="en-US" dirty="0" smtClean="0"/>
              <a:t>环语句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do…while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do…while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3" y="1484313"/>
            <a:ext cx="3457575" cy="16557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anchor="ctr" compatLnSpc="1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while(boolean_expression)</a:t>
            </a:r>
            <a:endParaRPr lang="zh-CN">
              <a:solidFill>
                <a:schemeClr val="bg1">
                  <a:lumMod val="75000"/>
                </a:schemeClr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{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LoopCode</a:t>
            </a:r>
            <a:endParaRPr lang="zh-CN" altLang="en-US">
              <a:solidFill>
                <a:schemeClr val="bg1">
                  <a:lumMod val="75000"/>
                </a:schemeClr>
              </a:solidFill>
              <a:latin typeface="Arial"/>
              <a:ea typeface="华文楷体"/>
              <a:cs typeface="Arial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3" y="4149725"/>
            <a:ext cx="3457575" cy="1655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anchor="ctr" compatLnSpc="1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do</a:t>
            </a:r>
            <a:endParaRPr lang="zh-CN">
              <a:solidFill>
                <a:schemeClr val="bg1">
                  <a:lumMod val="75000"/>
                </a:schemeClr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{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LoopCode</a:t>
            </a:r>
            <a:endParaRPr lang="zh-CN" altLang="en-US">
              <a:solidFill>
                <a:schemeClr val="bg1">
                  <a:lumMod val="75000"/>
                </a:schemeClr>
              </a:solidFill>
              <a:latin typeface="Arial"/>
              <a:ea typeface="华文楷体"/>
              <a:cs typeface="Arial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}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while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宋体"/>
                <a:cs typeface="Arial"/>
              </a:rPr>
              <a:t>(boolean_expression);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643438" y="1557338"/>
            <a:ext cx="2951162" cy="1655762"/>
            <a:chOff x="6310" y="4028"/>
            <a:chExt cx="2998" cy="1857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6491" y="4028"/>
              <a:ext cx="905" cy="309"/>
            </a:xfrm>
            <a:prstGeom prst="roundRect">
              <a:avLst>
                <a:gd name="adj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anchor="t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bg2">
                      <a:alpha val="100000"/>
                    </a:schemeClr>
                  </a:solidFill>
                  <a:latin typeface="Arial"/>
                  <a:ea typeface="华文楷体"/>
                  <a:cs typeface="Arial"/>
                </a:rPr>
                <a:t>开始</a:t>
              </a:r>
              <a:endParaRPr lang="zh-CN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6310" y="4652"/>
              <a:ext cx="1267" cy="624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anchor="t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bg2">
                      <a:alpha val="100000"/>
                    </a:schemeClr>
                  </a:solidFill>
                  <a:latin typeface="Arial"/>
                  <a:ea typeface="华文楷体"/>
                  <a:cs typeface="Arial"/>
                </a:rPr>
                <a:t>条件</a:t>
              </a:r>
              <a:endParaRPr lang="zh-CN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8135" y="4799"/>
              <a:ext cx="905" cy="3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anchor="t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bg2">
                      <a:alpha val="100000"/>
                    </a:schemeClr>
                  </a:solidFill>
                  <a:latin typeface="Arial"/>
                  <a:ea typeface="华文楷体"/>
                  <a:cs typeface="Arial"/>
                </a:rPr>
                <a:t>循环体</a:t>
              </a:r>
              <a:endParaRPr lang="zh-CN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6476" y="5606"/>
              <a:ext cx="935" cy="279"/>
            </a:xfrm>
            <a:prstGeom prst="roundRect">
              <a:avLst>
                <a:gd name="adj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anchor="t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bg2">
                      <a:alpha val="100000"/>
                    </a:schemeClr>
                  </a:solidFill>
                  <a:latin typeface="Arial"/>
                  <a:ea typeface="华文楷体"/>
                  <a:cs typeface="Arial"/>
                </a:rPr>
                <a:t>结束</a:t>
              </a:r>
              <a:endParaRPr lang="zh-C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944" y="4340"/>
              <a:ext cx="0" cy="31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6944" y="5300"/>
              <a:ext cx="0" cy="31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560" y="4964"/>
              <a:ext cx="57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068" y="4957"/>
              <a:ext cx="2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9308" y="4462"/>
              <a:ext cx="0" cy="49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440" y="4574"/>
              <a:ext cx="585" cy="5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bg1">
                      <a:lumMod val="75000"/>
                    </a:schemeClr>
                  </a:solidFill>
                  <a:latin typeface="Arial"/>
                  <a:ea typeface="华文楷体"/>
                  <a:cs typeface="Arial"/>
                </a:rPr>
                <a:t>T</a:t>
              </a:r>
              <a:endParaRPr lang="zh-CN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630" y="5144"/>
              <a:ext cx="585" cy="5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bg1">
                      <a:lumMod val="75000"/>
                    </a:schemeClr>
                  </a:solidFill>
                  <a:latin typeface="Arial"/>
                  <a:ea typeface="华文楷体"/>
                  <a:cs typeface="Arial"/>
                </a:rPr>
                <a:t>F</a:t>
              </a:r>
              <a:endParaRPr lang="zh-CN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6930" y="4470"/>
              <a:ext cx="237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716463" y="3716338"/>
            <a:ext cx="2087562" cy="2735262"/>
            <a:chOff x="6370" y="6263"/>
            <a:chExt cx="1820" cy="2742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6536" y="6263"/>
              <a:ext cx="905" cy="309"/>
            </a:xfrm>
            <a:prstGeom prst="roundRect">
              <a:avLst>
                <a:gd name="adj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anchor="t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bg2">
                      <a:alpha val="100000"/>
                    </a:schemeClr>
                  </a:solidFill>
                  <a:latin typeface="Arial"/>
                  <a:ea typeface="华文楷体"/>
                  <a:cs typeface="Arial"/>
                </a:rPr>
                <a:t>开始</a:t>
              </a:r>
              <a:endParaRPr lang="zh-CN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6370" y="7772"/>
              <a:ext cx="1267" cy="624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anchor="t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bg2">
                      <a:alpha val="100000"/>
                    </a:schemeClr>
                  </a:solidFill>
                  <a:latin typeface="Arial"/>
                  <a:ea typeface="华文楷体"/>
                  <a:cs typeface="Arial"/>
                </a:rPr>
                <a:t>条件</a:t>
              </a:r>
              <a:endParaRPr lang="zh-CN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6545" y="7124"/>
              <a:ext cx="905" cy="3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anchor="t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bg2">
                      <a:alpha val="100000"/>
                    </a:schemeClr>
                  </a:solidFill>
                  <a:latin typeface="Arial"/>
                  <a:ea typeface="华文楷体"/>
                  <a:cs typeface="Arial"/>
                </a:rPr>
                <a:t>循环体</a:t>
              </a:r>
              <a:endParaRPr lang="zh-CN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6536" y="8726"/>
              <a:ext cx="935" cy="279"/>
            </a:xfrm>
            <a:prstGeom prst="roundRect">
              <a:avLst>
                <a:gd name="adj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anchor="t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bg2">
                      <a:alpha val="100000"/>
                    </a:schemeClr>
                  </a:solidFill>
                  <a:latin typeface="Arial"/>
                  <a:ea typeface="华文楷体"/>
                  <a:cs typeface="Arial"/>
                </a:rPr>
                <a:t>结束</a:t>
              </a:r>
              <a:endParaRPr lang="zh-CN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7004" y="7460"/>
              <a:ext cx="0" cy="31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7004" y="8420"/>
              <a:ext cx="0" cy="31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7620" y="8084"/>
              <a:ext cx="57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8183" y="6862"/>
              <a:ext cx="0" cy="12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7500" y="7694"/>
              <a:ext cx="585" cy="5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bg1">
                      <a:lumMod val="75000"/>
                    </a:schemeClr>
                  </a:solidFill>
                  <a:latin typeface="Arial"/>
                  <a:ea typeface="华文楷体"/>
                  <a:cs typeface="Arial"/>
                </a:rPr>
                <a:t>T</a:t>
              </a:r>
              <a:endParaRPr lang="zh-CN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690" y="8264"/>
              <a:ext cx="585" cy="5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bg1">
                      <a:lumMod val="75000"/>
                    </a:schemeClr>
                  </a:solidFill>
                  <a:latin typeface="Arial"/>
                  <a:ea typeface="华文楷体"/>
                  <a:cs typeface="Arial"/>
                </a:rPr>
                <a:t>F</a:t>
              </a:r>
              <a:endParaRPr lang="zh-CN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6975" y="6855"/>
              <a:ext cx="12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984" y="6563"/>
              <a:ext cx="0" cy="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387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913" y="2349500"/>
            <a:ext cx="6408737" cy="1368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anchor="ctr" compatLnSpc="1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for (initialize;boolean_expression;update)</a:t>
            </a:r>
            <a:endParaRPr lang="zh-CN">
              <a:solidFill>
                <a:schemeClr val="bg1">
                  <a:lumMod val="75000"/>
                </a:schemeClr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{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	code_block;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"/>
                <a:ea typeface="华文楷体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942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跳转语句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</a:p>
          <a:p>
            <a:pPr lvl="1"/>
            <a:r>
              <a:rPr lang="zh-CN" altLang="en-US" dirty="0" smtClean="0"/>
              <a:t>用在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用在循环语句中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</a:p>
          <a:p>
            <a:pPr lvl="1"/>
            <a:r>
              <a:rPr lang="zh-CN" altLang="en-US" dirty="0" smtClean="0"/>
              <a:t>用在循环语句中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4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Xcode</a:t>
            </a:r>
            <a:r>
              <a:rPr lang="zh-CN" altLang="en-US" dirty="0" smtClean="0"/>
              <a:t>发展历史</a:t>
            </a:r>
            <a:endParaRPr lang="en-US" altLang="zh-CN" dirty="0" smtClean="0"/>
          </a:p>
          <a:p>
            <a:r>
              <a:rPr lang="en-US" altLang="zh-CN" dirty="0" smtClean="0"/>
              <a:t>Xcode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Objective-C</a:t>
            </a:r>
          </a:p>
          <a:p>
            <a:r>
              <a:rPr lang="en-US" altLang="zh-CN" dirty="0" smtClean="0"/>
              <a:t>Xcode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IPhone SDK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Xcode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程序结构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6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基本语句练习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年月日判断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的整数和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印乘法表</a:t>
            </a:r>
            <a:endParaRPr lang="en-US" altLang="zh-CN" dirty="0" smtClean="0"/>
          </a:p>
          <a:p>
            <a:r>
              <a:rPr lang="zh-CN" altLang="en-US" dirty="0" smtClean="0"/>
              <a:t>打印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以内的所有质数</a:t>
            </a:r>
            <a:endParaRPr lang="en-US" altLang="zh-CN" dirty="0" smtClean="0"/>
          </a:p>
          <a:p>
            <a:r>
              <a:rPr lang="zh-CN" altLang="en-US" dirty="0" smtClean="0"/>
              <a:t>从小到大打印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个质数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印字符画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53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776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面向对象的基本概念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41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Xcode</a:t>
            </a:r>
            <a:r>
              <a:rPr lang="zh-CN" altLang="en-US" dirty="0" smtClean="0"/>
              <a:t>类的基本构成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添加一个新的类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1607"/>
            <a:ext cx="45148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2936"/>
            <a:ext cx="337871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428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Xcode</a:t>
            </a:r>
            <a:r>
              <a:rPr lang="zh-CN" altLang="en-US" dirty="0"/>
              <a:t>类的基本构成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接口与类</a:t>
            </a:r>
            <a:endParaRPr lang="en-US" altLang="zh-CN" dirty="0" smtClean="0"/>
          </a:p>
          <a:p>
            <a:pPr lvl="1"/>
            <a:r>
              <a:rPr lang="zh-CN" altLang="en-US" dirty="0"/>
              <a:t>接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37111"/>
            <a:ext cx="3200400" cy="110013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029075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209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Xcode</a:t>
            </a:r>
            <a:r>
              <a:rPr lang="zh-CN" altLang="en-US" dirty="0"/>
              <a:t>类</a:t>
            </a:r>
            <a:r>
              <a:rPr lang="zh-CN" altLang="en-US" dirty="0" smtClean="0"/>
              <a:t>的成员变量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在接口中定义成员变量</a:t>
            </a:r>
            <a:endParaRPr lang="en-US" altLang="zh-CN" dirty="0" smtClean="0"/>
          </a:p>
          <a:p>
            <a:r>
              <a:rPr lang="zh-CN" altLang="en-US" dirty="0"/>
              <a:t>成</a:t>
            </a:r>
            <a:r>
              <a:rPr lang="zh-CN" altLang="en-US" dirty="0" smtClean="0"/>
              <a:t>员变量只在类的内部访问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407193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155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Xcode</a:t>
            </a:r>
            <a:r>
              <a:rPr lang="zh-CN" altLang="en-US" dirty="0"/>
              <a:t>类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可以定义属性对类成员变量进行读写封装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封装的属性名与类成员名相同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在接口中：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在类中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562225"/>
            <a:ext cx="3200400" cy="208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538" y="4797152"/>
            <a:ext cx="258318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359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Xcode</a:t>
            </a:r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也可以通过方法能类的成员变量进行封装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在接口中声明方法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在类中实现方法体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27" y="2492896"/>
            <a:ext cx="4043363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27" y="4077072"/>
            <a:ext cx="387191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222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对象的创建与初始化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方法中，创建</a:t>
            </a:r>
            <a:r>
              <a:rPr lang="en-US" altLang="zh-CN" dirty="0" err="1" smtClean="0"/>
              <a:t>MySampleClass</a:t>
            </a:r>
            <a:r>
              <a:rPr lang="zh-CN" altLang="en-US" dirty="0" smtClean="0"/>
              <a:t>类对象并对其进行初始化</a:t>
            </a:r>
            <a:endParaRPr lang="en-US" altLang="zh-CN" dirty="0" smtClean="0"/>
          </a:p>
          <a:p>
            <a:pPr lvl="1"/>
            <a:r>
              <a:rPr lang="zh-CN" altLang="en-US" dirty="0"/>
              <a:t>方</a:t>
            </a:r>
            <a:r>
              <a:rPr lang="zh-CN" altLang="en-US" dirty="0" smtClean="0"/>
              <a:t>法一：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方</a:t>
            </a:r>
            <a:r>
              <a:rPr lang="zh-CN" altLang="en-US" dirty="0" smtClean="0"/>
              <a:t>法二：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方法三：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36912"/>
            <a:ext cx="310038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15001"/>
            <a:ext cx="37719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229200"/>
            <a:ext cx="52006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53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对象调用属性及方法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&gt;.&lt;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”对属性进行操作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用“</a:t>
            </a:r>
            <a:r>
              <a:rPr lang="en-US" altLang="zh-CN" dirty="0" smtClean="0"/>
              <a:t>[&lt;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&gt; [:&lt;</a:t>
            </a:r>
            <a:r>
              <a:rPr lang="zh-CN" altLang="en-US" dirty="0" smtClean="0"/>
              <a:t>参数值</a:t>
            </a:r>
            <a:r>
              <a:rPr lang="en-US" altLang="zh-CN" dirty="0" smtClean="0"/>
              <a:t>&gt;]]</a:t>
            </a:r>
            <a:r>
              <a:rPr lang="zh-CN" altLang="en-US" dirty="0" smtClean="0"/>
              <a:t>”对方法进行操作</a:t>
            </a:r>
            <a:endParaRPr lang="en-US" altLang="zh-CN" dirty="0" smtClean="0"/>
          </a:p>
          <a:p>
            <a:r>
              <a:rPr lang="zh-CN" altLang="en-US" dirty="0" smtClean="0"/>
              <a:t>同步属性时，系统会自动生成两个方法对变量进行赋值和取值操作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赋值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-(void) </a:t>
            </a:r>
            <a:r>
              <a:rPr lang="en-US" altLang="zh-CN" dirty="0" err="1" smtClean="0"/>
              <a:t>setXXX</a:t>
            </a:r>
            <a:r>
              <a:rPr lang="en-US" altLang="zh-CN" dirty="0" smtClean="0"/>
              <a:t> : (&lt;type&gt;) &lt;XXX&gt;;</a:t>
            </a:r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-(&lt;type&gt;)XXX;</a:t>
            </a:r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XXX</a:t>
            </a:r>
            <a:r>
              <a:rPr lang="zh-CN" altLang="en-US" dirty="0" smtClean="0"/>
              <a:t>中封装的成员变量名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创建项目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Xcode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3" y="2060848"/>
            <a:ext cx="8249802" cy="42963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6156176" y="3789040"/>
            <a:ext cx="1008112" cy="288032"/>
          </a:xfrm>
          <a:prstGeom prst="round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4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对象调用属性及方法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方法、属性的调用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销对象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46567"/>
            <a:ext cx="39719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5589240"/>
            <a:ext cx="20716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425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多参数方法的定义与实现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方法声明：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方法的实现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3737610" cy="147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09418"/>
            <a:ext cx="5509260" cy="204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88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多参数方法</a:t>
            </a:r>
            <a:r>
              <a:rPr lang="zh-CN" altLang="en-US" dirty="0" smtClean="0"/>
              <a:t>的</a:t>
            </a:r>
            <a:r>
              <a:rPr lang="zh-CN" altLang="en-US" dirty="0"/>
              <a:t>调用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42900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87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局部变量与局部静态变量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类的实例成员变量，声明在类对应的接口中，其作用范围是此类的一个实例</a:t>
            </a:r>
            <a:endParaRPr lang="en-US" altLang="zh-CN" dirty="0" smtClean="0"/>
          </a:p>
          <a:p>
            <a:r>
              <a:rPr lang="zh-CN" altLang="en-US" dirty="0" smtClean="0"/>
              <a:t>局部变量即声明在方法内部的变量，其作用范围在方法体中</a:t>
            </a:r>
            <a:endParaRPr lang="en-US" altLang="zh-CN" dirty="0" smtClean="0"/>
          </a:p>
          <a:p>
            <a:r>
              <a:rPr lang="zh-CN" altLang="en-US" dirty="0"/>
              <a:t>局</a:t>
            </a:r>
            <a:r>
              <a:rPr lang="zh-CN" altLang="en-US" dirty="0" smtClean="0"/>
              <a:t>部变量在声明时添加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关键字，将其转换为局部静态变量，所有本类对象的此方法共享同一个静态局部变量的值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71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局部变量与局部静态变量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011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349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局部变量与局部静态变量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执行结果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45" y="1988840"/>
            <a:ext cx="54292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44" y="4437112"/>
            <a:ext cx="6643688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031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对于本实例的引用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注：对于不向外公开的方法，可以直接在类中定义，而不需要在接口中声明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4872038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67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将对象作为参数或返回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定义一个类作为方法的参数或返回的类型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09837"/>
            <a:ext cx="3643313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10" y="2509837"/>
            <a:ext cx="2943225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35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将对象作为参数或返回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</a:t>
            </a:r>
            <a:r>
              <a:rPr lang="zh-CN" altLang="en-US" dirty="0" smtClean="0"/>
              <a:t>明并实现以对象作为参数及返回类型的方法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79645"/>
            <a:ext cx="592931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03545"/>
            <a:ext cx="54292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9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将对象作为参数或返回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方法的调用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4572000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09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创建项目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Xcode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5" y="1983750"/>
            <a:ext cx="6401717" cy="418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1403648" y="3789040"/>
            <a:ext cx="3240360" cy="576064"/>
          </a:xfrm>
          <a:prstGeom prst="round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80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类的继承、多态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977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类的继承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480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类的继承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NSObject</a:t>
            </a:r>
            <a:r>
              <a:rPr lang="zh-CN" altLang="en-US" dirty="0" smtClean="0"/>
              <a:t>类是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中类的根类</a:t>
            </a:r>
            <a:endParaRPr lang="en-US" altLang="zh-CN" dirty="0"/>
          </a:p>
          <a:p>
            <a:r>
              <a:rPr lang="zh-CN" altLang="en-US" dirty="0" smtClean="0"/>
              <a:t>可以自定义类使其继承某一类型</a:t>
            </a:r>
            <a:endParaRPr lang="en-US" altLang="zh-CN" dirty="0" smtClean="0"/>
          </a:p>
          <a:p>
            <a:r>
              <a:rPr lang="zh-CN" altLang="en-US" dirty="0" smtClean="0"/>
              <a:t>在子类中的成员包括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子类从父类继承的成员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子类新添加的成员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子类覆盖的父类的方法（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子类重载的父类的方法（</a:t>
            </a:r>
            <a:r>
              <a:rPr lang="en-US" altLang="zh-CN" dirty="0" smtClean="0"/>
              <a:t>Overload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8512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方法的重载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本质是对被重载方法的扩展与补充</a:t>
            </a:r>
            <a:endParaRPr lang="en-US" altLang="zh-CN" dirty="0" smtClean="0"/>
          </a:p>
          <a:p>
            <a:r>
              <a:rPr lang="zh-CN" altLang="en-US" dirty="0" smtClean="0"/>
              <a:t>可以重载本类的方法，也可以重载父类的方法</a:t>
            </a:r>
            <a:endParaRPr lang="en-US" altLang="zh-CN" dirty="0" smtClean="0"/>
          </a:p>
          <a:p>
            <a:r>
              <a:rPr lang="zh-CN" altLang="en-US" dirty="0" smtClean="0"/>
              <a:t>与被重载方法具有相同的方法名，不同的参数列表（参数的类型、数量、顺序）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93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方法的覆盖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又被称为方法的重写</a:t>
            </a:r>
            <a:endParaRPr lang="en-US" altLang="zh-CN" dirty="0" smtClean="0"/>
          </a:p>
          <a:p>
            <a:r>
              <a:rPr lang="zh-CN" altLang="en-US" dirty="0" smtClean="0"/>
              <a:t>其本质是对被覆盖方法的替换</a:t>
            </a:r>
            <a:endParaRPr lang="en-US" altLang="zh-CN" dirty="0" smtClean="0"/>
          </a:p>
          <a:p>
            <a:r>
              <a:rPr lang="zh-CN" altLang="en-US" dirty="0" smtClean="0"/>
              <a:t>必须是子类的方法覆盖父类的方法</a:t>
            </a:r>
            <a:endParaRPr lang="en-US" altLang="zh-CN" dirty="0" smtClean="0"/>
          </a:p>
          <a:p>
            <a:r>
              <a:rPr lang="zh-CN" altLang="en-US" dirty="0" smtClean="0"/>
              <a:t>子类的覆盖方法需与父类的被覆盖方法具有相同的方法声明（方法名、参数列表、返回类型等）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74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具有继承关系的“多态”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33925"/>
          </a:xfrm>
        </p:spPr>
        <p:txBody>
          <a:bodyPr/>
          <a:lstStyle/>
          <a:p>
            <a:r>
              <a:rPr lang="zh-CN" altLang="en-US" dirty="0" smtClean="0"/>
              <a:t>对于具有如下继承关系的类型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1560" y="1988840"/>
            <a:ext cx="3600400" cy="2016224"/>
            <a:chOff x="251520" y="2492896"/>
            <a:chExt cx="3600400" cy="201622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187624" y="2492896"/>
              <a:ext cx="1656184" cy="576064"/>
            </a:xfrm>
            <a:prstGeom prst="round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solidFill>
                    <a:srgbClr val="17375E"/>
                  </a:solidFill>
                  <a:latin typeface="Arial" charset="0"/>
                </a:rPr>
                <a:t>MyClassA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7375E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51520" y="3933056"/>
              <a:ext cx="1656184" cy="576064"/>
            </a:xfrm>
            <a:prstGeom prst="round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solidFill>
                    <a:srgbClr val="17375E"/>
                  </a:solidFill>
                  <a:latin typeface="Arial" charset="0"/>
                </a:rPr>
                <a:t>MyClassB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7375E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195736" y="3933056"/>
              <a:ext cx="1656184" cy="576064"/>
            </a:xfrm>
            <a:prstGeom prst="round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solidFill>
                    <a:srgbClr val="17375E"/>
                  </a:solidFill>
                  <a:latin typeface="Arial" charset="0"/>
                </a:rPr>
                <a:t>MyClassC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7375E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Elbow Connector 7"/>
            <p:cNvCxnSpPr>
              <a:stCxn id="5" idx="0"/>
            </p:cNvCxnSpPr>
            <p:nvPr/>
          </p:nvCxnSpPr>
          <p:spPr bwMode="auto">
            <a:xfrm rot="5400000" flipH="1" flipV="1">
              <a:off x="917594" y="3158970"/>
              <a:ext cx="936104" cy="612068"/>
            </a:xfrm>
            <a:prstGeom prst="bentConnector3">
              <a:avLst/>
            </a:prstGeom>
            <a:ln>
              <a:tailEnd type="triangle" w="lg" len="lg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6" idx="0"/>
            </p:cNvCxnSpPr>
            <p:nvPr/>
          </p:nvCxnSpPr>
          <p:spPr bwMode="auto">
            <a:xfrm rot="16200000" flipV="1">
              <a:off x="2249742" y="3158970"/>
              <a:ext cx="936104" cy="612068"/>
            </a:xfrm>
            <a:prstGeom prst="bentConnector3">
              <a:avLst/>
            </a:prstGeom>
            <a:ln>
              <a:tailEnd type="triangle" w="lg" len="lg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221088"/>
            <a:ext cx="5810250" cy="2019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1995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r>
              <a:rPr lang="zh-CN" altLang="en-US" dirty="0" smtClean="0"/>
              <a:t>数据类型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r>
              <a:rPr lang="zh-CN" altLang="en-US" dirty="0" smtClean="0"/>
              <a:t>数据类型可以看作是任意对象类型</a:t>
            </a:r>
            <a:endParaRPr lang="en-US" altLang="zh-CN" dirty="0" smtClean="0"/>
          </a:p>
          <a:p>
            <a:r>
              <a:rPr lang="zh-CN" altLang="en-US" dirty="0" smtClean="0"/>
              <a:t>可以使用其实现无继承关系的多态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en-US" altLang="zh-CN" dirty="0" err="1" smtClean="0"/>
              <a:t>MyClassX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MyClassY</a:t>
            </a:r>
            <a:r>
              <a:rPr lang="zh-CN" altLang="en-US" dirty="0" smtClean="0"/>
              <a:t>无继承关系，但两个对象中均包含</a:t>
            </a:r>
            <a:r>
              <a:rPr lang="en-US" altLang="zh-CN" dirty="0" err="1" smtClean="0"/>
              <a:t>printVar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717032"/>
            <a:ext cx="4895850" cy="201930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490443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带参数的初始化方法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不带参数的初始化</a:t>
            </a:r>
            <a:endParaRPr lang="en-US" altLang="zh-CN" dirty="0" smtClean="0"/>
          </a:p>
          <a:p>
            <a:pPr marL="51435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r>
              <a:rPr lang="zh-CN" altLang="en-US" dirty="0" smtClean="0"/>
              <a:t>带参数的初始化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4632960" cy="1158240"/>
          </a:xfrm>
          <a:prstGeom prst="rect">
            <a:avLst/>
          </a:prstGeom>
          <a:ln>
            <a:solidFill>
              <a:srgbClr val="17375E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809064"/>
            <a:ext cx="6126480" cy="716280"/>
          </a:xfrm>
          <a:prstGeom prst="rect">
            <a:avLst/>
          </a:prstGeom>
          <a:ln>
            <a:solidFill>
              <a:srgbClr val="17375E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16" y="3284984"/>
            <a:ext cx="5212080" cy="245364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4964191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成员变量访问修饰符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修饰在接口中声明的成员变量的访问范围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@</a:t>
            </a:r>
            <a:r>
              <a:rPr lang="en-US" altLang="zh-CN" dirty="0" smtClean="0"/>
              <a:t>public</a:t>
            </a:r>
            <a:br>
              <a:rPr lang="en-US" altLang="zh-CN" dirty="0" smtClean="0"/>
            </a:br>
            <a:r>
              <a:rPr lang="zh-CN" altLang="en-US" dirty="0" smtClean="0"/>
              <a:t>可被该类中定义的方法访问，也可以被其他位置定义的方法访问</a:t>
            </a:r>
            <a:endParaRPr lang="en-US" altLang="zh-CN" dirty="0" smtClean="0"/>
          </a:p>
          <a:p>
            <a:pPr lvl="1"/>
            <a:r>
              <a:rPr lang="en-US" dirty="0" smtClean="0"/>
              <a:t>@protected</a:t>
            </a:r>
            <a:br>
              <a:rPr lang="en-US" dirty="0" smtClean="0"/>
            </a:br>
            <a:r>
              <a:rPr lang="zh-CN" altLang="en-US" dirty="0" smtClean="0"/>
              <a:t>可被该类或其子类中定义的方法访问，成员默认的访问修饰符</a:t>
            </a:r>
            <a:endParaRPr lang="en-US" dirty="0" smtClean="0"/>
          </a:p>
          <a:p>
            <a:pPr lvl="1"/>
            <a:r>
              <a:rPr lang="en-US" dirty="0" smtClean="0"/>
              <a:t>@private</a:t>
            </a:r>
            <a:br>
              <a:rPr lang="en-US" dirty="0" smtClean="0"/>
            </a:br>
            <a:r>
              <a:rPr lang="zh-CN" altLang="en-US" dirty="0" smtClean="0"/>
              <a:t>只能在本类定义的方法访问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9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成员变量访问修饰符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437112"/>
            <a:ext cx="6096000" cy="1783080"/>
          </a:xfrm>
          <a:prstGeom prst="rect">
            <a:avLst/>
          </a:prstGeom>
          <a:ln>
            <a:solidFill>
              <a:srgbClr val="17375E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484784"/>
            <a:ext cx="3901440" cy="283464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28768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08" y="2050529"/>
            <a:ext cx="69342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创建项目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项目类型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403648" y="3429000"/>
            <a:ext cx="1512168" cy="288032"/>
          </a:xfrm>
          <a:prstGeom prst="round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148064" y="2276872"/>
            <a:ext cx="1512168" cy="1296144"/>
          </a:xfrm>
          <a:prstGeom prst="round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04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外部全局变量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定义在所有类型外部的变量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其作用范围是整个应用程序，对于每一个类对象，其值是共享的</a:t>
            </a:r>
            <a:endParaRPr lang="en-US" altLang="zh-CN" dirty="0" smtClean="0"/>
          </a:p>
          <a:p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关键字修饰的成员变量是静态变量</a:t>
            </a:r>
            <a:endParaRPr lang="en-US" altLang="zh-CN" dirty="0"/>
          </a:p>
          <a:p>
            <a:pPr lvl="1"/>
            <a:r>
              <a:rPr lang="zh-CN" altLang="en-US" dirty="0"/>
              <a:t>其相当于作用范围是某一模块的全局共享变量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069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用一系列的整型的常量表示的类型</a:t>
            </a:r>
            <a:endParaRPr lang="en-US" altLang="zh-CN" dirty="0" smtClean="0"/>
          </a:p>
          <a:p>
            <a:r>
              <a:rPr lang="zh-CN" altLang="en-US" dirty="0" smtClean="0"/>
              <a:t>通常用作其内容为固定几种的类型，如星期，性别等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2038350" cy="2590800"/>
          </a:xfrm>
          <a:prstGeom prst="rect">
            <a:avLst/>
          </a:prstGeom>
          <a:ln>
            <a:solidFill>
              <a:srgbClr val="17375E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437112"/>
            <a:ext cx="6686550" cy="180975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7912772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r>
              <a:rPr lang="en-US" altLang="zh-CN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用以对现有的类添加新的方法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只能对现有的类添加新的方法，不能添加新的成员变量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可以对原有的类中的成员变量进行取值或赋值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086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r>
              <a:rPr lang="en-US" altLang="zh-CN" dirty="0" smtClean="0"/>
              <a:t>category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3032" b="-13032"/>
          <a:stretch>
            <a:fillRect/>
          </a:stretch>
        </p:blipFill>
        <p:spPr>
          <a:xfrm>
            <a:off x="251520" y="1196752"/>
            <a:ext cx="1296144" cy="168348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484784"/>
            <a:ext cx="5086350" cy="2514600"/>
          </a:xfrm>
          <a:prstGeom prst="rect">
            <a:avLst/>
          </a:prstGeom>
          <a:ln>
            <a:solidFill>
              <a:srgbClr val="17375E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4149080"/>
            <a:ext cx="3886200" cy="230124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8293450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r>
              <a:rPr lang="en-US" altLang="zh-CN" dirty="0"/>
              <a:t>category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84784"/>
            <a:ext cx="6629400" cy="4095750"/>
          </a:xfrm>
          <a:prstGeom prst="rect">
            <a:avLst/>
          </a:prstGeom>
          <a:ln>
            <a:solidFill>
              <a:srgbClr val="17375E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87624" y="587727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注意：要引入原类对应的接口及分类对应的接口两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个头文件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657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</a:t>
            </a:r>
            <a:r>
              <a:rPr lang="en-US" altLang="zh-CN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其作用相当于其他面向对象编程语言中的接口</a:t>
            </a:r>
            <a:endParaRPr lang="en-US" altLang="zh-CN" dirty="0" smtClean="0"/>
          </a:p>
          <a:p>
            <a:r>
              <a:rPr lang="zh-CN" altLang="en-US" dirty="0" smtClean="0"/>
              <a:t>作于定义一系列的没有实现的规则</a:t>
            </a:r>
            <a:endParaRPr lang="en-US" altLang="zh-CN" dirty="0" smtClean="0"/>
          </a:p>
          <a:p>
            <a:r>
              <a:rPr lang="zh-CN" altLang="en-US" dirty="0" smtClean="0"/>
              <a:t>作为实现某协议的类，需要实现这个协议所定义的所有的规则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079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</a:t>
            </a:r>
            <a:r>
              <a:rPr lang="en-US" altLang="zh-CN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其作用相当于其他面向对象编程语言中的接口</a:t>
            </a:r>
            <a:endParaRPr lang="en-US" altLang="zh-CN" dirty="0" smtClean="0"/>
          </a:p>
          <a:p>
            <a:r>
              <a:rPr lang="zh-CN" altLang="en-US" dirty="0" smtClean="0"/>
              <a:t>作于定义一系列的没有实现的规则</a:t>
            </a:r>
            <a:endParaRPr lang="en-US" altLang="zh-CN" dirty="0" smtClean="0"/>
          </a:p>
          <a:p>
            <a:r>
              <a:rPr lang="zh-CN" altLang="en-US" dirty="0" smtClean="0"/>
              <a:t>作为实现某协议的类，需要实现这个协议所定义的所有的规则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823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</a:t>
            </a:r>
            <a:r>
              <a:rPr lang="en-US" altLang="zh-CN" dirty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定义协议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实现协议的类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412776"/>
            <a:ext cx="4221480" cy="1066800"/>
          </a:xfrm>
          <a:prstGeom prst="rect">
            <a:avLst/>
          </a:prstGeom>
          <a:ln>
            <a:solidFill>
              <a:srgbClr val="17375E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2976"/>
            <a:ext cx="6141720" cy="1447800"/>
          </a:xfrm>
          <a:prstGeom prst="rect">
            <a:avLst/>
          </a:prstGeom>
          <a:ln>
            <a:solidFill>
              <a:srgbClr val="17375E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725144"/>
            <a:ext cx="4328160" cy="172212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3667493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23728" y="2819400"/>
            <a:ext cx="6715472" cy="1470025"/>
          </a:xfrm>
        </p:spPr>
        <p:txBody>
          <a:bodyPr/>
          <a:lstStyle/>
          <a:p>
            <a:r>
              <a:rPr lang="zh-CN" altLang="en-US" dirty="0" smtClean="0"/>
              <a:t>基础框架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基础框架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对应</a:t>
            </a:r>
            <a:r>
              <a:rPr lang="en-US" altLang="zh-CN" dirty="0" smtClean="0"/>
              <a:t>&lt;Foundation/</a:t>
            </a:r>
            <a:r>
              <a:rPr lang="en-US" altLang="zh-CN" dirty="0" err="1" smtClean="0"/>
              <a:t>Foundation.h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所引入的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中的基础类库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Foundation</a:t>
            </a:r>
            <a:r>
              <a:rPr lang="zh-CN" altLang="en-US" dirty="0" smtClean="0"/>
              <a:t>中，由于引用了</a:t>
            </a:r>
            <a:r>
              <a:rPr lang="en-US" dirty="0" err="1" smtClean="0"/>
              <a:t>NSAutoreleasePool</a:t>
            </a:r>
            <a:r>
              <a:rPr lang="zh-CN" altLang="en-US" dirty="0" smtClean="0"/>
              <a:t>类型，可以自动化处理对象资源的释放，即无需使用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方法手动释放资源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8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9151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创建项目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选择保存路径及项目名称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347864" y="3861048"/>
            <a:ext cx="4176464" cy="288032"/>
          </a:xfrm>
          <a:prstGeom prst="round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347864" y="4155291"/>
            <a:ext cx="1512168" cy="281821"/>
          </a:xfrm>
          <a:prstGeom prst="round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058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NSNumber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NSInteger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Foundation</a:t>
            </a:r>
            <a:r>
              <a:rPr lang="zh-CN" altLang="en-US" dirty="0" smtClean="0"/>
              <a:t>中封装数字的对象类型</a:t>
            </a:r>
            <a:endParaRPr lang="en-US" altLang="zh-CN" dirty="0" smtClean="0"/>
          </a:p>
          <a:p>
            <a:r>
              <a:rPr lang="zh-CN" altLang="en-US" dirty="0" smtClean="0"/>
              <a:t>其包含多个初始化的方法，方便使用多种数据类型的参数初初始化类实例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49080"/>
            <a:ext cx="7296150" cy="64770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6151223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NSString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Foundation</a:t>
            </a:r>
            <a:r>
              <a:rPr lang="zh-CN" altLang="en-US" dirty="0" smtClean="0"/>
              <a:t>中封装字符串的类型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NSString</a:t>
            </a:r>
            <a:r>
              <a:rPr lang="zh-CN" altLang="en-US" dirty="0" smtClean="0"/>
              <a:t>类型的常量，使用</a:t>
            </a:r>
            <a:r>
              <a:rPr lang="en-US" altLang="zh-CN" dirty="0" smtClean="0"/>
              <a:t>@””</a:t>
            </a:r>
          </a:p>
          <a:p>
            <a:r>
              <a:rPr lang="zh-CN" altLang="en-US" dirty="0" smtClean="0"/>
              <a:t>在使用</a:t>
            </a:r>
            <a:r>
              <a:rPr lang="en-US" altLang="zh-CN" dirty="0" err="1" smtClean="0"/>
              <a:t>NSLog</a:t>
            </a:r>
            <a:r>
              <a:rPr lang="zh-CN" altLang="en-US" dirty="0" smtClean="0"/>
              <a:t>输出时，使用</a:t>
            </a:r>
            <a:r>
              <a:rPr lang="en-US" altLang="zh-CN" dirty="0" smtClean="0"/>
              <a:t>%@</a:t>
            </a:r>
            <a:r>
              <a:rPr lang="zh-CN" altLang="en-US" dirty="0" smtClean="0"/>
              <a:t>作为引用的字符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err="1" smtClean="0"/>
              <a:t>NSString</a:t>
            </a:r>
            <a:r>
              <a:rPr lang="zh-CN" altLang="en-US" dirty="0" smtClean="0"/>
              <a:t>描述的是不可变的字符串，若需使用可变字符串，需使用</a:t>
            </a:r>
            <a:r>
              <a:rPr lang="en-US" altLang="zh-CN" dirty="0" err="1" smtClean="0"/>
              <a:t>NSMutableString</a:t>
            </a:r>
            <a:r>
              <a:rPr lang="zh-CN" altLang="en-US" dirty="0" smtClean="0"/>
              <a:t>类型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005064"/>
            <a:ext cx="4305300" cy="64770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645373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/>
              <a:t>语言类</a:t>
            </a:r>
            <a:r>
              <a:rPr lang="zh-CN" altLang="en-US" dirty="0" smtClean="0"/>
              <a:t>型的数组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一维数组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060848"/>
            <a:ext cx="4914900" cy="4381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5016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/>
              <a:t>语言类</a:t>
            </a:r>
            <a:r>
              <a:rPr lang="zh-CN" altLang="en-US" dirty="0" smtClean="0"/>
              <a:t>型的数组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多维数组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132856"/>
            <a:ext cx="4559300" cy="402590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3695812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/>
              <a:t>语言类</a:t>
            </a:r>
            <a:r>
              <a:rPr lang="zh-CN" altLang="en-US" dirty="0" smtClean="0"/>
              <a:t>型的数组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多维数组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6654800" cy="372110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493085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类型的数组</a:t>
            </a:r>
            <a:endParaRPr lang="en-US" altLang="zh-CN" dirty="0" smtClean="0"/>
          </a:p>
          <a:p>
            <a:pPr lvl="1"/>
            <a:r>
              <a:rPr lang="en-US" dirty="0" err="1" smtClean="0"/>
              <a:t>NSArray</a:t>
            </a:r>
            <a:r>
              <a:rPr lang="zh-CN" altLang="en-US" dirty="0" smtClean="0"/>
              <a:t>类表示不可改变大小的一维数组</a:t>
            </a:r>
            <a:endParaRPr lang="en-US" altLang="zh-CN" dirty="0" smtClean="0"/>
          </a:p>
          <a:p>
            <a:pPr lvl="1"/>
            <a:r>
              <a:rPr lang="en-US" dirty="0" err="1" smtClean="0"/>
              <a:t>NSMutableArray</a:t>
            </a:r>
            <a:r>
              <a:rPr lang="zh-CN" altLang="en-US" dirty="0" smtClean="0"/>
              <a:t>表示可以改变大小的一维数组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数组中的元素通过数组元素下标标识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45024"/>
            <a:ext cx="5913120" cy="268224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27862685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8092440" cy="428244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813125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for…in</a:t>
            </a:r>
            <a:r>
              <a:rPr lang="zh-CN" altLang="en-US" dirty="0" smtClean="0"/>
              <a:t>循环遍历数组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for…</a:t>
            </a:r>
            <a:r>
              <a:rPr lang="en-US" dirty="0" err="1" smtClean="0"/>
              <a:t>in循环不能遍历Ｃ</a:t>
            </a:r>
            <a:r>
              <a:rPr lang="zh-CN" altLang="en-US" dirty="0" smtClean="0"/>
              <a:t>类型的数组</a:t>
            </a:r>
            <a:endParaRPr lang="en-US" altLang="zh-CN" dirty="0" smtClean="0"/>
          </a:p>
          <a:p>
            <a:r>
              <a:rPr lang="zh-CN" altLang="en-US" dirty="0" smtClean="0"/>
              <a:t>遍历时，变量在循环体内只读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2936"/>
            <a:ext cx="5715000" cy="291465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4806913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数组的数组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763000" cy="464439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17578521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r>
              <a:rPr lang="zh-CN" altLang="en-US" dirty="0" smtClean="0"/>
              <a:t>集合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集合中的每一个元素是由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两个对象组成的键值对</a:t>
            </a:r>
            <a:endParaRPr lang="en-US" altLang="zh-CN" dirty="0" smtClean="0"/>
          </a:p>
          <a:p>
            <a:r>
              <a:rPr lang="en-US" dirty="0" err="1" smtClean="0"/>
              <a:t>NSDictionary</a:t>
            </a:r>
            <a:r>
              <a:rPr lang="zh-CN" altLang="en-US" dirty="0" smtClean="0"/>
              <a:t>表示不可变的字典集合</a:t>
            </a:r>
            <a:endParaRPr lang="en-US" altLang="zh-CN" dirty="0" smtClean="0"/>
          </a:p>
          <a:p>
            <a:r>
              <a:rPr lang="en-US" dirty="0" err="1" smtClean="0"/>
              <a:t>NSMutableDictionary</a:t>
            </a:r>
            <a:r>
              <a:rPr lang="zh-CN" altLang="en-US" dirty="0" smtClean="0"/>
              <a:t>表示可变的字典集合</a:t>
            </a:r>
            <a:endParaRPr lang="en-US" altLang="zh-CN" dirty="0" smtClean="0"/>
          </a:p>
          <a:p>
            <a:r>
              <a:rPr lang="zh-CN" altLang="en-US" dirty="0" smtClean="0"/>
              <a:t>集合中的元素通过相应的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值标识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for…in</a:t>
            </a:r>
            <a:r>
              <a:rPr lang="zh-CN" altLang="en-US" dirty="0" smtClean="0"/>
              <a:t>循环遍时，遍历的是集合中的每一个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，再通过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获取对应的</a:t>
            </a:r>
            <a:r>
              <a:rPr lang="en-US" altLang="zh-CN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2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4" y="1916832"/>
            <a:ext cx="720080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创建项目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275"/>
            <a:ext cx="7283152" cy="3934941"/>
          </a:xfrm>
        </p:spPr>
        <p:txBody>
          <a:bodyPr/>
          <a:lstStyle/>
          <a:p>
            <a:r>
              <a:rPr lang="zh-CN" altLang="en-US" dirty="0" smtClean="0"/>
              <a:t>打开项目模板并运行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419872" y="4437112"/>
            <a:ext cx="1872208" cy="360040"/>
          </a:xfrm>
          <a:prstGeom prst="round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79292" y="2081887"/>
            <a:ext cx="586174" cy="572959"/>
          </a:xfrm>
          <a:prstGeom prst="round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113970"/>
            <a:ext cx="5467350" cy="16192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7380312" y="6309320"/>
            <a:ext cx="1008112" cy="288032"/>
          </a:xfrm>
          <a:prstGeom prst="round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191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zh-CN" altLang="en-US" dirty="0" smtClean="0"/>
              <a:t>集合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集合中的每一个元素是一个对象</a:t>
            </a:r>
            <a:endParaRPr lang="en-US" altLang="zh-CN" dirty="0" smtClean="0"/>
          </a:p>
          <a:p>
            <a:r>
              <a:rPr lang="zh-CN" altLang="en-US" dirty="0" smtClean="0"/>
              <a:t>集合中的各元素不能重复</a:t>
            </a:r>
            <a:endParaRPr lang="en-US" altLang="zh-CN" dirty="0" smtClean="0"/>
          </a:p>
          <a:p>
            <a:r>
              <a:rPr lang="zh-CN" altLang="en-US" dirty="0" smtClean="0"/>
              <a:t>集合中的元素没有下标的概念，即不能通过下标标识元素，可以通过</a:t>
            </a:r>
            <a:r>
              <a:rPr lang="en-US" altLang="zh-CN" dirty="0" smtClean="0"/>
              <a:t>for…in</a:t>
            </a:r>
            <a:r>
              <a:rPr lang="zh-CN" altLang="en-US" dirty="0" smtClean="0"/>
              <a:t>循环遍历</a:t>
            </a:r>
            <a:r>
              <a:rPr lang="en-US" altLang="zh-CN" dirty="0" smtClean="0"/>
              <a:t>Set</a:t>
            </a:r>
            <a:r>
              <a:rPr lang="zh-CN" altLang="en-US" dirty="0" smtClean="0"/>
              <a:t>集合中的元素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900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文件管理与文件操作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97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管理文件和目录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NSFileManager</a:t>
            </a:r>
            <a:r>
              <a:rPr lang="zh-CN" altLang="en-US" dirty="0" smtClean="0"/>
              <a:t>管理文件和目录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defaultManager</a:t>
            </a:r>
            <a:r>
              <a:rPr lang="zh-CN" altLang="en-US" dirty="0" smtClean="0"/>
              <a:t>方法获取相应的实例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currentDirectoryPath</a:t>
            </a:r>
            <a:r>
              <a:rPr lang="zh-CN" altLang="en-US" dirty="0" smtClean="0"/>
              <a:t>获取当前的路径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changeCurrentDirectoryPath</a:t>
            </a:r>
            <a:r>
              <a:rPr lang="zh-CN" altLang="en-US" dirty="0" smtClean="0"/>
              <a:t>更改当前的路径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430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枚举路径的目录及文件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193405" cy="4089400"/>
          </a:xfrm>
          <a:prstGeom prst="rect">
            <a:avLst/>
          </a:prstGeom>
          <a:ln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33208907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NSPathUtilites</a:t>
            </a:r>
            <a:r>
              <a:rPr lang="zh-CN" altLang="en-US" dirty="0" smtClean="0"/>
              <a:t>类型对</a:t>
            </a:r>
            <a:r>
              <a:rPr lang="en-US" altLang="zh-CN" dirty="0" err="1" smtClean="0"/>
              <a:t>NSString</a:t>
            </a:r>
            <a:r>
              <a:rPr lang="zh-CN" altLang="en-US" dirty="0" smtClean="0"/>
              <a:t>进行了分类扩展，扩展了关于文件路径的操作</a:t>
            </a:r>
            <a:endParaRPr lang="en-US" altLang="zh-CN" dirty="0" smtClean="0"/>
          </a:p>
          <a:p>
            <a:pPr lvl="1"/>
            <a:r>
              <a:rPr lang="en-US" dirty="0" smtClean="0"/>
              <a:t>-(</a:t>
            </a:r>
            <a:r>
              <a:rPr lang="en-US" dirty="0" err="1" smtClean="0"/>
              <a:t>NSString</a:t>
            </a:r>
            <a:r>
              <a:rPr lang="en-US" dirty="0" smtClean="0"/>
              <a:t> *)</a:t>
            </a:r>
            <a:r>
              <a:rPr lang="en-US" dirty="0" err="1" smtClean="0"/>
              <a:t>lastPathComponent</a:t>
            </a:r>
            <a:endParaRPr lang="en-US" dirty="0" smtClean="0"/>
          </a:p>
          <a:p>
            <a:pPr lvl="2"/>
            <a:r>
              <a:rPr lang="zh-CN" altLang="en-US" dirty="0" smtClean="0"/>
              <a:t>对于目录而言返回的是目录的名称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对于文件而言返回的是包含扩展名的文件名</a:t>
            </a:r>
            <a:endParaRPr lang="en-US" dirty="0" smtClean="0"/>
          </a:p>
          <a:p>
            <a:pPr lvl="1"/>
            <a:r>
              <a:rPr lang="en-US" dirty="0" smtClean="0"/>
              <a:t>-(</a:t>
            </a:r>
            <a:r>
              <a:rPr lang="en-US" dirty="0" err="1" smtClean="0"/>
              <a:t>NSString</a:t>
            </a:r>
            <a:r>
              <a:rPr lang="en-US" dirty="0" smtClean="0"/>
              <a:t> *)</a:t>
            </a:r>
            <a:r>
              <a:rPr lang="en-US" dirty="0" err="1" smtClean="0"/>
              <a:t>pathExtension</a:t>
            </a:r>
            <a:endParaRPr lang="en-US" dirty="0" smtClean="0"/>
          </a:p>
          <a:p>
            <a:pPr lvl="2"/>
            <a:r>
              <a:rPr lang="zh-CN" altLang="en-US" dirty="0" smtClean="0"/>
              <a:t>返回一个文件的扩展名，不包括文件名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如果是一个目录，则返回空字符串</a:t>
            </a:r>
            <a:endParaRPr lang="en-US" altLang="zh-CN" dirty="0" smtClean="0"/>
          </a:p>
          <a:p>
            <a:pPr lvl="1"/>
            <a:r>
              <a:rPr lang="en-US" dirty="0" smtClean="0"/>
              <a:t>-(</a:t>
            </a:r>
            <a:r>
              <a:rPr lang="en-US" dirty="0" err="1" smtClean="0"/>
              <a:t>NSArray</a:t>
            </a:r>
            <a:r>
              <a:rPr lang="en-US" dirty="0" smtClean="0"/>
              <a:t> *)</a:t>
            </a:r>
            <a:r>
              <a:rPr lang="en-US" dirty="0" err="1" smtClean="0"/>
              <a:t>pathComponents</a:t>
            </a:r>
            <a:endParaRPr lang="en-US" dirty="0" smtClean="0"/>
          </a:p>
          <a:p>
            <a:pPr lvl="2"/>
            <a:r>
              <a:rPr lang="zh-CN" altLang="en-US" dirty="0" smtClean="0"/>
              <a:t>获取组成此路径的所有部分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417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常用路径工具函数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均返回</a:t>
            </a:r>
            <a:r>
              <a:rPr lang="en-US" altLang="zh-CN" dirty="0" err="1" smtClean="0"/>
              <a:t>NSString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dirty="0" err="1" smtClean="0"/>
              <a:t>NSUserName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NSFullUserName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NSHomeDirectory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NSHomeDirectoryForUser</a:t>
            </a:r>
            <a:r>
              <a:rPr lang="en-US" dirty="0" smtClean="0"/>
              <a:t>(</a:t>
            </a:r>
            <a:r>
              <a:rPr lang="en-US" dirty="0" err="1" smtClean="0"/>
              <a:t>NSString</a:t>
            </a:r>
            <a:r>
              <a:rPr lang="en-US" dirty="0" smtClean="0"/>
              <a:t> *)</a:t>
            </a:r>
          </a:p>
          <a:p>
            <a:pPr lvl="1"/>
            <a:r>
              <a:rPr lang="en-US" dirty="0" err="1" smtClean="0"/>
              <a:t>NSTemporaryDirectory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364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NSProcessInfo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用于处理关于系统进程的各种信息</a:t>
            </a:r>
            <a:endParaRPr lang="en-US" altLang="zh-CN" dirty="0" smtClean="0"/>
          </a:p>
          <a:p>
            <a:r>
              <a:rPr lang="zh-CN" altLang="en-US" dirty="0" smtClean="0"/>
              <a:t>还包括一些关于系统信息的方法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331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文件读写操作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文件读写操作的过程</a:t>
            </a:r>
            <a:endParaRPr lang="en-US" altLang="zh-CN" dirty="0"/>
          </a:p>
          <a:p>
            <a:pPr lvl="1"/>
            <a:r>
              <a:rPr lang="zh-CN" altLang="en-US" dirty="0" smtClean="0"/>
              <a:t>打开文件，并获取</a:t>
            </a:r>
            <a:r>
              <a:rPr lang="en-US" altLang="zh-CN" dirty="0" err="1" smtClean="0"/>
              <a:t>NSFileHandler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对打开的文件进行读写操作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关闭文件</a:t>
            </a:r>
            <a:endParaRPr lang="en-US" altLang="zh-CN" dirty="0" smtClean="0"/>
          </a:p>
          <a:p>
            <a:r>
              <a:rPr lang="zh-CN" altLang="en-US" dirty="0" smtClean="0"/>
              <a:t>文件读写缓冲区</a:t>
            </a:r>
            <a:endParaRPr lang="en-US" altLang="zh-CN" dirty="0" smtClean="0"/>
          </a:p>
          <a:p>
            <a:pPr lvl="1"/>
            <a:r>
              <a:rPr lang="en-US" dirty="0" err="1" smtClean="0"/>
              <a:t>NSData</a:t>
            </a:r>
            <a:r>
              <a:rPr lang="zh-CN" altLang="en-US" dirty="0" smtClean="0"/>
              <a:t>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196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27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4028</TotalTime>
  <Words>1547</Words>
  <Application>Microsoft Macintosh PowerPoint</Application>
  <PresentationFormat>全屏显示(4:3)</PresentationFormat>
  <Paragraphs>497</Paragraphs>
  <Slides>98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99" baseType="lpstr">
      <vt:lpstr>574TGp_natural_light</vt:lpstr>
      <vt:lpstr>目录</vt:lpstr>
      <vt:lpstr>Xcode概述</vt:lpstr>
      <vt:lpstr>目录</vt:lpstr>
      <vt:lpstr>目录</vt:lpstr>
      <vt:lpstr>创建项目</vt:lpstr>
      <vt:lpstr>创建项目</vt:lpstr>
      <vt:lpstr>创建项目</vt:lpstr>
      <vt:lpstr>创建项目</vt:lpstr>
      <vt:lpstr>创建项目</vt:lpstr>
      <vt:lpstr>注释</vt:lpstr>
      <vt:lpstr>控制台输出</vt:lpstr>
      <vt:lpstr>变量、数据类型、表达式</vt:lpstr>
      <vt:lpstr>变量</vt:lpstr>
      <vt:lpstr>Objective-C中的基本类型</vt:lpstr>
      <vt:lpstr>int类型</vt:lpstr>
      <vt:lpstr>浮点型</vt:lpstr>
      <vt:lpstr>浮点型</vt:lpstr>
      <vt:lpstr>浮点型</vt:lpstr>
      <vt:lpstr>char类型</vt:lpstr>
      <vt:lpstr>限定词</vt:lpstr>
      <vt:lpstr>id类型</vt:lpstr>
      <vt:lpstr>基本数据类型的转换</vt:lpstr>
      <vt:lpstr>基本数据类型总结</vt:lpstr>
      <vt:lpstr>表达式（运算符）</vt:lpstr>
      <vt:lpstr>算术运算符</vt:lpstr>
      <vt:lpstr>比较运算符</vt:lpstr>
      <vt:lpstr>逻辑运算符</vt:lpstr>
      <vt:lpstr>位运算符</vt:lpstr>
      <vt:lpstr>赋值运算符</vt:lpstr>
      <vt:lpstr>运算符优先级</vt:lpstr>
      <vt:lpstr>流程控制语句</vt:lpstr>
      <vt:lpstr>流程控制语句</vt:lpstr>
      <vt:lpstr>条件语句</vt:lpstr>
      <vt:lpstr>if语句</vt:lpstr>
      <vt:lpstr>switch语句</vt:lpstr>
      <vt:lpstr>循环语句</vt:lpstr>
      <vt:lpstr>while与do…while</vt:lpstr>
      <vt:lpstr>for循环</vt:lpstr>
      <vt:lpstr>跳转语句</vt:lpstr>
      <vt:lpstr>基本语句练习</vt:lpstr>
      <vt:lpstr>面向对象程序设计</vt:lpstr>
      <vt:lpstr>面向对象的基本概念</vt:lpstr>
      <vt:lpstr>Xcode类的基本构成</vt:lpstr>
      <vt:lpstr>Xcode类的基本构成</vt:lpstr>
      <vt:lpstr>Xcode类的成员变量</vt:lpstr>
      <vt:lpstr>Xcode类的属性</vt:lpstr>
      <vt:lpstr>Xcode类的方法</vt:lpstr>
      <vt:lpstr>对象的创建与初始化</vt:lpstr>
      <vt:lpstr>对象调用属性及方法</vt:lpstr>
      <vt:lpstr>对象调用属性及方法</vt:lpstr>
      <vt:lpstr>多参数方法的定义与实现</vt:lpstr>
      <vt:lpstr>多参数方法的调用</vt:lpstr>
      <vt:lpstr>局部变量与局部静态变量</vt:lpstr>
      <vt:lpstr>局部变量与局部静态变量</vt:lpstr>
      <vt:lpstr>局部变量与局部静态变量</vt:lpstr>
      <vt:lpstr>self关键字</vt:lpstr>
      <vt:lpstr>将对象作为参数或返回</vt:lpstr>
      <vt:lpstr>将对象作为参数或返回</vt:lpstr>
      <vt:lpstr>将对象作为参数或返回</vt:lpstr>
      <vt:lpstr>类的继承、多态</vt:lpstr>
      <vt:lpstr>类的继承</vt:lpstr>
      <vt:lpstr>类的继承</vt:lpstr>
      <vt:lpstr>方法的重载</vt:lpstr>
      <vt:lpstr>方法的覆盖</vt:lpstr>
      <vt:lpstr>具有继承关系的“多态”</vt:lpstr>
      <vt:lpstr>id数据类型</vt:lpstr>
      <vt:lpstr>带参数的初始化方法</vt:lpstr>
      <vt:lpstr>成员变量访问修饰符</vt:lpstr>
      <vt:lpstr>成员变量访问修饰符</vt:lpstr>
      <vt:lpstr>外部全局变量</vt:lpstr>
      <vt:lpstr>枚举</vt:lpstr>
      <vt:lpstr>分类category</vt:lpstr>
      <vt:lpstr>分类category</vt:lpstr>
      <vt:lpstr>分类category</vt:lpstr>
      <vt:lpstr>协议protocol</vt:lpstr>
      <vt:lpstr>协议protocol</vt:lpstr>
      <vt:lpstr>协议protocol</vt:lpstr>
      <vt:lpstr>基础框架</vt:lpstr>
      <vt:lpstr>基础框架</vt:lpstr>
      <vt:lpstr>数字</vt:lpstr>
      <vt:lpstr>字符串</vt:lpstr>
      <vt:lpstr>数组</vt:lpstr>
      <vt:lpstr>数组</vt:lpstr>
      <vt:lpstr>数组</vt:lpstr>
      <vt:lpstr>数组</vt:lpstr>
      <vt:lpstr>数组</vt:lpstr>
      <vt:lpstr>for…in循环遍历数组</vt:lpstr>
      <vt:lpstr>数组的数组</vt:lpstr>
      <vt:lpstr>Dictionary集合</vt:lpstr>
      <vt:lpstr>Set集合</vt:lpstr>
      <vt:lpstr>文件管理与文件操作</vt:lpstr>
      <vt:lpstr>管理文件和目录</vt:lpstr>
      <vt:lpstr>枚举路径的目录及文件</vt:lpstr>
      <vt:lpstr>路径操作</vt:lpstr>
      <vt:lpstr>常用路径工具函数</vt:lpstr>
      <vt:lpstr>NSProcessInfo</vt:lpstr>
      <vt:lpstr>文件读写操作</vt:lpstr>
      <vt:lpstr>Thank you!</vt:lpstr>
    </vt:vector>
  </TitlesOfParts>
  <Company>Dalian Hi-Think Computer Technology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Hailong.Li</dc:creator>
  <cp:lastModifiedBy>guangming chu</cp:lastModifiedBy>
  <cp:revision>214</cp:revision>
  <dcterms:created xsi:type="dcterms:W3CDTF">2010-11-25T02:21:54Z</dcterms:created>
  <dcterms:modified xsi:type="dcterms:W3CDTF">2014-06-20T11:56:02Z</dcterms:modified>
</cp:coreProperties>
</file>