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A4BF-8668-66D5-3FE2-B482AC6C6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BBF70-C819-3D48-4F20-FFD89B14B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D676-C1FC-AEA3-0EC5-A0AF1398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CB285-3379-CE0B-810F-F6174180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E736-DC8B-AA44-C6D6-C3E258E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21A7-AB48-2175-E796-9585F438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7CCB-E662-EEE2-6B5B-DD4768C42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FAF8-52C2-0668-B9AC-08857E64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EFB4-2060-98F9-9786-D3E7982E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10C3-F1E4-946A-375F-FC50EC3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B117F-09F5-FA21-493C-D5A91377B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50D9D-5D5E-927D-B695-58F2088C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686E-1847-9E94-472C-4A2B583F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D147-4582-1173-A65D-4906E545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5476-EE83-3150-BD55-2CB4801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EC00-C8C3-5502-73DF-7806DB07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EA86-F1C5-2DDE-2311-0C18A4C2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6BC0-A98A-A738-D305-7986D246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D32F-FDB4-699F-A4F0-871B3B3C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C5D0-211D-2C63-FCC1-1F192992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F7F3-FEE8-1224-3698-5AF15068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50A0-BBC1-029C-8D25-50EA0782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D98B-13D9-91B1-C726-9A71E051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46934-F253-E484-BB50-A26DD950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7FE1-650E-A59E-C86B-87BC6CCD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FC32-6DAD-8AAF-EC3E-02136DB5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9B40-A9D1-99A7-BE8D-649B49C2E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598ED-D349-0C60-B9FC-E885B9FA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431A4-CC1D-E96F-CCE3-F6760D25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B939E-1E76-A7D1-9C9A-6E0ACD8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069F-30E9-46F6-409C-B586818B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DD44-80DB-E70A-9216-81F057FF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79FE-BADB-0927-797B-D2F42BA4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533C8-4F5E-7E4E-07A8-4E6680A3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FFB56-C3EC-C2A6-991E-ACE4A2A55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C267-A707-441C-5482-40C73C926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6C15D-2DD5-363E-8240-8D0C9F96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3460B-F869-97AC-9130-50EC36EB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15D1E-A130-964F-5A8C-8D759C9E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BA65-4CE0-BC4E-59A6-DE3F07EC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AC69E-5439-8504-F012-A94E19C0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D49B-3D01-B576-6BFF-5FFF9D9F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1E71-F65C-E3DB-D54B-1F062653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10E2-40BD-E356-26DF-43288753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8CA05-7E22-9079-D572-3E1B674E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F358-ECAF-0C64-7843-E5AB55A4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AA7D-CBE3-7801-5A1F-AD80F9E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9FE9-FCF1-8470-567F-16ABD34F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D263E-C8AA-4725-FDDE-E5CBD6E3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FC51D-EE00-F09B-5A68-7AAFBAA7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642B-74C4-09C0-576B-5A7BFC62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B3D84-3EFA-D34F-4DBE-D7B787AD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6593-083A-125E-8F85-B8663058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58957-2E6C-ABE0-C6A9-BF53BB9AE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5B7A-49C5-21CE-AA83-2C5F3F20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A79E-A3D9-B742-88A9-54A17642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30540-E9F8-91B4-C53D-3C00653C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83DF-C8DF-26FC-34ED-397E8E80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8B4B5-9F2B-3959-C6C8-45E370C1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FE25-B286-774B-E0AA-BB14E15C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05A-BAF7-82DC-5645-AD790F45C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D033-CD7D-48E0-A54F-D73E958811D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4268-CD23-C7F1-C6C5-9D65CE3C8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72DA-BF93-6555-59E4-D47A042C4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6E1-84D9-4D55-BA0B-2222B58A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C42A-CA85-3729-0B8D-4BB76FBB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886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K-Means Clustering:</a:t>
            </a:r>
            <a:br>
              <a:rPr lang="en-US" dirty="0"/>
            </a:br>
            <a:r>
              <a:rPr lang="en-US" dirty="0"/>
              <a:t>Reducing Image Color-Space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7053-BCA8-9307-786E-A8BF31FF2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025302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Charles Chua</a:t>
            </a:r>
          </a:p>
          <a:p>
            <a:pPr algn="l"/>
            <a:r>
              <a:rPr lang="en-US" sz="2400" dirty="0"/>
              <a:t>CSE 4643: AI</a:t>
            </a:r>
          </a:p>
          <a:p>
            <a:pPr algn="l"/>
            <a:r>
              <a:rPr lang="en-US" sz="2400" dirty="0"/>
              <a:t>Dr. Eric Hansen</a:t>
            </a:r>
          </a:p>
          <a:p>
            <a:pPr algn="l"/>
            <a:r>
              <a:rPr lang="en-US" sz="2400" dirty="0"/>
              <a:t>December 5</a:t>
            </a:r>
            <a:r>
              <a:rPr lang="en-US" sz="2400" baseline="30000" dirty="0"/>
              <a:t>th</a:t>
            </a:r>
            <a:r>
              <a:rPr lang="en-US" sz="2400" dirty="0"/>
              <a:t>, 2023</a:t>
            </a:r>
          </a:p>
          <a:p>
            <a:pPr algn="l"/>
            <a:endParaRPr lang="en-US" dirty="0"/>
          </a:p>
        </p:txBody>
      </p:sp>
      <p:pic>
        <p:nvPicPr>
          <p:cNvPr id="41" name="Picture 40" descr="A person with a cigarette in his mouth&#10;&#10;Description automatically generated">
            <a:extLst>
              <a:ext uri="{FF2B5EF4-FFF2-40B4-BE49-F238E27FC236}">
                <a16:creationId xmlns:a16="http://schemas.microsoft.com/office/drawing/2014/main" id="{09DE8B64-F3A7-15E7-1BE2-003AA4C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23" y="3354975"/>
            <a:ext cx="1586678" cy="1412873"/>
          </a:xfrm>
          <a:prstGeom prst="rect">
            <a:avLst/>
          </a:prstGeom>
        </p:spPr>
      </p:pic>
      <p:pic>
        <p:nvPicPr>
          <p:cNvPr id="43" name="Picture 42" descr="A person with a mustache&#10;&#10;Description automatically generated">
            <a:extLst>
              <a:ext uri="{FF2B5EF4-FFF2-40B4-BE49-F238E27FC236}">
                <a16:creationId xmlns:a16="http://schemas.microsoft.com/office/drawing/2014/main" id="{82FEBCEE-CA19-A4D6-FDED-1620C283A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8" y="1943370"/>
            <a:ext cx="1586678" cy="1412873"/>
          </a:xfrm>
          <a:prstGeom prst="rect">
            <a:avLst/>
          </a:prstGeom>
        </p:spPr>
      </p:pic>
      <p:pic>
        <p:nvPicPr>
          <p:cNvPr id="45" name="Picture 44" descr="A person with a mustache&#10;&#10;Description automatically generated">
            <a:extLst>
              <a:ext uri="{FF2B5EF4-FFF2-40B4-BE49-F238E27FC236}">
                <a16:creationId xmlns:a16="http://schemas.microsoft.com/office/drawing/2014/main" id="{1A269E62-2FE7-1404-8A2C-BA3F4BE68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16" y="1945910"/>
            <a:ext cx="1586678" cy="1412873"/>
          </a:xfrm>
          <a:prstGeom prst="rect">
            <a:avLst/>
          </a:prstGeom>
        </p:spPr>
      </p:pic>
      <p:pic>
        <p:nvPicPr>
          <p:cNvPr id="47" name="Picture 4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CD47936F-9572-980C-B9B4-3E4982DD4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98" y="1942102"/>
            <a:ext cx="1586678" cy="1412873"/>
          </a:xfrm>
          <a:prstGeom prst="rect">
            <a:avLst/>
          </a:prstGeom>
        </p:spPr>
      </p:pic>
      <p:pic>
        <p:nvPicPr>
          <p:cNvPr id="49" name="Picture 48" descr="A person with a pipe in his mouth&#10;&#10;Description automatically generated">
            <a:extLst>
              <a:ext uri="{FF2B5EF4-FFF2-40B4-BE49-F238E27FC236}">
                <a16:creationId xmlns:a16="http://schemas.microsoft.com/office/drawing/2014/main" id="{219F2DB8-F3E6-7E2C-A96A-4F294BEF9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2" y="3354975"/>
            <a:ext cx="1586678" cy="1412873"/>
          </a:xfrm>
          <a:prstGeom prst="rect">
            <a:avLst/>
          </a:prstGeom>
        </p:spPr>
      </p:pic>
      <p:pic>
        <p:nvPicPr>
          <p:cNvPr id="51" name="Picture 50" descr="A person in a blue shirt&#10;&#10;Description automatically generated">
            <a:extLst>
              <a:ext uri="{FF2B5EF4-FFF2-40B4-BE49-F238E27FC236}">
                <a16:creationId xmlns:a16="http://schemas.microsoft.com/office/drawing/2014/main" id="{682E0659-B937-B0DE-9490-7E6B350DD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5" y="3354975"/>
            <a:ext cx="1586678" cy="1412873"/>
          </a:xfrm>
          <a:prstGeom prst="rect">
            <a:avLst/>
          </a:prstGeom>
        </p:spPr>
      </p:pic>
      <p:pic>
        <p:nvPicPr>
          <p:cNvPr id="6" name="Picture 5" descr="A red frog on a leaf&#10;&#10;Description automatically generated">
            <a:extLst>
              <a:ext uri="{FF2B5EF4-FFF2-40B4-BE49-F238E27FC236}">
                <a16:creationId xmlns:a16="http://schemas.microsoft.com/office/drawing/2014/main" id="{284E1A63-CC2C-47DA-6151-7E897E455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26" y="2736978"/>
            <a:ext cx="1371600" cy="1371600"/>
          </a:xfrm>
          <a:prstGeom prst="rect">
            <a:avLst/>
          </a:prstGeom>
        </p:spPr>
      </p:pic>
      <p:pic>
        <p:nvPicPr>
          <p:cNvPr id="10" name="Picture 9" descr="A red frog on a leaf&#10;&#10;Description automatically generated">
            <a:extLst>
              <a:ext uri="{FF2B5EF4-FFF2-40B4-BE49-F238E27FC236}">
                <a16:creationId xmlns:a16="http://schemas.microsoft.com/office/drawing/2014/main" id="{1B981D4C-D63F-CF79-E2EC-95530EABA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66" y="4101098"/>
            <a:ext cx="1371600" cy="1371600"/>
          </a:xfrm>
          <a:prstGeom prst="rect">
            <a:avLst/>
          </a:prstGeom>
        </p:spPr>
      </p:pic>
      <p:pic>
        <p:nvPicPr>
          <p:cNvPr id="14" name="Picture 13" descr="A red frog on a green background&#10;&#10;Description automatically generated">
            <a:extLst>
              <a:ext uri="{FF2B5EF4-FFF2-40B4-BE49-F238E27FC236}">
                <a16:creationId xmlns:a16="http://schemas.microsoft.com/office/drawing/2014/main" id="{30304BA6-E77B-93ED-6DB9-8FB8886503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6" y="4662"/>
            <a:ext cx="1371600" cy="1371600"/>
          </a:xfrm>
          <a:prstGeom prst="rect">
            <a:avLst/>
          </a:prstGeom>
        </p:spPr>
      </p:pic>
      <p:pic>
        <p:nvPicPr>
          <p:cNvPr id="18" name="Picture 17" descr="A red frog on a green leaf&#10;&#10;Description automatically generated">
            <a:extLst>
              <a:ext uri="{FF2B5EF4-FFF2-40B4-BE49-F238E27FC236}">
                <a16:creationId xmlns:a16="http://schemas.microsoft.com/office/drawing/2014/main" id="{28BE7F1F-FEDA-BCA3-BFDF-48C1C70AAC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26" y="1375231"/>
            <a:ext cx="1371600" cy="1371600"/>
          </a:xfrm>
          <a:prstGeom prst="rect">
            <a:avLst/>
          </a:prstGeom>
        </p:spPr>
      </p:pic>
      <p:pic>
        <p:nvPicPr>
          <p:cNvPr id="22" name="Picture 21" descr="A butterfly on a plant&#10;&#10;Description automatically generated">
            <a:extLst>
              <a:ext uri="{FF2B5EF4-FFF2-40B4-BE49-F238E27FC236}">
                <a16:creationId xmlns:a16="http://schemas.microsoft.com/office/drawing/2014/main" id="{B0127946-A841-6A5A-E63E-1EA0EA356C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369374"/>
            <a:ext cx="1371600" cy="1371600"/>
          </a:xfrm>
          <a:prstGeom prst="rect">
            <a:avLst/>
          </a:prstGeom>
        </p:spPr>
      </p:pic>
      <p:pic>
        <p:nvPicPr>
          <p:cNvPr id="26" name="Picture 25" descr="A butterfly on a plant&#10;&#10;Description automatically generated">
            <a:extLst>
              <a:ext uri="{FF2B5EF4-FFF2-40B4-BE49-F238E27FC236}">
                <a16:creationId xmlns:a16="http://schemas.microsoft.com/office/drawing/2014/main" id="{460797E6-4F37-D07C-71F1-B21A2CBF3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738912"/>
            <a:ext cx="1371600" cy="1371600"/>
          </a:xfrm>
          <a:prstGeom prst="rect">
            <a:avLst/>
          </a:prstGeom>
        </p:spPr>
      </p:pic>
      <p:pic>
        <p:nvPicPr>
          <p:cNvPr id="29" name="Picture 28" descr="A butterfly on a flower&#10;&#10;Description automatically generated">
            <a:extLst>
              <a:ext uri="{FF2B5EF4-FFF2-40B4-BE49-F238E27FC236}">
                <a16:creationId xmlns:a16="http://schemas.microsoft.com/office/drawing/2014/main" id="{A9765B1B-24A2-E92F-DEB0-2E09BBED2B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40" y="4110677"/>
            <a:ext cx="1371600" cy="1371600"/>
          </a:xfrm>
          <a:prstGeom prst="rect">
            <a:avLst/>
          </a:prstGeom>
        </p:spPr>
      </p:pic>
      <p:pic>
        <p:nvPicPr>
          <p:cNvPr id="31" name="Picture 30" descr="A butterfly on a plant&#10;&#10;Description automatically generated">
            <a:extLst>
              <a:ext uri="{FF2B5EF4-FFF2-40B4-BE49-F238E27FC236}">
                <a16:creationId xmlns:a16="http://schemas.microsoft.com/office/drawing/2014/main" id="{FCEC2A27-3193-6E8C-B32D-7FC24EEFA5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1371600" cy="1371600"/>
          </a:xfrm>
          <a:prstGeom prst="rect">
            <a:avLst/>
          </a:prstGeom>
        </p:spPr>
      </p:pic>
      <p:pic>
        <p:nvPicPr>
          <p:cNvPr id="42" name="Picture 41" descr="A dog lying on the ground&#10;&#10;Description automatically generated">
            <a:extLst>
              <a:ext uri="{FF2B5EF4-FFF2-40B4-BE49-F238E27FC236}">
                <a16:creationId xmlns:a16="http://schemas.microsoft.com/office/drawing/2014/main" id="{8218D1D1-D0B4-5130-8685-45E211218B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76" y="4103998"/>
            <a:ext cx="1371600" cy="1371600"/>
          </a:xfrm>
          <a:prstGeom prst="rect">
            <a:avLst/>
          </a:prstGeom>
        </p:spPr>
      </p:pic>
      <p:pic>
        <p:nvPicPr>
          <p:cNvPr id="46" name="Picture 45" descr="A brown and white image of a bird&#10;&#10;Description automatically generated">
            <a:extLst>
              <a:ext uri="{FF2B5EF4-FFF2-40B4-BE49-F238E27FC236}">
                <a16:creationId xmlns:a16="http://schemas.microsoft.com/office/drawing/2014/main" id="{21AEB000-61BB-945C-F0A6-B03E634557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00" y="1113"/>
            <a:ext cx="1371600" cy="1371600"/>
          </a:xfrm>
          <a:prstGeom prst="rect">
            <a:avLst/>
          </a:prstGeom>
        </p:spPr>
      </p:pic>
      <p:pic>
        <p:nvPicPr>
          <p:cNvPr id="50" name="Picture 49" descr="A dog standing on the ground&#10;&#10;Description automatically generated">
            <a:extLst>
              <a:ext uri="{FF2B5EF4-FFF2-40B4-BE49-F238E27FC236}">
                <a16:creationId xmlns:a16="http://schemas.microsoft.com/office/drawing/2014/main" id="{82A618C4-830D-F1DD-7A58-17436BB511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00" y="1367148"/>
            <a:ext cx="1371600" cy="1371600"/>
          </a:xfrm>
          <a:prstGeom prst="rect">
            <a:avLst/>
          </a:prstGeom>
        </p:spPr>
      </p:pic>
      <p:pic>
        <p:nvPicPr>
          <p:cNvPr id="54" name="Picture 53" descr="A dog standing on the ground&#10;&#10;Description automatically generated">
            <a:extLst>
              <a:ext uri="{FF2B5EF4-FFF2-40B4-BE49-F238E27FC236}">
                <a16:creationId xmlns:a16="http://schemas.microsoft.com/office/drawing/2014/main" id="{4245CED2-BF56-BE7C-A3D3-CCF0FFB9E8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16" y="2734460"/>
            <a:ext cx="1371600" cy="1371600"/>
          </a:xfrm>
          <a:prstGeom prst="rect">
            <a:avLst/>
          </a:prstGeom>
        </p:spPr>
      </p:pic>
      <p:pic>
        <p:nvPicPr>
          <p:cNvPr id="58" name="Picture 57" descr="A cat with yellow eyes&#10;&#10;Description automatically generated">
            <a:extLst>
              <a:ext uri="{FF2B5EF4-FFF2-40B4-BE49-F238E27FC236}">
                <a16:creationId xmlns:a16="http://schemas.microsoft.com/office/drawing/2014/main" id="{9BC8708D-89DD-5186-C216-D03B6BFC3A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4114800"/>
            <a:ext cx="1371600" cy="1371600"/>
          </a:xfrm>
          <a:prstGeom prst="rect">
            <a:avLst/>
          </a:prstGeom>
        </p:spPr>
      </p:pic>
      <p:pic>
        <p:nvPicPr>
          <p:cNvPr id="61" name="Picture 60" descr="A cat with large eyes&#10;&#10;Description automatically generated">
            <a:extLst>
              <a:ext uri="{FF2B5EF4-FFF2-40B4-BE49-F238E27FC236}">
                <a16:creationId xmlns:a16="http://schemas.microsoft.com/office/drawing/2014/main" id="{BCDF4871-B82C-ABF6-6E72-C90716F5C6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0"/>
            <a:ext cx="1371600" cy="1371600"/>
          </a:xfrm>
          <a:prstGeom prst="rect">
            <a:avLst/>
          </a:prstGeom>
        </p:spPr>
      </p:pic>
      <p:pic>
        <p:nvPicPr>
          <p:cNvPr id="63" name="Picture 62" descr="A cat with big eyes&#10;&#10;Description automatically generated">
            <a:extLst>
              <a:ext uri="{FF2B5EF4-FFF2-40B4-BE49-F238E27FC236}">
                <a16:creationId xmlns:a16="http://schemas.microsoft.com/office/drawing/2014/main" id="{94485DCA-9D20-161A-D9F6-07BAE58EF9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1371600"/>
            <a:ext cx="1371600" cy="1371600"/>
          </a:xfrm>
          <a:prstGeom prst="rect">
            <a:avLst/>
          </a:prstGeom>
        </p:spPr>
      </p:pic>
      <p:pic>
        <p:nvPicPr>
          <p:cNvPr id="65" name="Picture 64" descr="A cat with yellow eyes&#10;&#10;Description automatically generated">
            <a:extLst>
              <a:ext uri="{FF2B5EF4-FFF2-40B4-BE49-F238E27FC236}">
                <a16:creationId xmlns:a16="http://schemas.microsoft.com/office/drawing/2014/main" id="{5AF490CC-9EE8-03D3-9110-FDF61B9D37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2743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0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5488-CBE3-03C8-4092-396255F9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2" y="236586"/>
            <a:ext cx="11811000" cy="1325563"/>
          </a:xfrm>
        </p:spPr>
        <p:txBody>
          <a:bodyPr/>
          <a:lstStyle/>
          <a:p>
            <a:r>
              <a:rPr lang="en-US" dirty="0"/>
              <a:t>We can run a range of k values and graph the result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FF1F8B-460F-8E37-CCE3-12DF4BF6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9" y="2019300"/>
            <a:ext cx="5724979" cy="434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510DF2-F6CF-336D-59D9-53D7E5572EA6}"/>
              </a:ext>
            </a:extLst>
          </p:cNvPr>
          <p:cNvSpPr txBox="1"/>
          <p:nvPr/>
        </p:nvSpPr>
        <p:spPr>
          <a:xfrm>
            <a:off x="284589" y="1746815"/>
            <a:ext cx="248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 neighbor distance </a:t>
            </a:r>
            <a:r>
              <a:rPr lang="en-US" dirty="0" err="1"/>
              <a:t>avrg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25CC2-7D8F-03F7-037D-117DBF1DBC23}"/>
              </a:ext>
            </a:extLst>
          </p:cNvPr>
          <p:cNvSpPr txBox="1"/>
          <p:nvPr/>
        </p:nvSpPr>
        <p:spPr>
          <a:xfrm>
            <a:off x="2393674" y="6180100"/>
            <a:ext cx="18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(# of colors)</a:t>
            </a:r>
          </a:p>
        </p:txBody>
      </p:sp>
      <p:pic>
        <p:nvPicPr>
          <p:cNvPr id="29" name="Picture 28" descr="A cartoon of a person&#10;&#10;Description automatically generated">
            <a:extLst>
              <a:ext uri="{FF2B5EF4-FFF2-40B4-BE49-F238E27FC236}">
                <a16:creationId xmlns:a16="http://schemas.microsoft.com/office/drawing/2014/main" id="{ECF2134B-1590-AA40-9955-E64DFEF85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353" y="5532437"/>
            <a:ext cx="1818647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 descr="A cartoon of a person holding a large fist&#10;&#10;Description automatically generated">
            <a:extLst>
              <a:ext uri="{FF2B5EF4-FFF2-40B4-BE49-F238E27FC236}">
                <a16:creationId xmlns:a16="http://schemas.microsoft.com/office/drawing/2014/main" id="{6E15B404-B036-1216-3FD7-F7358E5B8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5" y="5532437"/>
            <a:ext cx="1818647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A cartoon of a person pointing at something&#10;&#10;Description automatically generated">
            <a:extLst>
              <a:ext uri="{FF2B5EF4-FFF2-40B4-BE49-F238E27FC236}">
                <a16:creationId xmlns:a16="http://schemas.microsoft.com/office/drawing/2014/main" id="{44FBF903-32C1-8D5E-59C6-6427DB28F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57" y="5532436"/>
            <a:ext cx="1818648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 descr="A pixel art of a person&#10;&#10;Description automatically generated">
            <a:extLst>
              <a:ext uri="{FF2B5EF4-FFF2-40B4-BE49-F238E27FC236}">
                <a16:creationId xmlns:a16="http://schemas.microsoft.com/office/drawing/2014/main" id="{3DE0638B-A9FE-4AC1-7D00-29A1A2946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352" y="4206872"/>
            <a:ext cx="1818648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 descr="A cartoon of a person holding a large hand&#10;&#10;Description automatically generated">
            <a:extLst>
              <a:ext uri="{FF2B5EF4-FFF2-40B4-BE49-F238E27FC236}">
                <a16:creationId xmlns:a16="http://schemas.microsoft.com/office/drawing/2014/main" id="{6EB618F8-264C-1547-5334-5414E2FD3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4" y="4206871"/>
            <a:ext cx="1818648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pixel art of a person&#10;&#10;Description automatically generated">
            <a:extLst>
              <a:ext uri="{FF2B5EF4-FFF2-40B4-BE49-F238E27FC236}">
                <a16:creationId xmlns:a16="http://schemas.microsoft.com/office/drawing/2014/main" id="{6D1C09E9-D4C0-DE61-E423-C03D1CC5F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56" y="4206871"/>
            <a:ext cx="1818648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 descr="A cartoon of two people&#10;&#10;Description automatically generated">
            <a:extLst>
              <a:ext uri="{FF2B5EF4-FFF2-40B4-BE49-F238E27FC236}">
                <a16:creationId xmlns:a16="http://schemas.microsoft.com/office/drawing/2014/main" id="{503C60B8-AAA3-72E5-5207-2B77ECF710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352" y="2881306"/>
            <a:ext cx="1818648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 descr="A cartoon of a person&#10;&#10;Description automatically generated">
            <a:extLst>
              <a:ext uri="{FF2B5EF4-FFF2-40B4-BE49-F238E27FC236}">
                <a16:creationId xmlns:a16="http://schemas.microsoft.com/office/drawing/2014/main" id="{F3391708-F6C1-00CB-4CDA-F302B87DA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4" y="2881306"/>
            <a:ext cx="1818648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 descr="A cartoon of a person&#10;&#10;Description automatically generated">
            <a:extLst>
              <a:ext uri="{FF2B5EF4-FFF2-40B4-BE49-F238E27FC236}">
                <a16:creationId xmlns:a16="http://schemas.microsoft.com/office/drawing/2014/main" id="{A0185744-16E0-3A9A-C548-1F7AB5630B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53" y="2881305"/>
            <a:ext cx="1818649" cy="1325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 descr="A cartoon of two people&#10;&#10;Description automatically generated with medium confidence">
            <a:extLst>
              <a:ext uri="{FF2B5EF4-FFF2-40B4-BE49-F238E27FC236}">
                <a16:creationId xmlns:a16="http://schemas.microsoft.com/office/drawing/2014/main" id="{36A4C5CB-2747-44A9-B3CE-B7EC0B1301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25" y="1555738"/>
            <a:ext cx="1818650" cy="1325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 descr="A group of images of a smiling face&#10;&#10;Description automatically generated">
            <a:extLst>
              <a:ext uri="{FF2B5EF4-FFF2-40B4-BE49-F238E27FC236}">
                <a16:creationId xmlns:a16="http://schemas.microsoft.com/office/drawing/2014/main" id="{32B67E8E-6360-49E1-AC63-8683DFCDD8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377" y="1555738"/>
            <a:ext cx="1818650" cy="1325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DF2EF44-CBA0-86DE-8099-9A5E155052F1}"/>
              </a:ext>
            </a:extLst>
          </p:cNvPr>
          <p:cNvSpPr txBox="1"/>
          <p:nvPr/>
        </p:nvSpPr>
        <p:spPr>
          <a:xfrm>
            <a:off x="4794013" y="2349296"/>
            <a:ext cx="24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zoro.png</a:t>
            </a:r>
          </a:p>
        </p:txBody>
      </p:sp>
    </p:spTree>
    <p:extLst>
      <p:ext uri="{BB962C8B-B14F-4D97-AF65-F5344CB8AC3E}">
        <p14:creationId xmlns:p14="http://schemas.microsoft.com/office/powerpoint/2010/main" val="410592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748-CBF7-5ECB-CB5E-17DC593B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eric.png</a:t>
            </a:r>
          </a:p>
        </p:txBody>
      </p:sp>
      <p:pic>
        <p:nvPicPr>
          <p:cNvPr id="8" name="Picture 7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48A071D4-0BA8-9EF6-2EE3-77366485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8" y="2279475"/>
            <a:ext cx="5585944" cy="4038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8F46E-2BBF-8B2C-CD3E-172BFB62CA7D}"/>
              </a:ext>
            </a:extLst>
          </p:cNvPr>
          <p:cNvSpPr txBox="1"/>
          <p:nvPr/>
        </p:nvSpPr>
        <p:spPr>
          <a:xfrm>
            <a:off x="456039" y="1823015"/>
            <a:ext cx="248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 neighbor distance </a:t>
            </a:r>
            <a:r>
              <a:rPr lang="en-US" dirty="0" err="1"/>
              <a:t>avrg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6401-7ABE-4645-5681-C20D6AE55206}"/>
              </a:ext>
            </a:extLst>
          </p:cNvPr>
          <p:cNvSpPr txBox="1"/>
          <p:nvPr/>
        </p:nvSpPr>
        <p:spPr>
          <a:xfrm>
            <a:off x="2654024" y="6186450"/>
            <a:ext cx="18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(# of colors)</a:t>
            </a:r>
          </a:p>
        </p:txBody>
      </p:sp>
      <p:pic>
        <p:nvPicPr>
          <p:cNvPr id="12" name="Picture 11" descr="A person with a mustache&#10;&#10;Description automatically generated">
            <a:extLst>
              <a:ext uri="{FF2B5EF4-FFF2-40B4-BE49-F238E27FC236}">
                <a16:creationId xmlns:a16="http://schemas.microsoft.com/office/drawing/2014/main" id="{9A0AA156-DC1E-BE63-21FD-B2347145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22" y="206941"/>
            <a:ext cx="2418094" cy="2153214"/>
          </a:xfrm>
          <a:prstGeom prst="rect">
            <a:avLst/>
          </a:prstGeom>
        </p:spPr>
      </p:pic>
      <p:pic>
        <p:nvPicPr>
          <p:cNvPr id="14" name="Picture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4565EB17-B4F9-D9C8-6318-9D9204E09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28" y="2359589"/>
            <a:ext cx="2418094" cy="2153214"/>
          </a:xfrm>
          <a:prstGeom prst="rect">
            <a:avLst/>
          </a:prstGeom>
        </p:spPr>
      </p:pic>
      <p:pic>
        <p:nvPicPr>
          <p:cNvPr id="16" name="Picture 15" descr="A person with a pipe in his mouth&#10;&#10;Description automatically generated">
            <a:extLst>
              <a:ext uri="{FF2B5EF4-FFF2-40B4-BE49-F238E27FC236}">
                <a16:creationId xmlns:a16="http://schemas.microsoft.com/office/drawing/2014/main" id="{A2F9FE99-895D-795B-B2F9-5750E8899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22" y="2359589"/>
            <a:ext cx="2418094" cy="2153214"/>
          </a:xfrm>
          <a:prstGeom prst="rect">
            <a:avLst/>
          </a:prstGeom>
        </p:spPr>
      </p:pic>
      <p:pic>
        <p:nvPicPr>
          <p:cNvPr id="18" name="Picture 17" descr="A person in a blue shirt&#10;&#10;Description automatically generated">
            <a:extLst>
              <a:ext uri="{FF2B5EF4-FFF2-40B4-BE49-F238E27FC236}">
                <a16:creationId xmlns:a16="http://schemas.microsoft.com/office/drawing/2014/main" id="{D2E1C1B1-D7D0-00F8-FF8B-56F22C4E0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73" y="4512803"/>
            <a:ext cx="2418094" cy="2153214"/>
          </a:xfrm>
          <a:prstGeom prst="rect">
            <a:avLst/>
          </a:prstGeom>
        </p:spPr>
      </p:pic>
      <p:pic>
        <p:nvPicPr>
          <p:cNvPr id="20" name="Picture 19" descr="A person with a cigarette in his mouth&#10;&#10;Description automatically generated">
            <a:extLst>
              <a:ext uri="{FF2B5EF4-FFF2-40B4-BE49-F238E27FC236}">
                <a16:creationId xmlns:a16="http://schemas.microsoft.com/office/drawing/2014/main" id="{8B853785-FAD2-A4C8-4536-E5642CD59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377" y="4512803"/>
            <a:ext cx="2418094" cy="2153214"/>
          </a:xfrm>
          <a:prstGeom prst="rect">
            <a:avLst/>
          </a:prstGeom>
        </p:spPr>
      </p:pic>
      <p:pic>
        <p:nvPicPr>
          <p:cNvPr id="22" name="Picture 21" descr="A person with a mustache&#10;&#10;Description automatically generated">
            <a:extLst>
              <a:ext uri="{FF2B5EF4-FFF2-40B4-BE49-F238E27FC236}">
                <a16:creationId xmlns:a16="http://schemas.microsoft.com/office/drawing/2014/main" id="{270FE237-4D1E-7F2F-99F8-A86A3BEAB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28" y="206375"/>
            <a:ext cx="2418094" cy="21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4D7F-9722-495F-1214-DCBFD97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frog.png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96709-37F9-4DDD-85AD-22691435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" y="2044521"/>
            <a:ext cx="5616427" cy="4115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499B8-B45F-14FC-8D4A-C600CA86D636}"/>
              </a:ext>
            </a:extLst>
          </p:cNvPr>
          <p:cNvSpPr txBox="1"/>
          <p:nvPr/>
        </p:nvSpPr>
        <p:spPr>
          <a:xfrm>
            <a:off x="2654024" y="6186450"/>
            <a:ext cx="189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(# of colors)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DDEFD-22C7-CC4F-E43E-9F3816E04A58}"/>
              </a:ext>
            </a:extLst>
          </p:cNvPr>
          <p:cNvSpPr txBox="1"/>
          <p:nvPr/>
        </p:nvSpPr>
        <p:spPr>
          <a:xfrm>
            <a:off x="316339" y="1690688"/>
            <a:ext cx="248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 neighbor distance </a:t>
            </a:r>
            <a:r>
              <a:rPr lang="en-US" dirty="0" err="1"/>
              <a:t>avrg</a:t>
            </a:r>
            <a:endParaRPr lang="en-US" dirty="0"/>
          </a:p>
        </p:txBody>
      </p:sp>
      <p:pic>
        <p:nvPicPr>
          <p:cNvPr id="10" name="Picture 9" descr="A red frog on a green leaf&#10;&#10;Description automatically generated">
            <a:extLst>
              <a:ext uri="{FF2B5EF4-FFF2-40B4-BE49-F238E27FC236}">
                <a16:creationId xmlns:a16="http://schemas.microsoft.com/office/drawing/2014/main" id="{A2CD7DDE-46DF-0EED-B46A-8E5DDFEB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74" y="657666"/>
            <a:ext cx="2022327" cy="2022327"/>
          </a:xfrm>
          <a:prstGeom prst="rect">
            <a:avLst/>
          </a:prstGeom>
        </p:spPr>
      </p:pic>
      <p:pic>
        <p:nvPicPr>
          <p:cNvPr id="12" name="Picture 11" descr="A red frog on a leaf&#10;&#10;Description automatically generated">
            <a:extLst>
              <a:ext uri="{FF2B5EF4-FFF2-40B4-BE49-F238E27FC236}">
                <a16:creationId xmlns:a16="http://schemas.microsoft.com/office/drawing/2014/main" id="{57D472A9-79D0-EA80-F5C9-C30E51CB6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8" y="2679995"/>
            <a:ext cx="2022327" cy="2022327"/>
          </a:xfrm>
          <a:prstGeom prst="rect">
            <a:avLst/>
          </a:prstGeom>
        </p:spPr>
      </p:pic>
      <p:pic>
        <p:nvPicPr>
          <p:cNvPr id="14" name="Picture 13" descr="A red frog on a leaf&#10;&#10;Description automatically generated">
            <a:extLst>
              <a:ext uri="{FF2B5EF4-FFF2-40B4-BE49-F238E27FC236}">
                <a16:creationId xmlns:a16="http://schemas.microsoft.com/office/drawing/2014/main" id="{B882833D-2286-136D-DE69-43DB770CD6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75" y="2679994"/>
            <a:ext cx="2022327" cy="2022327"/>
          </a:xfrm>
          <a:prstGeom prst="rect">
            <a:avLst/>
          </a:prstGeom>
        </p:spPr>
      </p:pic>
      <p:pic>
        <p:nvPicPr>
          <p:cNvPr id="16" name="Picture 15" descr="A red frog on a leaf&#10;&#10;Description automatically generated">
            <a:extLst>
              <a:ext uri="{FF2B5EF4-FFF2-40B4-BE49-F238E27FC236}">
                <a16:creationId xmlns:a16="http://schemas.microsoft.com/office/drawing/2014/main" id="{2103409D-9AAC-6DB4-FEC1-6A3A212E2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9" y="4702322"/>
            <a:ext cx="2022327" cy="2022327"/>
          </a:xfrm>
          <a:prstGeom prst="rect">
            <a:avLst/>
          </a:prstGeom>
        </p:spPr>
      </p:pic>
      <p:pic>
        <p:nvPicPr>
          <p:cNvPr id="18" name="Picture 17" descr="A red frog on a leaf&#10;&#10;Description automatically generated">
            <a:extLst>
              <a:ext uri="{FF2B5EF4-FFF2-40B4-BE49-F238E27FC236}">
                <a16:creationId xmlns:a16="http://schemas.microsoft.com/office/drawing/2014/main" id="{7F22F5D0-7F3A-0C59-1D94-9C6807472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76" y="4702322"/>
            <a:ext cx="2022327" cy="2022327"/>
          </a:xfrm>
          <a:prstGeom prst="rect">
            <a:avLst/>
          </a:prstGeom>
        </p:spPr>
      </p:pic>
      <p:pic>
        <p:nvPicPr>
          <p:cNvPr id="20" name="Picture 19" descr="A red frog on a green background&#10;&#10;Description automatically generated">
            <a:extLst>
              <a:ext uri="{FF2B5EF4-FFF2-40B4-BE49-F238E27FC236}">
                <a16:creationId xmlns:a16="http://schemas.microsoft.com/office/drawing/2014/main" id="{7E05FBCB-F8D7-9368-27A8-33869CF81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47" y="657667"/>
            <a:ext cx="2022327" cy="20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2630-3AE9-8A82-D5C6-94DBB20F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301625"/>
            <a:ext cx="11264900" cy="1325563"/>
          </a:xfrm>
        </p:spPr>
        <p:txBody>
          <a:bodyPr>
            <a:normAutofit/>
          </a:bodyPr>
          <a:lstStyle/>
          <a:p>
            <a:r>
              <a:rPr lang="en-US" dirty="0"/>
              <a:t>We can also swap the centroids between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585-6B97-3E89-26DD-52727AF1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Palette swap</a:t>
            </a:r>
          </a:p>
          <a:p>
            <a:r>
              <a:rPr lang="en-US" sz="3200" dirty="0"/>
              <a:t>Colors swapped based on how many colors are in each centroid’s cluster</a:t>
            </a:r>
          </a:p>
          <a:p>
            <a:r>
              <a:rPr lang="en-US" dirty="0"/>
              <a:t>Still based on nearness to original centroid, not swapped on</a:t>
            </a:r>
          </a:p>
        </p:txBody>
      </p:sp>
      <p:pic>
        <p:nvPicPr>
          <p:cNvPr id="5" name="Picture 4" descr="A cartoon of a sonic character&#10;&#10;Description automatically generated">
            <a:extLst>
              <a:ext uri="{FF2B5EF4-FFF2-40B4-BE49-F238E27FC236}">
                <a16:creationId xmlns:a16="http://schemas.microsoft.com/office/drawing/2014/main" id="{496CEE6F-266C-96BD-72B5-A454D27F1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93" y="4152899"/>
            <a:ext cx="1621824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artoon of a black and white character&#10;&#10;Description automatically generated">
            <a:extLst>
              <a:ext uri="{FF2B5EF4-FFF2-40B4-BE49-F238E27FC236}">
                <a16:creationId xmlns:a16="http://schemas.microsoft.com/office/drawing/2014/main" id="{61436484-18EB-C43C-D16E-F86BEA108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899"/>
            <a:ext cx="1475493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8EE44-BBDD-0079-5989-C67D02FD0C2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12C0B2-15BB-0B4D-D301-95C67B58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152899"/>
            <a:ext cx="1905000" cy="222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86CE3A-EE5E-460D-ADAE-C4AC11A2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634" y="4152898"/>
            <a:ext cx="1799166" cy="222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ook cover of a cat in the hat&#10;&#10;Description automatically generated">
            <a:extLst>
              <a:ext uri="{FF2B5EF4-FFF2-40B4-BE49-F238E27FC236}">
                <a16:creationId xmlns:a16="http://schemas.microsoft.com/office/drawing/2014/main" id="{BC3AED5C-1F42-73D0-28FC-D15773F59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51" y="4152898"/>
            <a:ext cx="1615818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book cover of a book&#10;&#10;Description automatically generated">
            <a:extLst>
              <a:ext uri="{FF2B5EF4-FFF2-40B4-BE49-F238E27FC236}">
                <a16:creationId xmlns:a16="http://schemas.microsoft.com/office/drawing/2014/main" id="{259B3931-3460-1705-F21A-BB61A92EA9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69" y="4152898"/>
            <a:ext cx="1623431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9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806A878-88C5-9EA4-B77F-1873FAD26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278-95AA-C443-687A-7CCDFF29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524500" cy="9620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Special thanks to Dr. Hansen’s slides and the NumPy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3E22E-2901-17C2-A916-DDF6A6786912}"/>
              </a:ext>
            </a:extLst>
          </p:cNvPr>
          <p:cNvSpPr txBox="1"/>
          <p:nvPr/>
        </p:nvSpPr>
        <p:spPr>
          <a:xfrm>
            <a:off x="1928812" y="5410736"/>
            <a:ext cx="8334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Merry Christmas</a:t>
            </a:r>
          </a:p>
        </p:txBody>
      </p:sp>
    </p:spTree>
    <p:extLst>
      <p:ext uri="{BB962C8B-B14F-4D97-AF65-F5344CB8AC3E}">
        <p14:creationId xmlns:p14="http://schemas.microsoft.com/office/powerpoint/2010/main" val="164450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42C7-BA61-CC1E-CE6F-9ABEF865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81672" cy="1325563"/>
          </a:xfrm>
        </p:spPr>
        <p:txBody>
          <a:bodyPr/>
          <a:lstStyle/>
          <a:p>
            <a:r>
              <a:rPr lang="en-US" dirty="0"/>
              <a:t>We want to reduce the image to a certain number of colors,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51FA-53B2-694E-EA8B-08AFE80D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547"/>
            <a:ext cx="7702685" cy="4059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 achieve this, we need to find k colors which best represent the colors in the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do we find these representative colors?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ED9F8-C7A1-D654-4B27-BA7AFDF3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16" y="3096639"/>
            <a:ext cx="1588851" cy="158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DB26C-C59F-54A4-CE60-7E6B68306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16" y="4685490"/>
            <a:ext cx="1588851" cy="15888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32E98A-DC8F-A624-C748-670A0BB4CBBA}"/>
              </a:ext>
            </a:extLst>
          </p:cNvPr>
          <p:cNvSpPr/>
          <p:nvPr/>
        </p:nvSpPr>
        <p:spPr>
          <a:xfrm>
            <a:off x="10029217" y="1507788"/>
            <a:ext cx="1588851" cy="1588851"/>
          </a:xfrm>
          <a:prstGeom prst="rect">
            <a:avLst/>
          </a:prstGeom>
          <a:solidFill>
            <a:srgbClr val="6B88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E0A65-AFBC-4031-7AE2-4013B30EAC72}"/>
              </a:ext>
            </a:extLst>
          </p:cNvPr>
          <p:cNvSpPr txBox="1"/>
          <p:nvPr/>
        </p:nvSpPr>
        <p:spPr>
          <a:xfrm>
            <a:off x="9204671" y="21175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D6B1C-BDE5-8768-EECE-B63F07540661}"/>
              </a:ext>
            </a:extLst>
          </p:cNvPr>
          <p:cNvSpPr txBox="1"/>
          <p:nvPr/>
        </p:nvSpPr>
        <p:spPr>
          <a:xfrm>
            <a:off x="9210689" y="529524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1DCF9-D049-2798-1196-57C704AA653F}"/>
              </a:ext>
            </a:extLst>
          </p:cNvPr>
          <p:cNvSpPr txBox="1"/>
          <p:nvPr/>
        </p:nvSpPr>
        <p:spPr>
          <a:xfrm>
            <a:off x="9204672" y="370639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331859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7927-828C-9C38-8C56-9C832A68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44"/>
            <a:ext cx="10515600" cy="1325563"/>
          </a:xfrm>
        </p:spPr>
        <p:txBody>
          <a:bodyPr/>
          <a:lstStyle/>
          <a:p>
            <a:r>
              <a:rPr lang="en-US" b="1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6792-6F46-BBA8-EFA7-1A3DF759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0"/>
            <a:ext cx="10515600" cy="1603375"/>
          </a:xfrm>
        </p:spPr>
        <p:txBody>
          <a:bodyPr>
            <a:normAutofit/>
          </a:bodyPr>
          <a:lstStyle/>
          <a:p>
            <a:r>
              <a:rPr lang="en-US" sz="2300" dirty="0"/>
              <a:t>Form of unsupervised learning for classifying objects into k classes</a:t>
            </a:r>
          </a:p>
          <a:p>
            <a:pPr lvl="1"/>
            <a:r>
              <a:rPr lang="en-US" sz="2300" dirty="0"/>
              <a:t>For our purposes, each pixel is an object</a:t>
            </a:r>
          </a:p>
          <a:p>
            <a:r>
              <a:rPr lang="en-US" sz="2300" dirty="0"/>
              <a:t>Classify pixels based on color value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EDA5C-CBBE-C221-CF4E-3A6861A066D3}"/>
              </a:ext>
            </a:extLst>
          </p:cNvPr>
          <p:cNvSpPr txBox="1"/>
          <p:nvPr/>
        </p:nvSpPr>
        <p:spPr>
          <a:xfrm>
            <a:off x="838200" y="2664805"/>
            <a:ext cx="9292646" cy="381642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Pick k random points in RGB color space – these are our centroids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Label pixels closest to each centroid as part of its classification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Shift centroids to least-square distance of all points in classification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Continue until centroids stop moving, or we hit the iteration limit (almost never happens)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7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3E1551-64B5-A99D-C076-987E4F5D4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9" b="780"/>
          <a:stretch/>
        </p:blipFill>
        <p:spPr>
          <a:xfrm>
            <a:off x="954156" y="3758996"/>
            <a:ext cx="3172487" cy="29486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3D3F70-A2AE-9071-860F-4CCA865C5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708620"/>
            <a:ext cx="3172487" cy="29075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009B0B-E711-ED9F-40A6-714A3AFCF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952" y="3659728"/>
            <a:ext cx="3427048" cy="31471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A00E29-7BCB-5F2C-E2D1-216914A4B875}"/>
              </a:ext>
            </a:extLst>
          </p:cNvPr>
          <p:cNvSpPr txBox="1"/>
          <p:nvPr/>
        </p:nvSpPr>
        <p:spPr>
          <a:xfrm>
            <a:off x="1267007" y="1516917"/>
            <a:ext cx="214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Random Centroids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59354A-C204-C5E0-4761-E1EA6A12EAC2}"/>
              </a:ext>
            </a:extLst>
          </p:cNvPr>
          <p:cNvSpPr txBox="1"/>
          <p:nvPr/>
        </p:nvSpPr>
        <p:spPr>
          <a:xfrm>
            <a:off x="5731195" y="1405684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Adjustment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5AA1-9EE1-8F33-0E9F-78813CA5DFFE}"/>
              </a:ext>
            </a:extLst>
          </p:cNvPr>
          <p:cNvSpPr txBox="1"/>
          <p:nvPr/>
        </p:nvSpPr>
        <p:spPr>
          <a:xfrm>
            <a:off x="9869156" y="14056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Final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89190-0F24-ECFE-2389-517B3C964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601" y="1886249"/>
            <a:ext cx="1485966" cy="1643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3CE19-E07B-7E9A-9B1E-F97EEA63F7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"/>
          <a:stretch/>
        </p:blipFill>
        <p:spPr>
          <a:xfrm>
            <a:off x="5674166" y="1843069"/>
            <a:ext cx="1485966" cy="1643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0C28A-76E4-B1C6-053D-68EA06068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67007" cy="1405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2C0E57-2BDB-B0AC-7E66-42D830D97E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1"/>
          <a:stretch/>
        </p:blipFill>
        <p:spPr>
          <a:xfrm>
            <a:off x="9554335" y="1837917"/>
            <a:ext cx="1485966" cy="1643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1EE7E5-4554-5357-BB9D-454C0C8C443B}"/>
              </a:ext>
            </a:extLst>
          </p:cNvPr>
          <p:cNvSpPr txBox="1"/>
          <p:nvPr/>
        </p:nvSpPr>
        <p:spPr>
          <a:xfrm>
            <a:off x="2709406" y="1884205"/>
            <a:ext cx="2735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/>
              <a:t>Shift centroids to least-square distance of all points in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E1327-EEC2-D071-5B69-213C8B7F8BC5}"/>
              </a:ext>
            </a:extLst>
          </p:cNvPr>
          <p:cNvSpPr txBox="1"/>
          <p:nvPr/>
        </p:nvSpPr>
        <p:spPr>
          <a:xfrm>
            <a:off x="6818888" y="1837917"/>
            <a:ext cx="2735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/>
              <a:t>Shift centroids.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/>
              <a:t>New centroids match previous, so this is our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0859C-5D27-F76A-C1B6-4D000D2993FE}"/>
              </a:ext>
            </a:extLst>
          </p:cNvPr>
          <p:cNvSpPr txBox="1"/>
          <p:nvPr/>
        </p:nvSpPr>
        <p:spPr>
          <a:xfrm>
            <a:off x="1384145" y="211212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&lt;-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280574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65E8-1953-6D94-73BC-CC5F790C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local minima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A30B-080A-82B5-D3EA-70CC7493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starting centroids, k-means can converge on local minima</a:t>
            </a:r>
          </a:p>
          <a:p>
            <a:r>
              <a:rPr lang="en-US" dirty="0"/>
              <a:t>To solve this, we can run multiple iterations and calculate which one is the best</a:t>
            </a:r>
          </a:p>
          <a:p>
            <a:pPr marL="0" indent="0" algn="ctr">
              <a:buNone/>
            </a:pPr>
            <a:r>
              <a:rPr lang="en-US" sz="4000" b="1" dirty="0"/>
              <a:t>How do we calculate which one is “better”? </a:t>
            </a:r>
          </a:p>
        </p:txBody>
      </p:sp>
      <p:pic>
        <p:nvPicPr>
          <p:cNvPr id="5" name="Picture 4" descr="A frog on a green and brown background&#10;&#10;Description automatically generated">
            <a:extLst>
              <a:ext uri="{FF2B5EF4-FFF2-40B4-BE49-F238E27FC236}">
                <a16:creationId xmlns:a16="http://schemas.microsoft.com/office/drawing/2014/main" id="{2270C2F3-511B-EDEF-333D-F31D4F448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48" y="4419600"/>
            <a:ext cx="2438400" cy="2438400"/>
          </a:xfrm>
          <a:prstGeom prst="rect">
            <a:avLst/>
          </a:prstGeom>
        </p:spPr>
      </p:pic>
      <p:pic>
        <p:nvPicPr>
          <p:cNvPr id="7" name="Picture 6" descr="A red frog on a green background&#10;&#10;Description automatically generated">
            <a:extLst>
              <a:ext uri="{FF2B5EF4-FFF2-40B4-BE49-F238E27FC236}">
                <a16:creationId xmlns:a16="http://schemas.microsoft.com/office/drawing/2014/main" id="{C0AA0F5E-F1C5-AE29-D8F1-1C22E0D2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2" y="4419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9DDE-4E61-4537-F51E-3A5CF0D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idea: Color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236F-9558-DBD2-B8BE-80E7F537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the average distance per pixel between the output and original image</a:t>
            </a:r>
          </a:p>
          <a:p>
            <a:endParaRPr lang="en-US" sz="3200" dirty="0"/>
          </a:p>
          <a:p>
            <a:r>
              <a:rPr lang="en-US" sz="3200" dirty="0"/>
              <a:t>Take the image with the least color image</a:t>
            </a:r>
          </a:p>
          <a:p>
            <a:endParaRPr lang="en-US" sz="3200" dirty="0"/>
          </a:p>
          <a:p>
            <a:r>
              <a:rPr lang="en-US" sz="3200" dirty="0"/>
              <a:t>This should result in a trend of lower average distance as we increase the number of colors, right?</a:t>
            </a:r>
          </a:p>
        </p:txBody>
      </p:sp>
    </p:spTree>
    <p:extLst>
      <p:ext uri="{BB962C8B-B14F-4D97-AF65-F5344CB8AC3E}">
        <p14:creationId xmlns:p14="http://schemas.microsoft.com/office/powerpoint/2010/main" val="34298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46EF-48E8-B1AA-3694-BCEE95E1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Nope! It is unreliable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05B57-00F6-EDC6-DB59-AD0D7C22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4" y="2771775"/>
            <a:ext cx="5269755" cy="366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13AFD-D023-23E3-D505-F13D2BEABC67}"/>
              </a:ext>
            </a:extLst>
          </p:cNvPr>
          <p:cNvSpPr txBox="1"/>
          <p:nvPr/>
        </p:nvSpPr>
        <p:spPr>
          <a:xfrm>
            <a:off x="6299203" y="2309336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BD4756-7E8B-52FC-FBF7-E3F32BD6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3" y="2771773"/>
            <a:ext cx="5345670" cy="3663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61586D-3757-ABD0-1963-8D3D8DEE77B8}"/>
              </a:ext>
            </a:extLst>
          </p:cNvPr>
          <p:cNvSpPr txBox="1"/>
          <p:nvPr/>
        </p:nvSpPr>
        <p:spPr>
          <a:xfrm>
            <a:off x="623044" y="2316718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result:</a:t>
            </a:r>
          </a:p>
        </p:txBody>
      </p:sp>
    </p:spTree>
    <p:extLst>
      <p:ext uri="{BB962C8B-B14F-4D97-AF65-F5344CB8AC3E}">
        <p14:creationId xmlns:p14="http://schemas.microsoft.com/office/powerpoint/2010/main" val="158877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3365-E477-6CF1-E749-FE049016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New idea: Average of distances to nearest centroid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DC07-158E-FA76-EFA1-2A749513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centroid, find the nearest other centroid</a:t>
            </a:r>
          </a:p>
          <a:p>
            <a:endParaRPr lang="en-US" dirty="0"/>
          </a:p>
          <a:p>
            <a:r>
              <a:rPr lang="en-US" dirty="0"/>
              <a:t>Add the distance to the nearest to a sum</a:t>
            </a:r>
          </a:p>
          <a:p>
            <a:endParaRPr lang="en-US" dirty="0"/>
          </a:p>
          <a:p>
            <a:r>
              <a:rPr lang="en-US" dirty="0"/>
              <a:t>Take the image with the highest distance between centroids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157-3E89-0409-A478-1F6E47C4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  <p:pic>
        <p:nvPicPr>
          <p:cNvPr id="5" name="Picture 4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AB88EA2F-B21A-B040-EE82-90985D05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54" y="1874191"/>
            <a:ext cx="5507312" cy="4086318"/>
          </a:xfrm>
          <a:prstGeom prst="rect">
            <a:avLst/>
          </a:prstGeom>
        </p:spPr>
      </p:pic>
      <p:pic>
        <p:nvPicPr>
          <p:cNvPr id="7" name="Picture 6" descr="A dog with a collar&#10;&#10;Description automatically generated">
            <a:extLst>
              <a:ext uri="{FF2B5EF4-FFF2-40B4-BE49-F238E27FC236}">
                <a16:creationId xmlns:a16="http://schemas.microsoft.com/office/drawing/2014/main" id="{4E769F9C-F670-58BE-32AA-EAF910523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838200"/>
            <a:ext cx="10033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dog looking at the camera&#10;&#10;Description automatically generated">
            <a:extLst>
              <a:ext uri="{FF2B5EF4-FFF2-40B4-BE49-F238E27FC236}">
                <a16:creationId xmlns:a16="http://schemas.microsoft.com/office/drawing/2014/main" id="{DAD7E83F-4B1D-4139-B7D4-416C6570D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1841500"/>
            <a:ext cx="10033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og looking at the camera&#10;&#10;Description automatically generated">
            <a:extLst>
              <a:ext uri="{FF2B5EF4-FFF2-40B4-BE49-F238E27FC236}">
                <a16:creationId xmlns:a16="http://schemas.microsoft.com/office/drawing/2014/main" id="{285D72A9-23C4-F8A0-BC9A-CD22EE7C0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2844800"/>
            <a:ext cx="10033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dog looking at the camera&#10;&#10;Description automatically generated">
            <a:extLst>
              <a:ext uri="{FF2B5EF4-FFF2-40B4-BE49-F238E27FC236}">
                <a16:creationId xmlns:a16="http://schemas.microsoft.com/office/drawing/2014/main" id="{27810BF8-E9D8-7668-0746-AC846640C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3848100"/>
            <a:ext cx="10033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dog looking at the camera&#10;&#10;Description automatically generated">
            <a:extLst>
              <a:ext uri="{FF2B5EF4-FFF2-40B4-BE49-F238E27FC236}">
                <a16:creationId xmlns:a16="http://schemas.microsoft.com/office/drawing/2014/main" id="{610C7118-B033-7195-0CBD-1688EC34D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4851400"/>
            <a:ext cx="10033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dog looking at the camera&#10;&#10;Description automatically generated">
            <a:extLst>
              <a:ext uri="{FF2B5EF4-FFF2-40B4-BE49-F238E27FC236}">
                <a16:creationId xmlns:a16="http://schemas.microsoft.com/office/drawing/2014/main" id="{94D3971C-285D-0B41-69CC-DD1929F9E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5854700"/>
            <a:ext cx="1003300" cy="100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373B9E-DDF8-8FE3-FF1A-5C671D94EAF4}"/>
              </a:ext>
            </a:extLst>
          </p:cNvPr>
          <p:cNvSpPr txBox="1"/>
          <p:nvPr/>
        </p:nvSpPr>
        <p:spPr>
          <a:xfrm>
            <a:off x="7354387" y="5820846"/>
            <a:ext cx="178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(# of colors)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F30AB-E33B-83A0-DCD4-C5F682810AFC}"/>
              </a:ext>
            </a:extLst>
          </p:cNvPr>
          <p:cNvSpPr txBox="1"/>
          <p:nvPr/>
        </p:nvSpPr>
        <p:spPr>
          <a:xfrm>
            <a:off x="9459682" y="2083078"/>
            <a:ext cx="128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dog2.png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4DE6B-4ABE-E3EC-04E2-938B3D96A529}"/>
              </a:ext>
            </a:extLst>
          </p:cNvPr>
          <p:cNvSpPr txBox="1"/>
          <p:nvPr/>
        </p:nvSpPr>
        <p:spPr>
          <a:xfrm>
            <a:off x="5143500" y="1367522"/>
            <a:ext cx="233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 neighbor distance </a:t>
            </a:r>
            <a:r>
              <a:rPr lang="en-US" dirty="0" err="1"/>
              <a:t>avrg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DBB190-B502-EC26-8815-8489204444E1}"/>
              </a:ext>
            </a:extLst>
          </p:cNvPr>
          <p:cNvSpPr txBox="1"/>
          <p:nvPr/>
        </p:nvSpPr>
        <p:spPr>
          <a:xfrm>
            <a:off x="15455" y="1962336"/>
            <a:ext cx="346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also has the benefit of prioritizing more unique colors (higher saturation)</a:t>
            </a:r>
          </a:p>
        </p:txBody>
      </p:sp>
      <p:pic>
        <p:nvPicPr>
          <p:cNvPr id="23" name="Picture 22" descr="A group of people hiking on a trail&#10;&#10;Description automatically generated">
            <a:extLst>
              <a:ext uri="{FF2B5EF4-FFF2-40B4-BE49-F238E27FC236}">
                <a16:creationId xmlns:a16="http://schemas.microsoft.com/office/drawing/2014/main" id="{814D0F72-18DE-A671-FF0F-7F5BB9370C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106"/>
            <a:ext cx="5251450" cy="39418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50C6D7-6BFF-CA25-690C-946380755141}"/>
              </a:ext>
            </a:extLst>
          </p:cNvPr>
          <p:cNvCxnSpPr>
            <a:cxnSpLocks/>
          </p:cNvCxnSpPr>
          <p:nvPr/>
        </p:nvCxnSpPr>
        <p:spPr>
          <a:xfrm flipH="1" flipV="1">
            <a:off x="4725737" y="5336789"/>
            <a:ext cx="1424533" cy="853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4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442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K-Means Clustering: Reducing Image Color-Space</vt:lpstr>
      <vt:lpstr>We want to reduce the image to a certain number of colors, k</vt:lpstr>
      <vt:lpstr>K-Means clustering</vt:lpstr>
      <vt:lpstr>PowerPoint Presentation</vt:lpstr>
      <vt:lpstr>Solving the local minima problem</vt:lpstr>
      <vt:lpstr>Original idea: Color distance</vt:lpstr>
      <vt:lpstr>Nope! It is unreliable</vt:lpstr>
      <vt:lpstr>New idea: Average of distances to nearest centroid</vt:lpstr>
      <vt:lpstr>It works!</vt:lpstr>
      <vt:lpstr>We can run a range of k values and graph the result</vt:lpstr>
      <vt:lpstr>eric.png</vt:lpstr>
      <vt:lpstr>frog.png</vt:lpstr>
      <vt:lpstr>We can also swap the centroids between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Clustering: Reducing Image Color-Space</dc:title>
  <dc:creator>Charles Chua</dc:creator>
  <cp:lastModifiedBy>Charles Chua</cp:lastModifiedBy>
  <cp:revision>5</cp:revision>
  <dcterms:created xsi:type="dcterms:W3CDTF">2023-12-03T21:52:43Z</dcterms:created>
  <dcterms:modified xsi:type="dcterms:W3CDTF">2023-12-05T18:21:03Z</dcterms:modified>
</cp:coreProperties>
</file>