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4" r:id="rId2"/>
    <p:sldId id="295" r:id="rId3"/>
    <p:sldId id="325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7EE85-B642-49E7-AD63-8CC4D973E66D}" v="164" dt="2022-10-11T18:15:57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2317EE85-B642-49E7-AD63-8CC4D973E66D}"/>
    <pc:docChg chg="undo custSel addSld delSld modSld">
      <pc:chgData name="#CHUA BING HONG#" userId="461ec5b6-ea7c-400b-83d0-29cd857a69a7" providerId="ADAL" clId="{2317EE85-B642-49E7-AD63-8CC4D973E66D}" dt="2022-10-11T18:15:57.610" v="518" actId="20577"/>
      <pc:docMkLst>
        <pc:docMk/>
      </pc:docMkLst>
      <pc:sldChg chg="del">
        <pc:chgData name="#CHUA BING HONG#" userId="461ec5b6-ea7c-400b-83d0-29cd857a69a7" providerId="ADAL" clId="{2317EE85-B642-49E7-AD63-8CC4D973E66D}" dt="2022-10-05T21:47:31.199" v="0" actId="47"/>
        <pc:sldMkLst>
          <pc:docMk/>
          <pc:sldMk cId="1206130351" sldId="326"/>
        </pc:sldMkLst>
      </pc:sldChg>
      <pc:sldChg chg="modSp add mod">
        <pc:chgData name="#CHUA BING HONG#" userId="461ec5b6-ea7c-400b-83d0-29cd857a69a7" providerId="ADAL" clId="{2317EE85-B642-49E7-AD63-8CC4D973E66D}" dt="2022-10-11T18:15:57.610" v="518" actId="20577"/>
        <pc:sldMkLst>
          <pc:docMk/>
          <pc:sldMk cId="3396765192" sldId="326"/>
        </pc:sldMkLst>
        <pc:spChg chg="mod">
          <ac:chgData name="#CHUA BING HONG#" userId="461ec5b6-ea7c-400b-83d0-29cd857a69a7" providerId="ADAL" clId="{2317EE85-B642-49E7-AD63-8CC4D973E66D}" dt="2022-10-11T18:15:57.610" v="518" actId="20577"/>
          <ac:spMkLst>
            <pc:docMk/>
            <pc:sldMk cId="3396765192" sldId="326"/>
            <ac:spMk id="3" creationId="{E4B89154-3564-8016-C4CB-80AF57911506}"/>
          </ac:spMkLst>
        </pc:spChg>
        <pc:spChg chg="mod">
          <ac:chgData name="#CHUA BING HONG#" userId="461ec5b6-ea7c-400b-83d0-29cd857a69a7" providerId="ADAL" clId="{2317EE85-B642-49E7-AD63-8CC4D973E66D}" dt="2022-10-05T21:47:51.160" v="20" actId="20577"/>
          <ac:spMkLst>
            <pc:docMk/>
            <pc:sldMk cId="3396765192" sldId="326"/>
            <ac:spMk id="4" creationId="{EE7681D0-066A-95C4-145C-A4937BD0A75A}"/>
          </ac:spMkLst>
        </pc:spChg>
      </pc:sldChg>
      <pc:sldChg chg="modSp add del">
        <pc:chgData name="#CHUA BING HONG#" userId="461ec5b6-ea7c-400b-83d0-29cd857a69a7" providerId="ADAL" clId="{2317EE85-B642-49E7-AD63-8CC4D973E66D}" dt="2022-10-05T23:20:04.371" v="503" actId="47"/>
        <pc:sldMkLst>
          <pc:docMk/>
          <pc:sldMk cId="2743081023" sldId="327"/>
        </pc:sldMkLst>
        <pc:spChg chg="mod">
          <ac:chgData name="#CHUA BING HONG#" userId="461ec5b6-ea7c-400b-83d0-29cd857a69a7" providerId="ADAL" clId="{2317EE85-B642-49E7-AD63-8CC4D973E66D}" dt="2022-10-05T22:02:12.149" v="475" actId="20577"/>
          <ac:spMkLst>
            <pc:docMk/>
            <pc:sldMk cId="2743081023" sldId="327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2317EE85-B642-49E7-AD63-8CC4D973E66D}" dt="2022-10-05T23:20:06.312" v="504" actId="47"/>
        <pc:sldMkLst>
          <pc:docMk/>
          <pc:sldMk cId="3470361631" sldId="328"/>
        </pc:sldMkLst>
        <pc:spChg chg="mod">
          <ac:chgData name="#CHUA BING HONG#" userId="461ec5b6-ea7c-400b-83d0-29cd857a69a7" providerId="ADAL" clId="{2317EE85-B642-49E7-AD63-8CC4D973E66D}" dt="2022-10-05T22:04:12.394" v="502" actId="20577"/>
          <ac:spMkLst>
            <pc:docMk/>
            <pc:sldMk cId="3470361631" sldId="328"/>
            <ac:spMk id="3" creationId="{E4B89154-3564-8016-C4CB-80AF57911506}"/>
          </ac:spMkLst>
        </pc:spChg>
        <pc:spChg chg="add del">
          <ac:chgData name="#CHUA BING HONG#" userId="461ec5b6-ea7c-400b-83d0-29cd857a69a7" providerId="ADAL" clId="{2317EE85-B642-49E7-AD63-8CC4D973E66D}" dt="2022-10-05T22:00:06.006" v="380" actId="22"/>
          <ac:spMkLst>
            <pc:docMk/>
            <pc:sldMk cId="3470361631" sldId="328"/>
            <ac:spMk id="5" creationId="{75411E70-EDFC-6262-28E6-A8B05EA13C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11/10/2022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11/10/2022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11/10/2022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11/10/2022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11/10/2022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11/10/2022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New bottle</a:t>
            </a:r>
          </a:p>
          <a:p>
            <a:r>
              <a:rPr lang="en-SG" dirty="0"/>
              <a:t>Temporal variation of the 1 ml</a:t>
            </a:r>
            <a:br>
              <a:rPr lang="en-SG" dirty="0"/>
            </a:br>
            <a:r>
              <a:rPr lang="en-SG" dirty="0"/>
              <a:t>measurement</a:t>
            </a:r>
          </a:p>
          <a:p>
            <a:r>
              <a:rPr lang="en-SG" dirty="0"/>
              <a:t>Volumetric variation: 5 ml measurement,</a:t>
            </a:r>
            <a:br>
              <a:rPr lang="en-SG" dirty="0"/>
            </a:br>
            <a:r>
              <a:rPr lang="en-SG" dirty="0"/>
              <a:t>higher density</a:t>
            </a:r>
          </a:p>
          <a:p>
            <a:r>
              <a:rPr lang="en-SG" dirty="0"/>
              <a:t>Possible reasons for variation</a:t>
            </a:r>
          </a:p>
          <a:p>
            <a:pPr lvl="1"/>
            <a:r>
              <a:rPr lang="en-SG" dirty="0"/>
              <a:t>Volatile loss</a:t>
            </a:r>
          </a:p>
          <a:p>
            <a:pPr lvl="1"/>
            <a:r>
              <a:rPr lang="en-SG" dirty="0"/>
              <a:t>Temperature (?)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Density Measurements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BC8EC6-46BF-08A7-CAF6-9E03732B8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79667"/>
              </p:ext>
            </p:extLst>
          </p:nvPr>
        </p:nvGraphicFramePr>
        <p:xfrm>
          <a:off x="7519240" y="2035046"/>
          <a:ext cx="4337732" cy="2270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4433">
                  <a:extLst>
                    <a:ext uri="{9D8B030D-6E8A-4147-A177-3AD203B41FA5}">
                      <a16:colId xmlns:a16="http://schemas.microsoft.com/office/drawing/2014/main" val="2240297392"/>
                    </a:ext>
                  </a:extLst>
                </a:gridCol>
                <a:gridCol w="1084433">
                  <a:extLst>
                    <a:ext uri="{9D8B030D-6E8A-4147-A177-3AD203B41FA5}">
                      <a16:colId xmlns:a16="http://schemas.microsoft.com/office/drawing/2014/main" val="1883605497"/>
                    </a:ext>
                  </a:extLst>
                </a:gridCol>
                <a:gridCol w="1084433">
                  <a:extLst>
                    <a:ext uri="{9D8B030D-6E8A-4147-A177-3AD203B41FA5}">
                      <a16:colId xmlns:a16="http://schemas.microsoft.com/office/drawing/2014/main" val="1599736833"/>
                    </a:ext>
                  </a:extLst>
                </a:gridCol>
                <a:gridCol w="1084433">
                  <a:extLst>
                    <a:ext uri="{9D8B030D-6E8A-4147-A177-3AD203B41FA5}">
                      <a16:colId xmlns:a16="http://schemas.microsoft.com/office/drawing/2014/main" val="346195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Mass (g)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384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ml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598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 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761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 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157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917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122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34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894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b="1" dirty="0"/>
              <a:t>Aim: Quantify errors in solution preparation process</a:t>
            </a:r>
          </a:p>
          <a:p>
            <a:r>
              <a:rPr lang="en-SG" dirty="0"/>
              <a:t>Using 0.712 ml NH</a:t>
            </a:r>
            <a:r>
              <a:rPr lang="en-SG" baseline="-25000" dirty="0"/>
              <a:t>4</a:t>
            </a:r>
            <a:r>
              <a:rPr lang="en-SG" dirty="0"/>
              <a:t>OH (26.9 </a:t>
            </a:r>
            <a:r>
              <a:rPr lang="en-SG" dirty="0" err="1"/>
              <a:t>wt</a:t>
            </a:r>
            <a:r>
              <a:rPr lang="en-SG" dirty="0"/>
              <a:t>%, 0.7092 g/ml)</a:t>
            </a:r>
            <a:br>
              <a:rPr lang="en-SG" dirty="0"/>
            </a:br>
            <a:r>
              <a:rPr lang="en-SG" dirty="0"/>
              <a:t>4.288 mL H</a:t>
            </a:r>
            <a:r>
              <a:rPr lang="en-SG" baseline="-25000" dirty="0"/>
              <a:t>2</a:t>
            </a:r>
            <a:r>
              <a:rPr lang="en-SG" dirty="0"/>
              <a:t>O, for 2.84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endParaRPr lang="en-SG" dirty="0"/>
          </a:p>
          <a:p>
            <a:r>
              <a:rPr lang="en-SG" dirty="0"/>
              <a:t>Mean = 4.7648 g</a:t>
            </a:r>
          </a:p>
          <a:p>
            <a:r>
              <a:rPr lang="en-SG" dirty="0"/>
              <a:t>SD = 0.0137 g</a:t>
            </a:r>
          </a:p>
          <a:p>
            <a:r>
              <a:rPr lang="en-SG" dirty="0"/>
              <a:t>Range = 0.0436 g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Repeat Mass Measurements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BC8EC6-46BF-08A7-CAF6-9E03732B8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98137"/>
              </p:ext>
            </p:extLst>
          </p:nvPr>
        </p:nvGraphicFramePr>
        <p:xfrm>
          <a:off x="8743478" y="2839236"/>
          <a:ext cx="1510198" cy="312229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0198">
                  <a:extLst>
                    <a:ext uri="{9D8B030D-6E8A-4147-A177-3AD203B41FA5}">
                      <a16:colId xmlns:a16="http://schemas.microsoft.com/office/drawing/2014/main" val="1599736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Mass (g)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384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4.7913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761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4.7610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157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4.7589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917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4.7480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122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4.7548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34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4.7477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894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4.7644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062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4.7722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053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4.7735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262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4.7761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525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2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Use calibrated masses</a:t>
            </a:r>
          </a:p>
          <a:p>
            <a:r>
              <a:rPr lang="en-SG" dirty="0"/>
              <a:t>Change pipette tips for every single time we pipette</a:t>
            </a:r>
          </a:p>
          <a:p>
            <a:pPr lvl="1"/>
            <a:r>
              <a:rPr lang="en-SG" dirty="0"/>
              <a:t>Account for manufacturing variation in pipette tips</a:t>
            </a:r>
          </a:p>
          <a:p>
            <a:pPr lvl="1"/>
            <a:r>
              <a:rPr lang="en-SG" dirty="0"/>
              <a:t>Find a pipette tip box</a:t>
            </a:r>
          </a:p>
          <a:p>
            <a:r>
              <a:rPr lang="en-SG" dirty="0"/>
              <a:t>10x (?) of same volume ratio, but at 1 ml</a:t>
            </a:r>
          </a:p>
          <a:p>
            <a:pPr lvl="1"/>
            <a:r>
              <a:rPr lang="en-SG" dirty="0"/>
              <a:t>Determine if larger volume result in higher mass readouts</a:t>
            </a:r>
          </a:p>
          <a:p>
            <a:pPr lvl="1"/>
            <a:r>
              <a:rPr lang="en-SG" dirty="0"/>
              <a:t>If time permits, do for 2.5 ml (or 3 ml)</a:t>
            </a:r>
          </a:p>
          <a:p>
            <a:pPr lvl="1"/>
            <a:endParaRPr lang="en-SG" dirty="0"/>
          </a:p>
          <a:p>
            <a:r>
              <a:rPr lang="en-SG" dirty="0"/>
              <a:t>Do preparation in a glovebox instead of a </a:t>
            </a:r>
            <a:r>
              <a:rPr lang="en-SG" dirty="0" err="1"/>
              <a:t>fumehood</a:t>
            </a:r>
            <a:endParaRPr lang="en-SG" dirty="0"/>
          </a:p>
          <a:p>
            <a:pPr lvl="1"/>
            <a:r>
              <a:rPr lang="en-SG" dirty="0"/>
              <a:t>To check if there are unaccounted for reactions occurring with air</a:t>
            </a:r>
          </a:p>
          <a:p>
            <a:pPr lvl="1"/>
            <a:r>
              <a:rPr lang="en-SG" dirty="0"/>
              <a:t>183-213</a:t>
            </a:r>
          </a:p>
          <a:p>
            <a:pPr lvl="1"/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Further Mass Measurements</a:t>
            </a:r>
          </a:p>
        </p:txBody>
      </p:sp>
    </p:spTree>
    <p:extLst>
      <p:ext uri="{BB962C8B-B14F-4D97-AF65-F5344CB8AC3E}">
        <p14:creationId xmlns:p14="http://schemas.microsoft.com/office/powerpoint/2010/main" val="320683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73426"/>
                <a:ext cx="10890419" cy="5103537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Finding mass fraction from lab measurements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𝑁𝐻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 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𝑁𝐻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𝑁𝐻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𝑠𝑎𝑚𝑝𝑙𝑒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en-SG" dirty="0">
                    <a:ea typeface="Cambria Math" panose="02040503050406030204" pitchFamily="18" charset="0"/>
                  </a:rPr>
                </a:br>
                <a:endParaRPr lang="en-SG" dirty="0">
                  <a:ea typeface="Cambria Math" panose="02040503050406030204" pitchFamily="18" charset="0"/>
                </a:endParaRPr>
              </a:p>
              <a:p>
                <a:r>
                  <a:rPr lang="en-SG" b="0" dirty="0">
                    <a:ea typeface="Cambria Math" panose="02040503050406030204" pitchFamily="18" charset="0"/>
                  </a:rPr>
                  <a:t>Determining volume ratio to use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𝑁𝐻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 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𝑁𝐻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𝑁𝐻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𝑁𝐻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𝑁𝐻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𝑁𝐻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𝑁𝐻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𝑂𝐻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𝑁𝐻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𝑂𝐻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𝑁𝐻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𝑂𝐻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</m:sub>
                        </m:sSub>
                      </m:den>
                    </m:f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73426"/>
                <a:ext cx="10890419" cy="5103537"/>
              </a:xfrm>
              <a:blipFill>
                <a:blip r:embed="rId2"/>
                <a:stretch>
                  <a:fillRect l="-951" t="-19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 err="1"/>
              <a:t>Wt</a:t>
            </a:r>
            <a:r>
              <a:rPr lang="en-SG" dirty="0"/>
              <a:t>% measurements</a:t>
            </a:r>
          </a:p>
        </p:txBody>
      </p:sp>
    </p:spTree>
    <p:extLst>
      <p:ext uri="{BB962C8B-B14F-4D97-AF65-F5344CB8AC3E}">
        <p14:creationId xmlns:p14="http://schemas.microsoft.com/office/powerpoint/2010/main" val="339676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244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9</cp:revision>
  <dcterms:created xsi:type="dcterms:W3CDTF">2022-07-21T22:48:27Z</dcterms:created>
  <dcterms:modified xsi:type="dcterms:W3CDTF">2022-10-11T18:16:08Z</dcterms:modified>
</cp:coreProperties>
</file>