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1833" r:id="rId3"/>
    <p:sldId id="1387" r:id="rId4"/>
    <p:sldId id="1551" r:id="rId6"/>
    <p:sldId id="1826" r:id="rId7"/>
    <p:sldId id="1827" r:id="rId8"/>
    <p:sldId id="1868" r:id="rId9"/>
    <p:sldId id="1867" r:id="rId10"/>
    <p:sldId id="1817" r:id="rId11"/>
    <p:sldId id="1828" r:id="rId12"/>
    <p:sldId id="1844" r:id="rId13"/>
    <p:sldId id="1869" r:id="rId14"/>
    <p:sldId id="1818" r:id="rId15"/>
    <p:sldId id="1832" r:id="rId16"/>
    <p:sldId id="1843" r:id="rId17"/>
    <p:sldId id="1854" r:id="rId18"/>
    <p:sldId id="1849" r:id="rId19"/>
    <p:sldId id="1848" r:id="rId20"/>
    <p:sldId id="1850" r:id="rId21"/>
    <p:sldId id="1851" r:id="rId22"/>
    <p:sldId id="1845" r:id="rId23"/>
    <p:sldId id="1846" r:id="rId24"/>
    <p:sldId id="1847" r:id="rId25"/>
    <p:sldId id="1855" r:id="rId26"/>
    <p:sldId id="1852" r:id="rId27"/>
    <p:sldId id="1865" r:id="rId28"/>
    <p:sldId id="1853" r:id="rId2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Yan" initials="P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840" autoAdjust="0"/>
    <p:restoredTop sz="94597" autoAdjust="0"/>
  </p:normalViewPr>
  <p:slideViewPr>
    <p:cSldViewPr snapToGrid="0">
      <p:cViewPr varScale="1">
        <p:scale>
          <a:sx n="138" d="100"/>
          <a:sy n="138" d="100"/>
        </p:scale>
        <p:origin x="2976" y="132"/>
      </p:cViewPr>
      <p:guideLst>
        <p:guide orient="horz" pos="2160"/>
        <p:guide pos="2880"/>
      </p:guideLst>
    </p:cSldViewPr>
  </p:slideViewPr>
  <p:notesTextViewPr>
    <p:cViewPr>
      <p:scale>
        <a:sx n="3" d="2"/>
        <a:sy n="3" d="2"/>
      </p:scale>
      <p:origin x="0" y="0"/>
    </p:cViewPr>
  </p:notesTextViewPr>
  <p:sorterViewPr>
    <p:cViewPr>
      <p:scale>
        <a:sx n="150" d="100"/>
        <a:sy n="150" d="100"/>
      </p:scale>
      <p:origin x="0" y="-1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6654" tIns="48328" rIns="96654" bIns="48328" rtlCol="0"/>
          <a:lstStyle>
            <a:lvl1pPr algn="l">
              <a:defRPr sz="13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54" tIns="48328" rIns="96654" bIns="48328" rtlCol="0"/>
          <a:lstStyle>
            <a:lvl1pPr algn="r">
              <a:defRPr sz="1300"/>
            </a:lvl1pPr>
          </a:lstStyle>
          <a:p>
            <a:fld id="{3ACEC32E-EEDF-4F6F-9227-E6EDC3686343}" type="datetimeFigureOut">
              <a:rPr lang="en-US" smtClean="0"/>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4" tIns="48328" rIns="96654" bIns="48328"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4" tIns="48328" rIns="96654" bIns="48328"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1" y="9119475"/>
            <a:ext cx="3169920" cy="481726"/>
          </a:xfrm>
          <a:prstGeom prst="rect">
            <a:avLst/>
          </a:prstGeom>
        </p:spPr>
        <p:txBody>
          <a:bodyPr vert="horz" lIns="96654" tIns="48328" rIns="96654" bIns="48328"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4" tIns="48328" rIns="96654" bIns="48328" rtlCol="0" anchor="b"/>
          <a:lstStyle>
            <a:lvl1pPr algn="r">
              <a:defRPr sz="1300"/>
            </a:lvl1pPr>
          </a:lstStyle>
          <a:p>
            <a:fld id="{E21EC080-2224-427D-8004-F896D4FDE80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p:sp>
      <p:sp>
        <p:nvSpPr>
          <p:cNvPr id="22530" name="Notes Placeholder 2"/>
          <p:cNvSpPr>
            <a:spLocks noGrp="1"/>
          </p:cNvSpPr>
          <p:nvPr>
            <p:ph type="body"/>
          </p:nvPr>
        </p:nvSpPr>
        <p:spPr>
          <a:noFill/>
          <a:ln>
            <a:noFill/>
          </a:ln>
        </p:spPr>
        <p:txBody>
          <a:bodyPr lIns="0" tIns="0" rIns="0" bIns="0" anchor="t"/>
          <a:lstStyle/>
          <a:p>
            <a:pPr indent="-36195"/>
            <a:endParaRPr lang="en-GB" altLang="zh-CN"/>
          </a:p>
        </p:txBody>
      </p:sp>
      <p:sp>
        <p:nvSpPr>
          <p:cNvPr id="22531" name="Slide Number Placeholder 3"/>
          <p:cNvSpPr>
            <a:spLocks noGrp="1"/>
          </p:cNvSpPr>
          <p:nvPr>
            <p:ph type="sldNum" sz="quarter"/>
          </p:nvPr>
        </p:nvSpPr>
        <p:spPr>
          <a:xfrm>
            <a:off x="5867400" y="8686800"/>
            <a:ext cx="609600" cy="227013"/>
          </a:xfrm>
          <a:prstGeom prst="rect">
            <a:avLst/>
          </a:prstGeom>
          <a:noFill/>
          <a:ln w="9525">
            <a:noFill/>
          </a:ln>
        </p:spPr>
        <p:txBody>
          <a:bodyPr lIns="0" tIns="0" rIns="0" bIns="0" anchor="ctr"/>
          <a:lstStyle/>
          <a:p>
            <a:fld id="{9A0DB2DC-4C9A-4742-B13C-FB6460FD3503}" type="slidenum">
              <a:rPr lang="en-GB" altLang="zh-CN" sz="900"/>
            </a:fld>
            <a:endParaRPr lang="en-GB" altLang="zh-CN" sz="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0">
    <p:spTree>
      <p:nvGrpSpPr>
        <p:cNvPr id="1" name=""/>
        <p:cNvGrpSpPr/>
        <p:nvPr/>
      </p:nvGrpSpPr>
      <p:grpSpPr>
        <a:xfrm>
          <a:off x="0" y="0"/>
          <a:ext cx="0" cy="0"/>
          <a:chOff x="0" y="0"/>
          <a:chExt cx="0" cy="0"/>
        </a:xfrm>
      </p:grpSpPr>
      <p:sp>
        <p:nvSpPr>
          <p:cNvPr id="133" name="幻灯片编号"/>
          <p:cNvSpPr txBox="1">
            <a:spLocks noGrp="1"/>
          </p:cNvSpPr>
          <p:nvPr>
            <p:ph type="sldNum" sz="quarter" idx="2"/>
          </p:nvPr>
        </p:nvSpPr>
        <p:spPr>
          <a:xfrm>
            <a:off x="8566175" y="6478588"/>
            <a:ext cx="120626" cy="184151"/>
          </a:xfrm>
          <a:prstGeom prst="rect">
            <a:avLst/>
          </a:prstGeom>
          <a:ln w="12700"/>
        </p:spPr>
        <p:txBody>
          <a:bodyPr lIns="0" tIns="0" rIns="0" bIns="0" anchor="b"/>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_03">
    <p:spTree>
      <p:nvGrpSpPr>
        <p:cNvPr id="1" name=""/>
        <p:cNvGrpSpPr/>
        <p:nvPr/>
      </p:nvGrpSpPr>
      <p:grpSpPr>
        <a:xfrm>
          <a:off x="0" y="0"/>
          <a:ext cx="0" cy="0"/>
          <a:chOff x="0" y="0"/>
          <a:chExt cx="0" cy="0"/>
        </a:xfrm>
      </p:grpSpPr>
      <p:sp>
        <p:nvSpPr>
          <p:cNvPr id="7" name="Picture Placeholder 11"/>
          <p:cNvSpPr>
            <a:spLocks noGrp="1"/>
          </p:cNvSpPr>
          <p:nvPr>
            <p:ph type="pic" sz="quarter" idx="10" hasCustomPrompt="1"/>
          </p:nvPr>
        </p:nvSpPr>
        <p:spPr>
          <a:xfrm>
            <a:off x="-1" y="0"/>
            <a:ext cx="9144001" cy="6858000"/>
          </a:xfrm>
        </p:spPr>
        <p:txBody>
          <a:bodyPr anchor="ctr" anchorCtr="1">
            <a:normAutofit/>
          </a:bodyPr>
          <a:lstStyle>
            <a:lvl1pPr marL="0" indent="0">
              <a:buNone/>
              <a:defRPr sz="1800">
                <a:solidFill>
                  <a:schemeClr val="bg1"/>
                </a:solidFill>
              </a:defRPr>
            </a:lvl1pPr>
          </a:lstStyle>
          <a:p>
            <a:r>
              <a:rPr lang="en-US" noProof="0" dirty="0"/>
              <a:t>Insert Image</a:t>
            </a:r>
            <a:endParaRPr lang="en-US" noProof="0" dirty="0"/>
          </a:p>
        </p:txBody>
      </p:sp>
      <p:sp>
        <p:nvSpPr>
          <p:cNvPr id="2" name="Title 1"/>
          <p:cNvSpPr>
            <a:spLocks noGrp="1"/>
          </p:cNvSpPr>
          <p:nvPr>
            <p:ph type="ctrTitle" hasCustomPrompt="1"/>
          </p:nvPr>
        </p:nvSpPr>
        <p:spPr>
          <a:xfrm>
            <a:off x="237015" y="2404234"/>
            <a:ext cx="3997529"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endParaRPr lang="en-US" noProof="0"/>
          </a:p>
        </p:txBody>
      </p:sp>
      <p:sp>
        <p:nvSpPr>
          <p:cNvPr id="3" name="Subtitle 2"/>
          <p:cNvSpPr>
            <a:spLocks noGrp="1"/>
          </p:cNvSpPr>
          <p:nvPr>
            <p:ph type="subTitle" idx="1" hasCustomPrompt="1"/>
          </p:nvPr>
        </p:nvSpPr>
        <p:spPr>
          <a:xfrm>
            <a:off x="339885" y="4553291"/>
            <a:ext cx="3787133" cy="521208"/>
          </a:xfrm>
        </p:spPr>
        <p:txBody>
          <a:bodyPr vert="horz" lIns="0" tIns="0" rIns="0" bIns="0" rtlCol="0" anchor="t" anchorCtr="1">
            <a:noAutofit/>
          </a:bodyPr>
          <a:lstStyle>
            <a:lvl1pPr marL="0" indent="0">
              <a:lnSpc>
                <a:spcPct val="100000"/>
              </a:lnSpc>
              <a:spcBef>
                <a:spcPts val="0"/>
              </a:spcBef>
              <a:buNone/>
              <a:defRPr lang="en-GB" sz="1500" dirty="0">
                <a:solidFill>
                  <a:schemeClr val="bg1"/>
                </a:solidFill>
              </a:defRPr>
            </a:lvl1pPr>
          </a:lstStyle>
          <a:p>
            <a:pPr lvl="0"/>
            <a:r>
              <a:rPr lang="en-US" noProof="0"/>
              <a:t>Subtitle</a:t>
            </a:r>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29841"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D18584A-46E0-4748-9A73-182D262C188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D18584A-46E0-4748-9A73-182D262C188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8584A-46E0-4748-9A73-182D262C188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8584A-46E0-4748-9A73-182D262C1888}" type="datetimeFigureOut">
              <a:rPr lang="en-US" smtClean="0"/>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1C2CC-ED7A-44FF-B284-7411D3F2E85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image" Target="../media/image7.png"/><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tags" Target="../tags/tag3.xml"/><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tags" Target="../tags/tag4.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16"/>
          <p:cNvSpPr>
            <a:spLocks noGrp="1" noRot="1" noChangeAspect="1" noMove="1" noResize="1" noEditPoints="1" noAdjustHandles="1" noChangeArrowheads="1" noChangeShapeType="1" noTextEdit="1"/>
          </p:cNvSpPr>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a:xfrm>
            <a:off x="632843" y="4878964"/>
            <a:ext cx="7897185" cy="1000655"/>
          </a:xfrm>
        </p:spPr>
        <p:txBody>
          <a:bodyPr vert="horz" lIns="91440" tIns="45720" rIns="91440" bIns="45720" rtlCol="0" anchor="t">
            <a:normAutofit/>
          </a:bodyPr>
          <a:lstStyle/>
          <a:p>
            <a:pPr algn="ctr"/>
            <a:r>
              <a:rPr lang="en-US" sz="3200" dirty="0">
                <a:solidFill>
                  <a:schemeClr val="tx2"/>
                </a:solidFill>
              </a:rPr>
              <a:t>Enterprise Blockchain Developers (Intermediate)</a:t>
            </a:r>
            <a:endParaRPr lang="en-US" sz="3200" dirty="0">
              <a:solidFill>
                <a:schemeClr val="tx2"/>
              </a:solidFill>
            </a:endParaRPr>
          </a:p>
        </p:txBody>
      </p:sp>
      <p:pic>
        <p:nvPicPr>
          <p:cNvPr id="6" name="Picture 5"/>
          <p:cNvPicPr>
            <a:picLocks noChangeAspect="1"/>
          </p:cNvPicPr>
          <p:nvPr/>
        </p:nvPicPr>
        <p:blipFill rotWithShape="1">
          <a:blip r:embed="rId1"/>
          <a:srcRect t="9158" b="9158"/>
          <a:stretch>
            <a:fillRect/>
          </a:stretch>
        </p:blipFill>
        <p:spPr>
          <a:xfrm>
            <a:off x="20" y="10"/>
            <a:ext cx="9143980" cy="4201449"/>
          </a:xfrm>
          <a:prstGeom prst="rect">
            <a:avLst/>
          </a:prstGeom>
        </p:spPr>
      </p:pic>
      <p:grpSp>
        <p:nvGrpSpPr>
          <p:cNvPr id="26" name="Group 18"/>
          <p:cNvGrpSpPr>
            <a:grpSpLocks noGrp="1" noRot="1" noChangeAspect="1" noMove="1" noResize="1" noUngrp="1"/>
          </p:cNvGrpSpPr>
          <p:nvPr/>
        </p:nvGrpSpPr>
        <p:grpSpPr>
          <a:xfrm>
            <a:off x="0" y="2941813"/>
            <a:ext cx="9141713" cy="1828800"/>
            <a:chOff x="-305" y="3144820"/>
            <a:chExt cx="9182100" cy="1551136"/>
          </a:xfrm>
        </p:grpSpPr>
        <p:sp useBgFill="1">
          <p:nvSpPr>
            <p:cNvPr id="20" name="Freeform: Shape 19"/>
            <p:cNvSpPr/>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7" name="Freeform: Shape 20"/>
            <p:cNvSpPr/>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2" name="Freeform: Shape 21"/>
            <p:cNvSpPr/>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8" name="Freeform: Shape 22"/>
            <p:cNvSpPr/>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2" name="Rectangle 31"/>
          <p:cNvSpPr/>
          <p:nvPr/>
        </p:nvSpPr>
        <p:spPr>
          <a:xfrm>
            <a:off x="-169607" y="84246"/>
            <a:ext cx="9313607" cy="792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330" y="289587"/>
            <a:ext cx="1600430" cy="477051"/>
          </a:xfrm>
          <a:prstGeom prst="rect">
            <a:avLst/>
          </a:prstGeom>
        </p:spPr>
      </p:pic>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699" y="271782"/>
            <a:ext cx="988629" cy="454592"/>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6573" y="352882"/>
            <a:ext cx="1894118" cy="373492"/>
          </a:xfrm>
          <a:prstGeom prst="rect">
            <a:avLst/>
          </a:prstGeom>
        </p:spPr>
      </p:pic>
      <p:sp>
        <p:nvSpPr>
          <p:cNvPr id="36" name="TextBox 35"/>
          <p:cNvSpPr txBox="1"/>
          <p:nvPr/>
        </p:nvSpPr>
        <p:spPr>
          <a:xfrm>
            <a:off x="6811628" y="145605"/>
            <a:ext cx="1352876" cy="253916"/>
          </a:xfrm>
          <a:prstGeom prst="rect">
            <a:avLst/>
          </a:prstGeom>
          <a:noFill/>
        </p:spPr>
        <p:txBody>
          <a:bodyPr wrap="square" rtlCol="0">
            <a:spAutoFit/>
          </a:bodyPr>
          <a:lstStyle/>
          <a:p>
            <a:r>
              <a:rPr lang="en-SG" sz="1050" dirty="0"/>
              <a:t>In support of</a:t>
            </a:r>
            <a:endParaRPr lang="en-SG" sz="1050" dirty="0"/>
          </a:p>
        </p:txBody>
      </p:sp>
      <p:pic>
        <p:nvPicPr>
          <p:cNvPr id="37" name="Picture 2" descr="BAS_logo_FA_ Horizontal_RGB We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815" y="145605"/>
            <a:ext cx="1348818" cy="67440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SmartMesh – The BrandLaurea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65637" y="6271357"/>
            <a:ext cx="717615" cy="47841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7604507" y="6071372"/>
            <a:ext cx="925521" cy="260096"/>
          </a:xfrm>
          <a:prstGeom prst="rect">
            <a:avLst/>
          </a:prstGeom>
          <a:noFill/>
        </p:spPr>
        <p:txBody>
          <a:bodyPr wrap="square" rtlCol="0">
            <a:spAutoFit/>
          </a:bodyPr>
          <a:lstStyle/>
          <a:p>
            <a:r>
              <a:rPr lang="en-SG" sz="1050" dirty="0"/>
              <a:t>Powered By</a:t>
            </a:r>
            <a:endParaRPr lang="en-SG" sz="1050" dirty="0"/>
          </a:p>
        </p:txBody>
      </p:sp>
      <p:pic>
        <p:nvPicPr>
          <p:cNvPr id="40" name="Picture 39"/>
          <p:cNvPicPr>
            <a:picLocks noChangeAspect="1"/>
          </p:cNvPicPr>
          <p:nvPr/>
        </p:nvPicPr>
        <p:blipFill>
          <a:blip r:embed="rId7"/>
          <a:stretch>
            <a:fillRect/>
          </a:stretch>
        </p:blipFill>
        <p:spPr>
          <a:xfrm>
            <a:off x="8437229" y="6268126"/>
            <a:ext cx="500274" cy="4929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Props vs States</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lnSpcReduction="10000"/>
          </a:bodyPr>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3" name="图片 2"/>
          <p:cNvPicPr>
            <a:picLocks noChangeAspect="1"/>
          </p:cNvPicPr>
          <p:nvPr/>
        </p:nvPicPr>
        <p:blipFill>
          <a:blip r:embed="rId1"/>
          <a:stretch>
            <a:fillRect/>
          </a:stretch>
        </p:blipFill>
        <p:spPr>
          <a:xfrm>
            <a:off x="0" y="2947670"/>
            <a:ext cx="4972050" cy="2514600"/>
          </a:xfrm>
          <a:prstGeom prst="rect">
            <a:avLst/>
          </a:prstGeom>
        </p:spPr>
      </p:pic>
      <p:pic>
        <p:nvPicPr>
          <p:cNvPr id="4" name="图片 3"/>
          <p:cNvPicPr>
            <a:picLocks noChangeAspect="1"/>
          </p:cNvPicPr>
          <p:nvPr/>
        </p:nvPicPr>
        <p:blipFill>
          <a:blip r:embed="rId2"/>
          <a:stretch>
            <a:fillRect/>
          </a:stretch>
        </p:blipFill>
        <p:spPr>
          <a:xfrm>
            <a:off x="5011420" y="2515235"/>
            <a:ext cx="3352800" cy="2647950"/>
          </a:xfrm>
          <a:prstGeom prst="rect">
            <a:avLst/>
          </a:prstGeom>
        </p:spPr>
      </p:pic>
      <p:graphicFrame>
        <p:nvGraphicFramePr>
          <p:cNvPr id="5" name="表格 4"/>
          <p:cNvGraphicFramePr/>
          <p:nvPr>
            <p:custDataLst>
              <p:tags r:id="rId3"/>
            </p:custDataLst>
          </p:nvPr>
        </p:nvGraphicFramePr>
        <p:xfrm>
          <a:off x="736600" y="987425"/>
          <a:ext cx="7627620" cy="1893570"/>
        </p:xfrm>
        <a:graphic>
          <a:graphicData uri="http://schemas.openxmlformats.org/drawingml/2006/table">
            <a:tbl>
              <a:tblPr firstRow="1" bandRow="1">
                <a:tableStyleId>{5C22544A-7EE6-4342-B048-85BDC9FD1C3A}</a:tableStyleId>
              </a:tblPr>
              <a:tblGrid>
                <a:gridCol w="2542540"/>
                <a:gridCol w="2542540"/>
                <a:gridCol w="2542540"/>
              </a:tblGrid>
              <a:tr h="365760">
                <a:tc>
                  <a:txBody>
                    <a:bodyPr/>
                    <a:p>
                      <a:pPr>
                        <a:buNone/>
                      </a:pPr>
                      <a:endParaRPr lang="zh-CN" altLang="en-US"/>
                    </a:p>
                  </a:txBody>
                  <a:tcPr/>
                </a:tc>
                <a:tc>
                  <a:txBody>
                    <a:bodyPr/>
                    <a:p>
                      <a:pPr>
                        <a:buNone/>
                      </a:pPr>
                      <a:r>
                        <a:rPr lang="en-US" altLang="zh-CN"/>
                        <a:t>Props</a:t>
                      </a:r>
                      <a:endParaRPr lang="en-US" altLang="zh-CN"/>
                    </a:p>
                  </a:txBody>
                  <a:tcPr/>
                </a:tc>
                <a:tc>
                  <a:txBody>
                    <a:bodyPr/>
                    <a:p>
                      <a:pPr>
                        <a:buNone/>
                      </a:pPr>
                      <a:r>
                        <a:rPr lang="en-US" altLang="zh-CN"/>
                        <a:t>States</a:t>
                      </a:r>
                      <a:endParaRPr lang="en-US" altLang="zh-CN"/>
                    </a:p>
                  </a:txBody>
                  <a:tcPr/>
                </a:tc>
              </a:tr>
              <a:tr h="796290">
                <a:tc>
                  <a:txBody>
                    <a:bodyPr/>
                    <a:p>
                      <a:pPr>
                        <a:buNone/>
                      </a:pPr>
                      <a:r>
                        <a:rPr lang="en-US" altLang="zh-CN"/>
                        <a:t>scope</a:t>
                      </a:r>
                      <a:endParaRPr lang="en-US" altLang="zh-CN"/>
                    </a:p>
                  </a:txBody>
                  <a:tcPr/>
                </a:tc>
                <a:tc>
                  <a:txBody>
                    <a:bodyPr/>
                    <a:p>
                      <a:pPr>
                        <a:buNone/>
                      </a:pPr>
                      <a:r>
                        <a:rPr lang="en-US" altLang="zh-CN"/>
                        <a:t>can be passed among the components</a:t>
                      </a:r>
                      <a:endParaRPr lang="en-US" altLang="zh-CN"/>
                    </a:p>
                  </a:txBody>
                  <a:tcPr/>
                </a:tc>
                <a:tc>
                  <a:txBody>
                    <a:bodyPr/>
                    <a:p>
                      <a:pPr>
                        <a:buNone/>
                      </a:pPr>
                      <a:r>
                        <a:rPr lang="en-US" altLang="zh-CN"/>
                        <a:t>local variables for the component</a:t>
                      </a:r>
                      <a:endParaRPr lang="en-US" altLang="zh-CN"/>
                    </a:p>
                  </a:txBody>
                  <a:tcPr/>
                </a:tc>
              </a:tr>
              <a:tr h="365760">
                <a:tc>
                  <a:txBody>
                    <a:bodyPr/>
                    <a:p>
                      <a:pPr>
                        <a:buNone/>
                      </a:pPr>
                      <a:r>
                        <a:rPr lang="en-US" altLang="zh-CN"/>
                        <a:t>mutable</a:t>
                      </a:r>
                      <a:endParaRPr lang="en-US" altLang="zh-CN"/>
                    </a:p>
                  </a:txBody>
                  <a:tcPr/>
                </a:tc>
                <a:tc>
                  <a:txBody>
                    <a:bodyPr/>
                    <a:p>
                      <a:pPr>
                        <a:buNone/>
                      </a:pPr>
                      <a:r>
                        <a:rPr lang="en-US" altLang="zh-CN"/>
                        <a:t>props cannot be changed</a:t>
                      </a:r>
                      <a:endParaRPr lang="en-US" altLang="zh-CN"/>
                    </a:p>
                  </a:txBody>
                  <a:tcPr/>
                </a:tc>
                <a:tc>
                  <a:txBody>
                    <a:bodyPr/>
                    <a:p>
                      <a:pPr>
                        <a:buNone/>
                      </a:pPr>
                      <a:r>
                        <a:rPr lang="en-US" altLang="zh-CN"/>
                        <a:t>states can be changed</a:t>
                      </a:r>
                      <a:endParaRPr lang="en-US" altLang="zh-CN"/>
                    </a:p>
                  </a:txBody>
                  <a:tcPr/>
                </a:tc>
              </a:tr>
            </a:tbl>
          </a:graphicData>
        </a:graphic>
      </p:graphicFrame>
      <p:pic>
        <p:nvPicPr>
          <p:cNvPr id="7" name="图片 6"/>
          <p:cNvPicPr>
            <a:picLocks noChangeAspect="1"/>
          </p:cNvPicPr>
          <p:nvPr/>
        </p:nvPicPr>
        <p:blipFill>
          <a:blip r:embed="rId4"/>
          <a:stretch>
            <a:fillRect/>
          </a:stretch>
        </p:blipFill>
        <p:spPr>
          <a:xfrm>
            <a:off x="4514850" y="4752975"/>
            <a:ext cx="4000500" cy="21050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Props vs States</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lnSpcReduction="10000"/>
          </a:bodyPr>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3" name="图片 2"/>
          <p:cNvPicPr>
            <a:picLocks noChangeAspect="1"/>
          </p:cNvPicPr>
          <p:nvPr/>
        </p:nvPicPr>
        <p:blipFill>
          <a:blip r:embed="rId1"/>
          <a:stretch>
            <a:fillRect/>
          </a:stretch>
        </p:blipFill>
        <p:spPr>
          <a:xfrm>
            <a:off x="0" y="2947670"/>
            <a:ext cx="4972050" cy="2514600"/>
          </a:xfrm>
          <a:prstGeom prst="rect">
            <a:avLst/>
          </a:prstGeom>
        </p:spPr>
      </p:pic>
      <p:pic>
        <p:nvPicPr>
          <p:cNvPr id="4" name="图片 3"/>
          <p:cNvPicPr>
            <a:picLocks noChangeAspect="1"/>
          </p:cNvPicPr>
          <p:nvPr/>
        </p:nvPicPr>
        <p:blipFill>
          <a:blip r:embed="rId2"/>
          <a:stretch>
            <a:fillRect/>
          </a:stretch>
        </p:blipFill>
        <p:spPr>
          <a:xfrm>
            <a:off x="5011420" y="2515235"/>
            <a:ext cx="3352800" cy="2647950"/>
          </a:xfrm>
          <a:prstGeom prst="rect">
            <a:avLst/>
          </a:prstGeom>
        </p:spPr>
      </p:pic>
      <p:graphicFrame>
        <p:nvGraphicFramePr>
          <p:cNvPr id="5" name="表格 4"/>
          <p:cNvGraphicFramePr/>
          <p:nvPr>
            <p:custDataLst>
              <p:tags r:id="rId3"/>
            </p:custDataLst>
          </p:nvPr>
        </p:nvGraphicFramePr>
        <p:xfrm>
          <a:off x="736600" y="987425"/>
          <a:ext cx="7627620" cy="1893570"/>
        </p:xfrm>
        <a:graphic>
          <a:graphicData uri="http://schemas.openxmlformats.org/drawingml/2006/table">
            <a:tbl>
              <a:tblPr firstRow="1" bandRow="1">
                <a:tableStyleId>{5C22544A-7EE6-4342-B048-85BDC9FD1C3A}</a:tableStyleId>
              </a:tblPr>
              <a:tblGrid>
                <a:gridCol w="2542540"/>
                <a:gridCol w="2542540"/>
                <a:gridCol w="2542540"/>
              </a:tblGrid>
              <a:tr h="365760">
                <a:tc>
                  <a:txBody>
                    <a:bodyPr/>
                    <a:p>
                      <a:pPr>
                        <a:buNone/>
                      </a:pPr>
                      <a:endParaRPr lang="zh-CN" altLang="en-US"/>
                    </a:p>
                  </a:txBody>
                  <a:tcPr/>
                </a:tc>
                <a:tc>
                  <a:txBody>
                    <a:bodyPr/>
                    <a:p>
                      <a:pPr>
                        <a:buNone/>
                      </a:pPr>
                      <a:r>
                        <a:rPr lang="en-US" altLang="zh-CN"/>
                        <a:t>Props</a:t>
                      </a:r>
                      <a:endParaRPr lang="en-US" altLang="zh-CN"/>
                    </a:p>
                  </a:txBody>
                  <a:tcPr/>
                </a:tc>
                <a:tc>
                  <a:txBody>
                    <a:bodyPr/>
                    <a:p>
                      <a:pPr>
                        <a:buNone/>
                      </a:pPr>
                      <a:r>
                        <a:rPr lang="en-US" altLang="zh-CN"/>
                        <a:t>States</a:t>
                      </a:r>
                      <a:endParaRPr lang="en-US" altLang="zh-CN"/>
                    </a:p>
                  </a:txBody>
                  <a:tcPr/>
                </a:tc>
              </a:tr>
              <a:tr h="796290">
                <a:tc>
                  <a:txBody>
                    <a:bodyPr/>
                    <a:p>
                      <a:pPr>
                        <a:buNone/>
                      </a:pPr>
                      <a:r>
                        <a:rPr lang="en-US" altLang="zh-CN"/>
                        <a:t>scope</a:t>
                      </a:r>
                      <a:endParaRPr lang="en-US" altLang="zh-CN"/>
                    </a:p>
                  </a:txBody>
                  <a:tcPr/>
                </a:tc>
                <a:tc>
                  <a:txBody>
                    <a:bodyPr/>
                    <a:p>
                      <a:pPr>
                        <a:buNone/>
                      </a:pPr>
                      <a:r>
                        <a:rPr lang="en-US" altLang="zh-CN"/>
                        <a:t>can be passed among the components</a:t>
                      </a:r>
                      <a:endParaRPr lang="en-US" altLang="zh-CN"/>
                    </a:p>
                  </a:txBody>
                  <a:tcPr/>
                </a:tc>
                <a:tc>
                  <a:txBody>
                    <a:bodyPr/>
                    <a:p>
                      <a:pPr>
                        <a:buNone/>
                      </a:pPr>
                      <a:r>
                        <a:rPr lang="en-US" altLang="zh-CN"/>
                        <a:t>local variables for the component</a:t>
                      </a:r>
                      <a:endParaRPr lang="en-US" altLang="zh-CN"/>
                    </a:p>
                  </a:txBody>
                  <a:tcPr/>
                </a:tc>
              </a:tr>
              <a:tr h="365760">
                <a:tc>
                  <a:txBody>
                    <a:bodyPr/>
                    <a:p>
                      <a:pPr>
                        <a:buNone/>
                      </a:pPr>
                      <a:r>
                        <a:rPr lang="en-US" altLang="zh-CN"/>
                        <a:t>mutable</a:t>
                      </a:r>
                      <a:endParaRPr lang="en-US" altLang="zh-CN"/>
                    </a:p>
                  </a:txBody>
                  <a:tcPr/>
                </a:tc>
                <a:tc>
                  <a:txBody>
                    <a:bodyPr/>
                    <a:p>
                      <a:pPr>
                        <a:buNone/>
                      </a:pPr>
                      <a:r>
                        <a:rPr lang="en-US" altLang="zh-CN"/>
                        <a:t>props cannot be changed</a:t>
                      </a:r>
                      <a:endParaRPr lang="en-US" altLang="zh-CN"/>
                    </a:p>
                  </a:txBody>
                  <a:tcPr/>
                </a:tc>
                <a:tc>
                  <a:txBody>
                    <a:bodyPr/>
                    <a:p>
                      <a:pPr>
                        <a:buNone/>
                      </a:pPr>
                      <a:r>
                        <a:rPr lang="en-US" altLang="zh-CN"/>
                        <a:t>states can be changed</a:t>
                      </a:r>
                      <a:endParaRPr lang="en-US" altLang="zh-CN"/>
                    </a:p>
                  </a:txBody>
                  <a:tcPr/>
                </a:tc>
              </a:tr>
            </a:tbl>
          </a:graphicData>
        </a:graphic>
      </p:graphicFrame>
      <p:pic>
        <p:nvPicPr>
          <p:cNvPr id="7" name="图片 6"/>
          <p:cNvPicPr>
            <a:picLocks noChangeAspect="1"/>
          </p:cNvPicPr>
          <p:nvPr/>
        </p:nvPicPr>
        <p:blipFill>
          <a:blip r:embed="rId4"/>
          <a:stretch>
            <a:fillRect/>
          </a:stretch>
        </p:blipFill>
        <p:spPr>
          <a:xfrm>
            <a:off x="4514850" y="4752975"/>
            <a:ext cx="4000500" cy="21050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Functional Component and Hooks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800" dirty="0">
                <a:solidFill>
                  <a:srgbClr val="262626"/>
                </a:solidFill>
              </a:rPr>
              <a:t>Hooks, an API that allows your functional components to "Hook" into React functionality. </a:t>
            </a:r>
            <a:endParaRPr lang="en-US" altLang="en-US" sz="1800" dirty="0">
              <a:solidFill>
                <a:srgbClr val="262626"/>
              </a:solidFill>
            </a:endParaRPr>
          </a:p>
          <a:p>
            <a:pPr defTabSz="342900">
              <a:lnSpc>
                <a:spcPct val="120000"/>
              </a:lnSpc>
            </a:pPr>
            <a:r>
              <a:rPr lang="en-US" altLang="en-US" sz="1800" dirty="0">
                <a:solidFill>
                  <a:srgbClr val="262626"/>
                </a:solidFill>
              </a:rPr>
              <a:t>The overarching motivation for this feature is to simplify your components. For example, forcing React developers to use classes to define their components leads to the overuse of wrapper components to pass state around their apps. </a:t>
            </a:r>
            <a:endParaRPr lang="en-US" altLang="en-US" sz="1800" dirty="0">
              <a:solidFill>
                <a:srgbClr val="262626"/>
              </a:solidFill>
            </a:endParaRPr>
          </a:p>
          <a:p>
            <a:pPr defTabSz="342900">
              <a:lnSpc>
                <a:spcPct val="120000"/>
              </a:lnSpc>
            </a:pPr>
            <a:r>
              <a:rPr lang="en-US" altLang="en-US" sz="1800" dirty="0">
                <a:solidFill>
                  <a:srgbClr val="262626"/>
                </a:solidFill>
              </a:rPr>
              <a:t>With Hooks, you can stick with simple functions to implement your components and have a clear picture of how everything fits together.</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Functional Component: more flexible and simpler than Class Component</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1.Functional Components also known as Stateless component</a:t>
            </a:r>
            <a:endParaRPr lang="en-US" altLang="en-US" sz="1800" dirty="0">
              <a:solidFill>
                <a:srgbClr val="262626"/>
              </a:solidFill>
            </a:endParaRPr>
          </a:p>
          <a:p>
            <a:pPr defTabSz="342900">
              <a:lnSpc>
                <a:spcPct val="120000"/>
              </a:lnSpc>
            </a:pPr>
            <a:r>
              <a:rPr lang="en-US" altLang="en-US" sz="1800" dirty="0">
                <a:solidFill>
                  <a:srgbClr val="262626"/>
                </a:solidFill>
              </a:rPr>
              <a:t>2.Class Component also known as Stateful component</a:t>
            </a:r>
            <a:endParaRPr lang="en-US" altLang="en-US" sz="1800" dirty="0">
              <a:solidFill>
                <a:srgbClr val="262626"/>
              </a:solidFill>
            </a:endParaRPr>
          </a:p>
          <a:p>
            <a:pPr defTabSz="342900">
              <a:lnSpc>
                <a:spcPct val="120000"/>
              </a:lnSpc>
            </a:pPr>
            <a:r>
              <a:rPr lang="en-US" altLang="en-US" sz="1800" dirty="0">
                <a:solidFill>
                  <a:srgbClr val="262626"/>
                </a:solidFill>
              </a:rPr>
              <a:t>how to use hooks?</a:t>
            </a:r>
            <a:endParaRPr lang="zh-CN" altLang="en-US" sz="1800" dirty="0">
              <a:solidFill>
                <a:srgbClr val="26262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Code Demo</a:t>
            </a:r>
            <a:endParaRPr lang="en-US" sz="3200" b="1" dirty="0">
              <a:latin typeface="Calibri" panose="020F0502020204030204" pitchFamily="34" charset="0"/>
              <a:cs typeface="Calibri" panose="020F0502020204030204" pitchFamily="34" charset="0"/>
            </a:endParaRPr>
          </a:p>
        </p:txBody>
      </p:sp>
      <p:pic>
        <p:nvPicPr>
          <p:cNvPr id="4" name="内容占位符 3"/>
          <p:cNvPicPr>
            <a:picLocks noChangeAspect="1"/>
          </p:cNvPicPr>
          <p:nvPr>
            <p:ph idx="1"/>
            <p:custDataLst>
              <p:tags r:id="rId1"/>
            </p:custDataLst>
          </p:nvPr>
        </p:nvPicPr>
        <p:blipFill>
          <a:blip r:embed="rId2"/>
          <a:stretch>
            <a:fillRect/>
          </a:stretch>
        </p:blipFill>
        <p:spPr>
          <a:xfrm>
            <a:off x="772160" y="1393190"/>
            <a:ext cx="3102610" cy="5404485"/>
          </a:xfrm>
          <a:prstGeom prst="rect">
            <a:avLst/>
          </a:prstGeom>
        </p:spPr>
      </p:pic>
      <p:pic>
        <p:nvPicPr>
          <p:cNvPr id="5" name="图片 4"/>
          <p:cNvPicPr>
            <a:picLocks noChangeAspect="1"/>
          </p:cNvPicPr>
          <p:nvPr/>
        </p:nvPicPr>
        <p:blipFill>
          <a:blip r:embed="rId3"/>
          <a:stretch>
            <a:fillRect/>
          </a:stretch>
        </p:blipFill>
        <p:spPr>
          <a:xfrm>
            <a:off x="4191000" y="1393190"/>
            <a:ext cx="4759960" cy="45612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Hook Code Demo</a:t>
            </a:r>
            <a:endParaRPr lang="en-US" sz="3200" b="1" dirty="0">
              <a:latin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a:stretch>
            <a:fillRect/>
          </a:stretch>
        </p:blipFill>
        <p:spPr>
          <a:xfrm>
            <a:off x="121285" y="1207135"/>
            <a:ext cx="4567555" cy="3641725"/>
          </a:xfrm>
          <a:prstGeom prst="rect">
            <a:avLst/>
          </a:prstGeom>
        </p:spPr>
      </p:pic>
      <p:pic>
        <p:nvPicPr>
          <p:cNvPr id="7" name="图片 6"/>
          <p:cNvPicPr>
            <a:picLocks noChangeAspect="1"/>
          </p:cNvPicPr>
          <p:nvPr/>
        </p:nvPicPr>
        <p:blipFill>
          <a:blip r:embed="rId2"/>
          <a:stretch>
            <a:fillRect/>
          </a:stretch>
        </p:blipFill>
        <p:spPr>
          <a:xfrm>
            <a:off x="4000500" y="1207135"/>
            <a:ext cx="5143500" cy="49911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Hook Code Demo</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lnSpcReduction="20000"/>
          </a:bodyPr>
          <a:p>
            <a:pPr marL="228600" lvl="0" indent="-228600" defTabSz="342900">
              <a:lnSpc>
                <a:spcPct val="120000"/>
              </a:lnSpc>
              <a:buFont typeface="Arial" panose="020B0604020202020204" pitchFamily="34" charset="0"/>
              <a:buChar char="•"/>
            </a:pPr>
            <a:r>
              <a:rPr lang="en-US" altLang="en-US" sz="1540" dirty="0">
                <a:solidFill>
                  <a:srgbClr val="262626"/>
                </a:solidFill>
              </a:rPr>
              <a:t>Two ways of defining functional States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const [age, setAge] = useState(19)</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const [</a:t>
            </a:r>
            <a:r>
              <a:rPr lang="en-US" altLang="en-US" sz="1535" dirty="0">
                <a:solidFill>
                  <a:srgbClr val="262626"/>
                </a:solidFill>
                <a:sym typeface="+mn-ea"/>
              </a:rPr>
              <a:t>name</a:t>
            </a:r>
            <a:r>
              <a:rPr lang="en-US" altLang="en-US" sz="1535" dirty="0">
                <a:solidFill>
                  <a:srgbClr val="262626"/>
                </a:solidFill>
                <a:sym typeface="+mn-ea"/>
              </a:rPr>
              <a:t>, setN</a:t>
            </a:r>
            <a:r>
              <a:rPr lang="en-US" altLang="en-US" sz="1535" dirty="0">
                <a:solidFill>
                  <a:srgbClr val="262626"/>
                </a:solidFill>
                <a:sym typeface="+mn-ea"/>
              </a:rPr>
              <a:t>ame</a:t>
            </a:r>
            <a:r>
              <a:rPr lang="en-US" altLang="en-US" sz="1535" dirty="0">
                <a:solidFill>
                  <a:srgbClr val="262626"/>
                </a:solidFill>
                <a:sym typeface="+mn-ea"/>
              </a:rPr>
              <a:t>] = useState(“John”)</a:t>
            </a:r>
            <a:endParaRPr lang="en-US" altLang="en-US" sz="1535" dirty="0">
              <a:solidFill>
                <a:srgbClr val="262626"/>
              </a:solidFill>
            </a:endParaRPr>
          </a:p>
          <a:p>
            <a:pPr marL="228600" lvl="0" indent="-228600" defTabSz="342900">
              <a:lnSpc>
                <a:spcPct val="120000"/>
              </a:lnSpc>
              <a:buFont typeface="Arial" panose="020B0604020202020204" pitchFamily="34" charset="0"/>
              <a:buChar char="•"/>
            </a:pPr>
            <a:endParaRPr lang="zh-CN"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zh-CN" sz="1540" dirty="0">
                <a:solidFill>
                  <a:srgbClr val="262626"/>
                </a:solidFill>
              </a:rPr>
              <a:t>const </a:t>
            </a:r>
            <a:r>
              <a:rPr lang="en-US" altLang="en-US" sz="1535" dirty="0">
                <a:solidFill>
                  <a:srgbClr val="262626"/>
                </a:solidFill>
                <a:sym typeface="+mn-ea"/>
              </a:rPr>
              <a:t> [status, setS</a:t>
            </a:r>
            <a:r>
              <a:rPr lang="en-US" altLang="en-US" sz="1535" dirty="0">
                <a:solidFill>
                  <a:srgbClr val="262626"/>
                </a:solidFill>
                <a:sym typeface="+mn-ea"/>
              </a:rPr>
              <a:t>tatus</a:t>
            </a:r>
            <a:r>
              <a:rPr lang="en-US" altLang="en-US" sz="1535" dirty="0">
                <a:solidFill>
                  <a:srgbClr val="262626"/>
                </a:solidFill>
                <a:sym typeface="+mn-ea"/>
              </a:rPr>
              <a:t>] = useState({</a:t>
            </a: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600" dirty="0">
                <a:solidFill>
                  <a:srgbClr val="262626"/>
                </a:solidFill>
                <a:sym typeface="+mn-ea"/>
              </a:rPr>
              <a:t>age: 19,</a:t>
            </a:r>
            <a:endParaRPr lang="en-US" altLang="en-US" sz="1600"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600" dirty="0">
                <a:solidFill>
                  <a:srgbClr val="262626"/>
                </a:solidFill>
                <a:sym typeface="+mn-ea"/>
              </a:rPr>
              <a:t>name: “John“</a:t>
            </a:r>
            <a:endParaRPr lang="en-US" altLang="en-US" sz="1600"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a:t>
            </a: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535" dirty="0">
                <a:solidFill>
                  <a:srgbClr val="262626"/>
                </a:solidFill>
              </a:rPr>
              <a:t>When update:</a:t>
            </a:r>
            <a:endParaRPr lang="en-US" altLang="en-US" sz="1535" dirty="0">
              <a:solidFill>
                <a:srgbClr val="262626"/>
              </a:solidFill>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setStatus({</a:t>
            </a: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age: 12,</a:t>
            </a: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name: “John“</a:t>
            </a: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a:t>
            </a:r>
            <a:endParaRPr lang="en-US" altLang="zh-CN" sz="1540" dirty="0">
              <a:solidFill>
                <a:srgbClr val="26262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Context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Context acts as global variables, comparing with props and states (</a:t>
            </a:r>
            <a:r>
              <a:rPr lang="en-US" altLang="zh-CN" sz="1800" dirty="0">
                <a:solidFill>
                  <a:srgbClr val="FF0000"/>
                </a:solidFill>
              </a:rPr>
              <a:t>draw diagram</a:t>
            </a:r>
            <a:r>
              <a:rPr lang="en-US" altLang="zh-CN" sz="1800" dirty="0">
                <a:solidFill>
                  <a:srgbClr val="262626"/>
                </a:solidFill>
              </a:rPr>
              <a:t>)</a:t>
            </a:r>
            <a:endParaRPr lang="en-US" altLang="zh-CN" sz="1800" dirty="0">
              <a:solidFill>
                <a:srgbClr val="262626"/>
              </a:solidFill>
            </a:endParaRPr>
          </a:p>
        </p:txBody>
      </p:sp>
      <p:pic>
        <p:nvPicPr>
          <p:cNvPr id="5" name="图片 4"/>
          <p:cNvPicPr>
            <a:picLocks noChangeAspect="1"/>
          </p:cNvPicPr>
          <p:nvPr/>
        </p:nvPicPr>
        <p:blipFill>
          <a:blip r:embed="rId1"/>
          <a:stretch>
            <a:fillRect/>
          </a:stretch>
        </p:blipFill>
        <p:spPr>
          <a:xfrm>
            <a:off x="628650" y="1452245"/>
            <a:ext cx="6978015" cy="54057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Context</a:t>
            </a:r>
            <a:endParaRPr lang="en-US" sz="3200" b="1" dirty="0">
              <a:latin typeface="Calibri" panose="020F0502020204030204" pitchFamily="34" charset="0"/>
              <a:cs typeface="Calibri" panose="020F0502020204030204" pitchFamily="34" charset="0"/>
            </a:endParaRPr>
          </a:p>
        </p:txBody>
      </p:sp>
      <p:pic>
        <p:nvPicPr>
          <p:cNvPr id="6" name="图片 5"/>
          <p:cNvPicPr>
            <a:picLocks noChangeAspect="1"/>
          </p:cNvPicPr>
          <p:nvPr/>
        </p:nvPicPr>
        <p:blipFill>
          <a:blip r:embed="rId1"/>
          <a:stretch>
            <a:fillRect/>
          </a:stretch>
        </p:blipFill>
        <p:spPr>
          <a:xfrm>
            <a:off x="628650" y="1588135"/>
            <a:ext cx="6332855" cy="3134995"/>
          </a:xfrm>
          <a:prstGeom prst="rect">
            <a:avLst/>
          </a:prstGeom>
        </p:spPr>
      </p:pic>
      <p:sp>
        <p:nvSpPr>
          <p:cNvPr id="5" name="Content Placeholder 2"/>
          <p:cNvSpPr>
            <a:spLocks noGrp="1"/>
          </p:cNvSpPr>
          <p:nvPr>
            <p:ph idx="1"/>
          </p:nvPr>
        </p:nvSpPr>
        <p:spPr>
          <a:xfrm>
            <a:off x="628650" y="989044"/>
            <a:ext cx="7886700" cy="5605719"/>
          </a:xfrm>
        </p:spPr>
        <p:txBody>
          <a:bodyPr>
            <a:normAutofit/>
          </a:bodyPr>
          <a:p>
            <a:pPr defTabSz="342900">
              <a:lnSpc>
                <a:spcPct val="120000"/>
              </a:lnSpc>
            </a:pPr>
            <a:r>
              <a:rPr lang="en-US" altLang="zh-CN" sz="1800" dirty="0">
                <a:solidFill>
                  <a:srgbClr val="262626"/>
                </a:solidFill>
              </a:rPr>
              <a:t>Implimentation 1</a:t>
            </a:r>
            <a:endParaRPr lang="en-US" altLang="zh-CN" sz="1800" dirty="0">
              <a:solidFill>
                <a:srgbClr val="26262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Context</a:t>
            </a:r>
            <a:endParaRPr lang="en-US" sz="3200" b="1"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628650" y="989044"/>
            <a:ext cx="7886700" cy="5605719"/>
          </a:xfrm>
        </p:spPr>
        <p:txBody>
          <a:bodyPr>
            <a:normAutofit/>
          </a:bodyPr>
          <a:p>
            <a:pPr defTabSz="342900">
              <a:lnSpc>
                <a:spcPct val="120000"/>
              </a:lnSpc>
            </a:pPr>
            <a:r>
              <a:rPr lang="en-US" altLang="zh-CN" sz="1800" dirty="0">
                <a:solidFill>
                  <a:srgbClr val="262626"/>
                </a:solidFill>
              </a:rPr>
              <a:t>Implimentation 2</a:t>
            </a:r>
            <a:endParaRPr lang="en-US" altLang="zh-CN" sz="1800" dirty="0">
              <a:solidFill>
                <a:srgbClr val="262626"/>
              </a:solidFill>
            </a:endParaRPr>
          </a:p>
        </p:txBody>
      </p:sp>
      <p:pic>
        <p:nvPicPr>
          <p:cNvPr id="9" name="图片 8"/>
          <p:cNvPicPr>
            <a:picLocks noChangeAspect="1"/>
          </p:cNvPicPr>
          <p:nvPr/>
        </p:nvPicPr>
        <p:blipFill>
          <a:blip r:embed="rId1"/>
          <a:stretch>
            <a:fillRect/>
          </a:stretch>
        </p:blipFill>
        <p:spPr>
          <a:xfrm>
            <a:off x="628650" y="1647190"/>
            <a:ext cx="8178800" cy="47371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Context</a:t>
            </a:r>
            <a:endParaRPr lang="en-US" sz="3200" b="1"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628650" y="989044"/>
            <a:ext cx="7886700" cy="5605719"/>
          </a:xfrm>
        </p:spPr>
        <p:txBody>
          <a:bodyPr>
            <a:normAutofit/>
          </a:bodyPr>
          <a:p>
            <a:pPr defTabSz="342900">
              <a:lnSpc>
                <a:spcPct val="120000"/>
              </a:lnSpc>
            </a:pPr>
            <a:r>
              <a:rPr lang="en-US" altLang="zh-CN" sz="1800" dirty="0">
                <a:solidFill>
                  <a:srgbClr val="262626"/>
                </a:solidFill>
              </a:rPr>
              <a:t>Implimentation 3</a:t>
            </a:r>
            <a:endParaRPr lang="en-US" altLang="zh-CN" sz="1800" dirty="0">
              <a:solidFill>
                <a:srgbClr val="262626"/>
              </a:solidFill>
            </a:endParaRPr>
          </a:p>
        </p:txBody>
      </p:sp>
      <p:pic>
        <p:nvPicPr>
          <p:cNvPr id="3" name="图片 2"/>
          <p:cNvPicPr>
            <a:picLocks noChangeAspect="1"/>
          </p:cNvPicPr>
          <p:nvPr/>
        </p:nvPicPr>
        <p:blipFill>
          <a:blip r:embed="rId1"/>
          <a:stretch>
            <a:fillRect/>
          </a:stretch>
        </p:blipFill>
        <p:spPr>
          <a:xfrm>
            <a:off x="628650" y="1780540"/>
            <a:ext cx="6675120" cy="40436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233363" y="308848"/>
            <a:ext cx="8227219" cy="327422"/>
          </a:xfrm>
        </p:spPr>
        <p:txBody>
          <a:bodyPr vert="horz" lIns="0" tIns="0" rIns="0" bIns="0" rtlCol="0" anchor="ctr">
            <a:normAutofit fontScale="90000"/>
          </a:bodyPr>
          <a:lstStyle/>
          <a:p>
            <a:pPr algn="ctr"/>
            <a:r>
              <a:rPr lang="en-US" altLang="zh-CN" sz="3200" b="1" dirty="0">
                <a:latin typeface="Calibri" panose="020F0502020204030204" pitchFamily="34" charset="0"/>
                <a:cs typeface="Calibri" panose="020F0502020204030204" pitchFamily="34" charset="0"/>
              </a:rPr>
              <a:t>Outline</a:t>
            </a:r>
            <a:endParaRPr lang="en-GB" altLang="zh-CN" sz="3200" b="1" dirty="0">
              <a:latin typeface="Calibri" panose="020F0502020204030204" pitchFamily="34" charset="0"/>
              <a:cs typeface="Calibri" panose="020F0502020204030204" pitchFamily="34" charset="0"/>
            </a:endParaRPr>
          </a:p>
        </p:txBody>
      </p:sp>
      <p:sp>
        <p:nvSpPr>
          <p:cNvPr id="21506" name="文本框 6"/>
          <p:cNvSpPr txBox="1"/>
          <p:nvPr/>
        </p:nvSpPr>
        <p:spPr>
          <a:xfrm>
            <a:off x="246455" y="859156"/>
            <a:ext cx="8651359" cy="5486400"/>
          </a:xfrm>
          <a:prstGeom prst="rect">
            <a:avLst/>
          </a:prstGeom>
          <a:noFill/>
          <a:ln w="9525">
            <a:noFill/>
          </a:ln>
        </p:spPr>
        <p:txBody>
          <a:bodyPr wrap="square" lIns="0" tIns="0" rIns="0" bIns="0" anchor="t"/>
          <a:lstStyle/>
          <a:p>
            <a:pPr marL="171450" lvl="0" indent="-171450" fontAlgn="auto">
              <a:lnSpc>
                <a:spcPct val="200000"/>
              </a:lnSpc>
              <a:spcBef>
                <a:spcPts val="700"/>
              </a:spcBef>
              <a:buFont typeface="Arial" panose="020B0604020202020204" pitchFamily="34" charset="0"/>
              <a:buChar char="•"/>
            </a:pPr>
            <a:r>
              <a:rPr lang="en-US" dirty="0"/>
              <a:t>What is Reactjs</a:t>
            </a:r>
            <a:endParaRPr lang="en-US" dirty="0"/>
          </a:p>
          <a:p>
            <a:pPr marL="171450" lvl="0" indent="-171450" fontAlgn="auto">
              <a:lnSpc>
                <a:spcPct val="200000"/>
              </a:lnSpc>
              <a:spcBef>
                <a:spcPts val="700"/>
              </a:spcBef>
              <a:buFont typeface="Arial" panose="020B0604020202020204" pitchFamily="34" charset="0"/>
              <a:buChar char="•"/>
            </a:pPr>
            <a:r>
              <a:rPr lang="en-US" dirty="0"/>
              <a:t>Code Demo</a:t>
            </a:r>
            <a:endParaRPr lang="en-US" dirty="0"/>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Key Concepts</a:t>
            </a:r>
            <a:endParaRPr 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Lifecycle Methods</a:t>
            </a:r>
            <a:endParaRPr 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Functional Component and Hooks</a:t>
            </a:r>
            <a:endParaRPr lang="en-US" dirty="0">
              <a:latin typeface="Calibri" panose="020F0502020204030204" pitchFamily="34" charset="0"/>
              <a:cs typeface="Calibri" panose="020F0502020204030204" pitchFamily="34" charset="0"/>
              <a:sym typeface="+mn-ea"/>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Code Demo</a:t>
            </a:r>
            <a:endParaRPr lang="en-US" dirty="0">
              <a:latin typeface="Calibri" panose="020F0502020204030204" pitchFamily="34" charset="0"/>
              <a:cs typeface="Calibri" panose="020F0502020204030204" pitchFamily="34" charset="0"/>
              <a:sym typeface="+mn-ea"/>
            </a:endParaRPr>
          </a:p>
          <a:p>
            <a:pPr lvl="0" indent="0" fontAlgn="auto">
              <a:lnSpc>
                <a:spcPct val="200000"/>
              </a:lnSpc>
              <a:spcBef>
                <a:spcPts val="700"/>
              </a:spcBef>
              <a:buFont typeface="Arial" panose="020B0604020202020204" pitchFamily="34" charset="0"/>
              <a:buNone/>
            </a:pPr>
            <a:endParaRPr lang="en-US" dirty="0"/>
          </a:p>
        </p:txBody>
      </p:sp>
      <p:sp>
        <p:nvSpPr>
          <p:cNvPr id="6" name="TextBox 6"/>
          <p:cNvSpPr txBox="1"/>
          <p:nvPr/>
        </p:nvSpPr>
        <p:spPr>
          <a:xfrm>
            <a:off x="25183" y="6636420"/>
            <a:ext cx="3270445" cy="184664"/>
          </a:xfrm>
          <a:prstGeom prst="rect">
            <a:avLst/>
          </a:prstGeom>
          <a:ln w="12700">
            <a:miter lim="400000"/>
          </a:ln>
        </p:spPr>
        <p:txBody>
          <a:bodyPr wrap="none" lIns="34289" tIns="34289" rIns="34289" bIns="34289">
            <a:spAutoFit/>
          </a:bodyPr>
          <a:lstStyle>
            <a:lvl1pPr defTabSz="914400">
              <a:defRPr sz="1000">
                <a:solidFill>
                  <a:srgbClr val="FFFFFF"/>
                </a:solidFill>
                <a:latin typeface="Montserrat" panose="00000500000000000000"/>
                <a:ea typeface="Montserrat" panose="00000500000000000000"/>
                <a:cs typeface="Montserrat" panose="00000500000000000000"/>
                <a:sym typeface="Montserrat" panose="00000500000000000000"/>
              </a:defRPr>
            </a:lvl1pPr>
          </a:lstStyle>
          <a:p>
            <a:r>
              <a:rPr lang="en-US" sz="750" dirty="0">
                <a:solidFill>
                  <a:schemeClr val="tx1"/>
                </a:solidFill>
                <a:latin typeface="Montserrat" panose="00000500000000000000" pitchFamily="2" charset="0"/>
              </a:rPr>
              <a:t>© 2017-2020    SmartMesh Foundation Pte. Ltd.  |  MeshBox Foundation Pte. Ltd.</a:t>
            </a:r>
            <a:endParaRPr lang="en-US" sz="750" dirty="0">
              <a:solidFill>
                <a:schemeClr val="tx1"/>
              </a:solidFill>
              <a:latin typeface="Montserrat" panose="00000500000000000000" pitchFamily="2" charset="0"/>
              <a:sym typeface="Arial" panose="020B0604020202020204"/>
            </a:endParaRPr>
          </a:p>
        </p:txBody>
      </p:sp>
      <p:sp>
        <p:nvSpPr>
          <p:cNvPr id="7" name="TextBox 6"/>
          <p:cNvSpPr txBox="1">
            <a:spLocks noChangeArrowheads="1"/>
          </p:cNvSpPr>
          <p:nvPr/>
        </p:nvSpPr>
        <p:spPr bwMode="auto">
          <a:xfrm>
            <a:off x="7872314" y="6569155"/>
            <a:ext cx="1289447" cy="253916"/>
          </a:xfrm>
          <a:prstGeom prst="rect">
            <a:avLst/>
          </a:prstGeom>
          <a:noFill/>
          <a:ln w="9525">
            <a:noFill/>
            <a:miter lim="800000"/>
          </a:ln>
        </p:spPr>
        <p:txBody>
          <a:bodyPr>
            <a:spAutoFit/>
          </a:bodyPr>
          <a:lstStyle/>
          <a:p>
            <a:pPr algn="r"/>
            <a:fld id="{6F888031-CE6A-4173-BB2B-520974F34056}" type="slidenum">
              <a:rPr lang="en-GB" sz="1050">
                <a:latin typeface="Calibri" panose="020F0502020204030204" pitchFamily="34" charset="0"/>
              </a:rPr>
            </a:fld>
            <a:endParaRPr lang="en-GB" sz="1050" dirty="0">
              <a:latin typeface="Calibri" panose="020F0502020204030204" pitchFamily="34" charset="0"/>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Functional Component vs Class Component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1 State</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2 setState</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p:txBody>
      </p:sp>
      <p:pic>
        <p:nvPicPr>
          <p:cNvPr id="4" name="图片 3"/>
          <p:cNvPicPr>
            <a:picLocks noChangeAspect="1"/>
          </p:cNvPicPr>
          <p:nvPr/>
        </p:nvPicPr>
        <p:blipFill>
          <a:blip r:embed="rId1"/>
          <a:stretch>
            <a:fillRect/>
          </a:stretch>
        </p:blipFill>
        <p:spPr>
          <a:xfrm>
            <a:off x="628650" y="1638935"/>
            <a:ext cx="3190875" cy="1123950"/>
          </a:xfrm>
          <a:prstGeom prst="rect">
            <a:avLst/>
          </a:prstGeom>
        </p:spPr>
      </p:pic>
      <p:pic>
        <p:nvPicPr>
          <p:cNvPr id="5" name="图片 4"/>
          <p:cNvPicPr>
            <a:picLocks noChangeAspect="1"/>
          </p:cNvPicPr>
          <p:nvPr/>
        </p:nvPicPr>
        <p:blipFill>
          <a:blip r:embed="rId2"/>
          <a:stretch>
            <a:fillRect/>
          </a:stretch>
        </p:blipFill>
        <p:spPr>
          <a:xfrm>
            <a:off x="4114800" y="1762760"/>
            <a:ext cx="4400550" cy="876300"/>
          </a:xfrm>
          <a:prstGeom prst="rect">
            <a:avLst/>
          </a:prstGeom>
        </p:spPr>
      </p:pic>
      <p:pic>
        <p:nvPicPr>
          <p:cNvPr id="6" name="图片 5"/>
          <p:cNvPicPr>
            <a:picLocks noChangeAspect="1"/>
          </p:cNvPicPr>
          <p:nvPr/>
        </p:nvPicPr>
        <p:blipFill>
          <a:blip r:embed="rId3"/>
          <a:stretch>
            <a:fillRect/>
          </a:stretch>
        </p:blipFill>
        <p:spPr>
          <a:xfrm>
            <a:off x="628650" y="3916680"/>
            <a:ext cx="3867150" cy="971550"/>
          </a:xfrm>
          <a:prstGeom prst="rect">
            <a:avLst/>
          </a:prstGeom>
        </p:spPr>
      </p:pic>
      <p:pic>
        <p:nvPicPr>
          <p:cNvPr id="7" name="图片 6"/>
          <p:cNvPicPr>
            <a:picLocks noChangeAspect="1"/>
          </p:cNvPicPr>
          <p:nvPr/>
        </p:nvPicPr>
        <p:blipFill>
          <a:blip r:embed="rId4"/>
          <a:stretch>
            <a:fillRect/>
          </a:stretch>
        </p:blipFill>
        <p:spPr>
          <a:xfrm>
            <a:off x="5032375" y="3728720"/>
            <a:ext cx="4019550" cy="25050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Functional Component vs Class Component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3 componentDidMount vs useEffect</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2 Context (covered)</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p:txBody>
      </p:sp>
      <p:pic>
        <p:nvPicPr>
          <p:cNvPr id="8" name="图片 7"/>
          <p:cNvPicPr>
            <a:picLocks noChangeAspect="1"/>
          </p:cNvPicPr>
          <p:nvPr/>
        </p:nvPicPr>
        <p:blipFill>
          <a:blip r:embed="rId1"/>
          <a:stretch>
            <a:fillRect/>
          </a:stretch>
        </p:blipFill>
        <p:spPr>
          <a:xfrm>
            <a:off x="5358130" y="989330"/>
            <a:ext cx="2900680" cy="557657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Forms in Reactjs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Use buildin event handler</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Features:</a:t>
            </a:r>
            <a:endParaRPr lang="en-US" altLang="zh-CN" sz="1800" dirty="0">
              <a:solidFill>
                <a:srgbClr val="262626"/>
              </a:solidFill>
            </a:endParaRPr>
          </a:p>
          <a:p>
            <a:pPr defTabSz="342900">
              <a:lnSpc>
                <a:spcPct val="120000"/>
              </a:lnSpc>
            </a:pPr>
            <a:r>
              <a:rPr lang="en-US" altLang="zh-CN" sz="1800" dirty="0">
                <a:solidFill>
                  <a:srgbClr val="262626"/>
                </a:solidFill>
              </a:rPr>
              <a:t>every input will invoke the event handler function</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preventDefault</a:t>
            </a:r>
            <a:endParaRPr lang="en-US" altLang="zh-CN" sz="1800" dirty="0">
              <a:solidFill>
                <a:srgbClr val="262626"/>
              </a:solidFill>
            </a:endParaRPr>
          </a:p>
          <a:p>
            <a:pPr defTabSz="342900">
              <a:lnSpc>
                <a:spcPct val="120000"/>
              </a:lnSpc>
            </a:pPr>
            <a:endParaRPr lang="en-US" altLang="zh-CN" sz="1800" dirty="0">
              <a:solidFill>
                <a:srgbClr val="262626"/>
              </a:solidFill>
            </a:endParaRPr>
          </a:p>
        </p:txBody>
      </p:sp>
      <p:pic>
        <p:nvPicPr>
          <p:cNvPr id="4" name="图片 3"/>
          <p:cNvPicPr>
            <a:picLocks noChangeAspect="1"/>
          </p:cNvPicPr>
          <p:nvPr/>
        </p:nvPicPr>
        <p:blipFill>
          <a:blip r:embed="rId1"/>
          <a:stretch>
            <a:fillRect/>
          </a:stretch>
        </p:blipFill>
        <p:spPr>
          <a:xfrm>
            <a:off x="628650" y="1550035"/>
            <a:ext cx="6867525" cy="1924050"/>
          </a:xfrm>
          <a:prstGeom prst="rect">
            <a:avLst/>
          </a:prstGeom>
        </p:spPr>
      </p:pic>
      <p:pic>
        <p:nvPicPr>
          <p:cNvPr id="5" name="图片 4"/>
          <p:cNvPicPr>
            <a:picLocks noChangeAspect="1"/>
          </p:cNvPicPr>
          <p:nvPr/>
        </p:nvPicPr>
        <p:blipFill>
          <a:blip r:embed="rId2"/>
          <a:stretch>
            <a:fillRect/>
          </a:stretch>
        </p:blipFill>
        <p:spPr>
          <a:xfrm>
            <a:off x="628650" y="5671185"/>
            <a:ext cx="3838575" cy="923925"/>
          </a:xfrm>
          <a:prstGeom prst="rect">
            <a:avLst/>
          </a:prstGeom>
        </p:spPr>
      </p:pic>
      <p:pic>
        <p:nvPicPr>
          <p:cNvPr id="6" name="图片 5"/>
          <p:cNvPicPr>
            <a:picLocks noChangeAspect="1"/>
          </p:cNvPicPr>
          <p:nvPr/>
        </p:nvPicPr>
        <p:blipFill>
          <a:blip r:embed="rId3"/>
          <a:stretch>
            <a:fillRect/>
          </a:stretch>
        </p:blipFill>
        <p:spPr>
          <a:xfrm>
            <a:off x="4552950" y="5847715"/>
            <a:ext cx="4591050" cy="5715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Bind in Reactjs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What is bind? and why we need to use Bind?</a:t>
            </a:r>
            <a:endParaRPr lang="en-US" altLang="zh-CN" sz="1800" dirty="0">
              <a:solidFill>
                <a:srgbClr val="262626"/>
              </a:solidFill>
            </a:endParaRPr>
          </a:p>
          <a:p>
            <a:pPr defTabSz="342900">
              <a:lnSpc>
                <a:spcPct val="120000"/>
              </a:lnSpc>
            </a:pPr>
            <a:r>
              <a:rPr lang="en-US" altLang="zh-CN" sz="1800" dirty="0">
                <a:solidFill>
                  <a:srgbClr val="262626"/>
                </a:solidFill>
              </a:rPr>
              <a:t>when passing down to the child component, this would probabily be change, so need to bind this</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marL="0" indent="0" defTabSz="342900">
              <a:lnSpc>
                <a:spcPct val="120000"/>
              </a:lnSpc>
              <a:buNone/>
            </a:pPr>
            <a:endParaRPr lang="en-US" altLang="zh-CN" sz="1800" dirty="0">
              <a:solidFill>
                <a:srgbClr val="262626"/>
              </a:solidFill>
            </a:endParaRPr>
          </a:p>
        </p:txBody>
      </p:sp>
      <p:pic>
        <p:nvPicPr>
          <p:cNvPr id="7" name="图片 6"/>
          <p:cNvPicPr>
            <a:picLocks noChangeAspect="1"/>
          </p:cNvPicPr>
          <p:nvPr/>
        </p:nvPicPr>
        <p:blipFill>
          <a:blip r:embed="rId1"/>
          <a:stretch>
            <a:fillRect/>
          </a:stretch>
        </p:blipFill>
        <p:spPr>
          <a:xfrm>
            <a:off x="628650" y="2984500"/>
            <a:ext cx="6791325" cy="25101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Code Demo</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tasks:</a:t>
            </a:r>
            <a:endParaRPr lang="en-US" altLang="zh-CN" sz="1800" dirty="0">
              <a:solidFill>
                <a:srgbClr val="262626"/>
              </a:solidFill>
            </a:endParaRPr>
          </a:p>
          <a:p>
            <a:pPr defTabSz="342900">
              <a:lnSpc>
                <a:spcPct val="120000"/>
              </a:lnSpc>
            </a:pPr>
            <a:r>
              <a:rPr lang="en-US" altLang="zh-CN" sz="1800" dirty="0">
                <a:solidFill>
                  <a:srgbClr val="262626"/>
                </a:solidFill>
              </a:rPr>
              <a:t>1 setting up reactjs app</a:t>
            </a:r>
            <a:endParaRPr lang="en-US" altLang="zh-CN" sz="1800" dirty="0">
              <a:solidFill>
                <a:srgbClr val="262626"/>
              </a:solidFill>
            </a:endParaRPr>
          </a:p>
          <a:p>
            <a:pPr defTabSz="342900">
              <a:lnSpc>
                <a:spcPct val="120000"/>
              </a:lnSpc>
            </a:pPr>
            <a:r>
              <a:rPr lang="en-US" altLang="zh-CN" sz="1800" dirty="0">
                <a:solidFill>
                  <a:srgbClr val="262626"/>
                </a:solidFill>
              </a:rPr>
              <a:t>2 add nodejs login to react</a:t>
            </a:r>
            <a:endParaRPr lang="en-US" altLang="zh-CN" sz="1800" dirty="0">
              <a:solidFill>
                <a:srgbClr val="262626"/>
              </a:solidFill>
            </a:endParaRPr>
          </a:p>
          <a:p>
            <a:pPr lvl="1" defTabSz="342900">
              <a:lnSpc>
                <a:spcPct val="120000"/>
              </a:lnSpc>
            </a:pPr>
            <a:r>
              <a:rPr lang="en-US" altLang="zh-CN" sz="1540" dirty="0">
                <a:solidFill>
                  <a:srgbClr val="262626"/>
                </a:solidFill>
              </a:rPr>
              <a:t>add routes and link</a:t>
            </a:r>
            <a:endParaRPr lang="en-US" altLang="zh-CN" sz="1540" dirty="0">
              <a:solidFill>
                <a:srgbClr val="262626"/>
              </a:solidFill>
            </a:endParaRPr>
          </a:p>
          <a:p>
            <a:pPr lvl="1" defTabSz="342900">
              <a:lnSpc>
                <a:spcPct val="120000"/>
              </a:lnSpc>
            </a:pPr>
            <a:r>
              <a:rPr lang="en-US" altLang="zh-CN" sz="1540" dirty="0">
                <a:solidFill>
                  <a:srgbClr val="262626"/>
                </a:solidFill>
              </a:rPr>
              <a:t>https://reactrouter.com/web/example/basic</a:t>
            </a:r>
            <a:endParaRPr lang="en-US" altLang="zh-CN" sz="1540" dirty="0">
              <a:solidFill>
                <a:srgbClr val="262626"/>
              </a:solidFill>
            </a:endParaRPr>
          </a:p>
          <a:p>
            <a:pPr lvl="1" defTabSz="342900">
              <a:lnSpc>
                <a:spcPct val="120000"/>
              </a:lnSpc>
            </a:pPr>
            <a:endParaRPr lang="en-US" altLang="zh-CN" sz="1540" dirty="0">
              <a:solidFill>
                <a:srgbClr val="262626"/>
              </a:solidFill>
            </a:endParaRPr>
          </a:p>
          <a:p>
            <a:pPr lvl="1" defTabSz="342900">
              <a:lnSpc>
                <a:spcPct val="120000"/>
              </a:lnSpc>
            </a:pPr>
            <a:r>
              <a:rPr lang="en-US" altLang="zh-CN" sz="1540" dirty="0">
                <a:solidFill>
                  <a:srgbClr val="262626"/>
                </a:solidFill>
              </a:rPr>
              <a:t>add forms</a:t>
            </a:r>
            <a:endParaRPr lang="en-US" altLang="zh-CN" sz="1540" dirty="0">
              <a:solidFill>
                <a:srgbClr val="262626"/>
              </a:solidFill>
            </a:endParaRPr>
          </a:p>
          <a:p>
            <a:pPr lvl="1" defTabSz="342900">
              <a:lnSpc>
                <a:spcPct val="120000"/>
              </a:lnSpc>
            </a:pPr>
            <a:endParaRPr lang="en-US" altLang="zh-CN" sz="1540" dirty="0">
              <a:solidFill>
                <a:srgbClr val="262626"/>
              </a:solidFill>
            </a:endParaRPr>
          </a:p>
          <a:p>
            <a:pPr lvl="1" defTabSz="342900">
              <a:lnSpc>
                <a:spcPct val="120000"/>
              </a:lnSpc>
            </a:pPr>
            <a:r>
              <a:rPr lang="en-US" altLang="zh-CN" sz="1540" dirty="0">
                <a:solidFill>
                  <a:srgbClr val="262626"/>
                </a:solidFill>
              </a:rPr>
              <a:t>add events handler</a:t>
            </a:r>
            <a:endParaRPr lang="en-US" altLang="zh-CN" sz="1540" dirty="0">
              <a:solidFill>
                <a:srgbClr val="262626"/>
              </a:solidFill>
            </a:endParaRPr>
          </a:p>
          <a:p>
            <a:pPr lvl="1" defTabSz="342900">
              <a:lnSpc>
                <a:spcPct val="120000"/>
              </a:lnSpc>
            </a:pPr>
            <a:endParaRPr lang="en-US" altLang="zh-CN" sz="1540" dirty="0">
              <a:solidFill>
                <a:srgbClr val="262626"/>
              </a:solidFill>
            </a:endParaRPr>
          </a:p>
          <a:p>
            <a:pPr lvl="1" defTabSz="342900">
              <a:lnSpc>
                <a:spcPct val="120000"/>
              </a:lnSpc>
            </a:pPr>
            <a:r>
              <a:rPr lang="en-US" altLang="zh-CN" sz="1540" dirty="0">
                <a:solidFill>
                  <a:srgbClr val="262626"/>
                </a:solidFill>
              </a:rPr>
              <a:t>add submit handler</a:t>
            </a:r>
            <a:endParaRPr lang="en-US" altLang="zh-CN" sz="1540" dirty="0">
              <a:solidFill>
                <a:srgbClr val="262626"/>
              </a:solidFill>
            </a:endParaRPr>
          </a:p>
          <a:p>
            <a:pPr lvl="1" defTabSz="342900">
              <a:lnSpc>
                <a:spcPct val="120000"/>
              </a:lnSpc>
            </a:pPr>
            <a:endParaRPr lang="en-US" altLang="zh-CN" sz="1540" dirty="0">
              <a:solidFill>
                <a:srgbClr val="262626"/>
              </a:solidFill>
            </a:endParaRPr>
          </a:p>
          <a:p>
            <a:pPr lvl="1" defTabSz="342900">
              <a:lnSpc>
                <a:spcPct val="120000"/>
              </a:lnSpc>
            </a:pPr>
            <a:r>
              <a:rPr lang="en-US" altLang="zh-CN" sz="1540" dirty="0">
                <a:solidFill>
                  <a:srgbClr val="262626"/>
                </a:solidFill>
              </a:rPr>
              <a:t>add auth</a:t>
            </a:r>
            <a:endParaRPr lang="en-US" altLang="zh-CN" sz="1540" dirty="0">
              <a:solidFill>
                <a:srgbClr val="262626"/>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Route Link and Redirect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react-router-dom</a:t>
            </a:r>
            <a:endParaRPr lang="en-US" altLang="zh-CN" sz="1800" dirty="0">
              <a:solidFill>
                <a:srgbClr val="262626"/>
              </a:solidFill>
            </a:endParaRPr>
          </a:p>
          <a:p>
            <a:pPr defTabSz="342900">
              <a:lnSpc>
                <a:spcPct val="120000"/>
              </a:lnSpc>
            </a:pPr>
            <a:r>
              <a:rPr lang="en-US" altLang="zh-CN" sz="1800" dirty="0">
                <a:solidFill>
                  <a:srgbClr val="262626"/>
                </a:solidFill>
              </a:rPr>
              <a:t>is a third-party context</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In a functional component, we use useHistory to invoke it; while in a class component we use withRoute to invoke it</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history.push = Link in html</a:t>
            </a:r>
            <a:endParaRPr lang="en-US" altLang="zh-CN" sz="1800" dirty="0">
              <a:solidFill>
                <a:srgbClr val="262626"/>
              </a:solidFill>
            </a:endParaRPr>
          </a:p>
          <a:p>
            <a:pPr defTabSz="342900">
              <a:lnSpc>
                <a:spcPct val="120000"/>
              </a:lnSpc>
            </a:pPr>
            <a:r>
              <a:rPr lang="en-US" altLang="zh-CN" sz="1800" dirty="0">
                <a:solidFill>
                  <a:srgbClr val="262626"/>
                </a:solidFill>
              </a:rPr>
              <a:t>history.replace = Redirect in html</a:t>
            </a:r>
            <a:endParaRPr lang="en-US" altLang="zh-CN" sz="1800" dirty="0">
              <a:solidFill>
                <a:srgbClr val="262626"/>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Code Demo</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535" dirty="0">
                <a:solidFill>
                  <a:srgbClr val="262626"/>
                </a:solidFill>
                <a:sym typeface="+mn-ea"/>
              </a:rPr>
              <a:t>1 add Route context </a:t>
            </a:r>
            <a:r>
              <a:rPr lang="en-US" altLang="zh-CN" sz="1535" dirty="0">
                <a:solidFill>
                  <a:srgbClr val="262626"/>
                </a:solidFill>
                <a:sym typeface="+mn-ea"/>
              </a:rPr>
              <a:t>https://bezkoder.com/react-jwt-auth/</a:t>
            </a:r>
            <a:endParaRPr lang="en-US" altLang="zh-CN" sz="1535" dirty="0">
              <a:solidFill>
                <a:srgbClr val="262626"/>
              </a:solidFill>
              <a:sym typeface="+mn-ea"/>
            </a:endParaRPr>
          </a:p>
          <a:p>
            <a:pPr defTabSz="342900">
              <a:lnSpc>
                <a:spcPct val="120000"/>
              </a:lnSpc>
            </a:pPr>
            <a:r>
              <a:rPr lang="en-US" altLang="zh-CN" sz="1535" dirty="0">
                <a:solidFill>
                  <a:srgbClr val="262626"/>
                </a:solidFill>
                <a:sym typeface="+mn-ea"/>
              </a:rPr>
              <a:t>2 add user auth (localStorage vs cookie, how to implement)</a:t>
            </a:r>
            <a:endParaRPr lang="en-US" altLang="zh-CN" sz="1535" dirty="0">
              <a:solidFill>
                <a:srgbClr val="262626"/>
              </a:solidFill>
              <a:sym typeface="+mn-ea"/>
            </a:endParaRPr>
          </a:p>
          <a:p>
            <a:pPr defTabSz="342900">
              <a:lnSpc>
                <a:spcPct val="120000"/>
              </a:lnSpc>
            </a:pPr>
            <a:r>
              <a:rPr lang="en-US" altLang="zh-CN" sz="1540" dirty="0">
                <a:solidFill>
                  <a:srgbClr val="262626"/>
                </a:solidFill>
              </a:rPr>
              <a:t>3 change class to functional component</a:t>
            </a:r>
            <a:endParaRPr lang="en-US" altLang="zh-CN" sz="1540" dirty="0">
              <a:solidFill>
                <a:srgbClr val="262626"/>
              </a:solidFill>
            </a:endParaRPr>
          </a:p>
          <a:p>
            <a:pPr defTabSz="342900">
              <a:lnSpc>
                <a:spcPct val="120000"/>
              </a:lnSpc>
            </a:pPr>
            <a:endParaRPr lang="en-US" altLang="zh-CN" sz="1540" dirty="0">
              <a:solidFill>
                <a:srgbClr val="262626"/>
              </a:solidFill>
            </a:endParaRPr>
          </a:p>
          <a:p>
            <a:pPr defTabSz="342900">
              <a:lnSpc>
                <a:spcPct val="120000"/>
              </a:lnSpc>
            </a:pPr>
            <a:endParaRPr lang="en-US" altLang="zh-CN" sz="1540" dirty="0">
              <a:solidFill>
                <a:srgbClr val="26262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What is Reactjs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Reactjs, </a:t>
            </a:r>
            <a:endParaRPr lang="en-US" altLang="en-US" sz="1800" dirty="0">
              <a:solidFill>
                <a:srgbClr val="262626"/>
              </a:solidFill>
            </a:endParaRPr>
          </a:p>
          <a:p>
            <a:pPr lvl="1" defTabSz="342900">
              <a:lnSpc>
                <a:spcPct val="120000"/>
              </a:lnSpc>
            </a:pPr>
            <a:r>
              <a:rPr lang="en-US" altLang="en-US" sz="1540" dirty="0">
                <a:solidFill>
                  <a:srgbClr val="262626"/>
                </a:solidFill>
              </a:rPr>
              <a:t>It's a library for building user interfaces (UIs)</a:t>
            </a:r>
            <a:endParaRPr lang="en-US" altLang="en-US" sz="1540" dirty="0">
              <a:solidFill>
                <a:srgbClr val="262626"/>
              </a:solidFill>
            </a:endParaRPr>
          </a:p>
          <a:p>
            <a:pPr lvl="1" defTabSz="342900">
              <a:lnSpc>
                <a:spcPct val="120000"/>
              </a:lnSpc>
            </a:pPr>
            <a:r>
              <a:rPr lang="en-US" altLang="en-US" sz="1540" dirty="0">
                <a:solidFill>
                  <a:srgbClr val="262626"/>
                </a:solidFill>
              </a:rPr>
              <a:t>It creates abstract representations of views. It breaks down parts of the view in the Components. These components encompass both the logic to handle the display of view and the view itself. It can contain data that it uses to render the state of the app</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React is divided into two major APIs: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The React Component API: These are the parts of the page that are actually rendered by React DOM.</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React DOM: This is the API that's used to perform the actual rendering on a web page.</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What is Reactjs</a:t>
            </a:r>
            <a:endParaRPr lang="en-US" sz="3200" b="1"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628650" y="989044"/>
            <a:ext cx="7886700" cy="5605719"/>
          </a:xfrm>
        </p:spPr>
        <p:txBody>
          <a:bodyPr>
            <a:normAutofit lnSpcReduction="20000"/>
          </a:bodyPr>
          <a:lstStyle/>
          <a:p>
            <a:pPr marL="228600" lvl="0" indent="-228600" defTabSz="342900">
              <a:lnSpc>
                <a:spcPct val="120000"/>
              </a:lnSpc>
              <a:buFont typeface="Arial" panose="020B0604020202020204" pitchFamily="34" charset="0"/>
              <a:buChar char="•"/>
            </a:pPr>
            <a:r>
              <a:rPr lang="en-US" altLang="en-US" sz="1800" dirty="0">
                <a:solidFill>
                  <a:srgbClr val="262626"/>
                </a:solidFill>
              </a:rPr>
              <a:t>Key Points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JSX: This is the syntax of React components used to describe UI structures.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Lifecycle &amp; lifecycle methods: </a:t>
            </a:r>
            <a:r>
              <a:rPr lang="en-US" altLang="en-US" sz="1800" dirty="0">
                <a:solidFill>
                  <a:srgbClr val="262626"/>
                </a:solidFill>
                <a:sym typeface="+mn-ea"/>
              </a:rPr>
              <a:t>This consists of methods or Hooks that we implement to respond to the component's entering and exiting phases of the React rendering process as they happen over time. For example, one phase of the lifecycle is when the component is about to be rendered.</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Data P</a:t>
            </a:r>
            <a:r>
              <a:rPr lang="en-US" altLang="en-US" sz="1800" dirty="0">
                <a:solidFill>
                  <a:srgbClr val="262626"/>
                </a:solidFill>
                <a:sym typeface="+mn-ea"/>
              </a:rPr>
              <a:t>assing</a:t>
            </a:r>
            <a:r>
              <a:rPr lang="en-US" altLang="en-US" sz="1800" dirty="0">
                <a:solidFill>
                  <a:srgbClr val="262626"/>
                </a:solidFill>
                <a:sym typeface="+mn-ea"/>
              </a:rPr>
              <a:t>: </a:t>
            </a:r>
            <a:r>
              <a:rPr lang="en-US" altLang="en-US" sz="1800" dirty="0">
                <a:solidFill>
                  <a:srgbClr val="262626"/>
                </a:solidFill>
              </a:rPr>
              <a:t>props and states, </a:t>
            </a:r>
            <a:r>
              <a:rPr lang="en-US" altLang="en-US" sz="1800" dirty="0">
                <a:solidFill>
                  <a:srgbClr val="262626"/>
                </a:solidFill>
                <a:sym typeface="+mn-ea"/>
              </a:rPr>
              <a:t>Context API</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Class Component &amp; Functional components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Hooks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how to write logic in react</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forms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uploads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events: These are the code that we write for responding to user interactions.</a:t>
            </a:r>
            <a:endParaRPr lang="en-US" altLang="en-US" sz="1800" dirty="0">
              <a:solidFill>
                <a:srgbClr val="26262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JSX</a:t>
            </a:r>
            <a:endParaRPr lang="en-US" sz="3200" b="1" dirty="0">
              <a:latin typeface="Calibri" panose="020F0502020204030204" pitchFamily="34" charset="0"/>
              <a:cs typeface="Calibri" panose="020F0502020204030204" pitchFamily="34" charset="0"/>
            </a:endParaRPr>
          </a:p>
        </p:txBody>
      </p:sp>
      <p:pic>
        <p:nvPicPr>
          <p:cNvPr id="5" name="内容占位符 4"/>
          <p:cNvPicPr>
            <a:picLocks noChangeAspect="1"/>
          </p:cNvPicPr>
          <p:nvPr>
            <p:ph idx="1"/>
          </p:nvPr>
        </p:nvPicPr>
        <p:blipFill>
          <a:blip r:embed="rId1"/>
          <a:stretch>
            <a:fillRect/>
          </a:stretch>
        </p:blipFill>
        <p:spPr>
          <a:xfrm>
            <a:off x="1277620" y="685800"/>
            <a:ext cx="6588760" cy="6172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JSX</a:t>
            </a:r>
            <a:endParaRPr lang="en-US" sz="3200" b="1" dirty="0">
              <a:latin typeface="Calibri" panose="020F0502020204030204" pitchFamily="34" charset="0"/>
              <a:cs typeface="Calibri" panose="020F0502020204030204" pitchFamily="34" charset="0"/>
            </a:endParaRPr>
          </a:p>
        </p:txBody>
      </p:sp>
      <p:graphicFrame>
        <p:nvGraphicFramePr>
          <p:cNvPr id="4" name="内容占位符 3"/>
          <p:cNvGraphicFramePr/>
          <p:nvPr>
            <p:ph idx="1"/>
            <p:custDataLst>
              <p:tags r:id="rId1"/>
            </p:custDataLst>
          </p:nvPr>
        </p:nvGraphicFramePr>
        <p:xfrm>
          <a:off x="642620" y="1586230"/>
          <a:ext cx="7886700" cy="2712720"/>
        </p:xfrm>
        <a:graphic>
          <a:graphicData uri="http://schemas.openxmlformats.org/drawingml/2006/table">
            <a:tbl>
              <a:tblPr firstRow="1" bandRow="1">
                <a:tableStyleId>{5C22544A-7EE6-4342-B048-85BDC9FD1C3A}</a:tableStyleId>
              </a:tblPr>
              <a:tblGrid>
                <a:gridCol w="2628900"/>
                <a:gridCol w="2628900"/>
                <a:gridCol w="2628900"/>
              </a:tblGrid>
              <a:tr h="381000">
                <a:tc>
                  <a:txBody>
                    <a:bodyPr/>
                    <a:p>
                      <a:pPr>
                        <a:buNone/>
                      </a:pPr>
                      <a:endParaRPr lang="en-US" altLang="zh-CN"/>
                    </a:p>
                  </a:txBody>
                  <a:tcPr/>
                </a:tc>
                <a:tc>
                  <a:txBody>
                    <a:bodyPr/>
                    <a:p>
                      <a:pPr>
                        <a:buNone/>
                      </a:pPr>
                      <a:r>
                        <a:rPr lang="en-US" altLang="zh-CN"/>
                        <a:t>EJS</a:t>
                      </a:r>
                      <a:endParaRPr lang="en-US" altLang="zh-CN"/>
                    </a:p>
                  </a:txBody>
                  <a:tcPr/>
                </a:tc>
                <a:tc>
                  <a:txBody>
                    <a:bodyPr/>
                    <a:p>
                      <a:pPr>
                        <a:buNone/>
                      </a:pPr>
                      <a:r>
                        <a:rPr lang="en-US" altLang="zh-CN"/>
                        <a:t>JSX</a:t>
                      </a:r>
                      <a:endParaRPr lang="en-US" altLang="zh-CN"/>
                    </a:p>
                  </a:txBody>
                  <a:tcPr/>
                </a:tc>
              </a:tr>
              <a:tr h="381000">
                <a:tc>
                  <a:txBody>
                    <a:bodyPr/>
                    <a:p>
                      <a:pPr>
                        <a:buNone/>
                      </a:pPr>
                      <a:r>
                        <a:rPr lang="en-US" altLang="zh-CN"/>
                        <a:t>include module</a:t>
                      </a:r>
                      <a:endParaRPr lang="en-US" altLang="zh-CN"/>
                    </a:p>
                  </a:txBody>
                  <a:tcPr/>
                </a:tc>
                <a:tc>
                  <a:txBody>
                    <a:bodyPr/>
                    <a:p>
                      <a:pPr>
                        <a:buNone/>
                      </a:pPr>
                      <a:r>
                        <a:rPr lang="en-US" altLang="zh-CN"/>
                        <a:t>&lt;%- include("navi") %&gt;</a:t>
                      </a:r>
                      <a:endParaRPr lang="en-US" altLang="zh-CN"/>
                    </a:p>
                  </a:txBody>
                  <a:tcPr/>
                </a:tc>
                <a:tc>
                  <a:txBody>
                    <a:bodyPr/>
                    <a:p>
                      <a:pPr>
                        <a:buNone/>
                      </a:pPr>
                      <a:r>
                        <a:rPr lang="en-US" altLang="zh-CN"/>
                        <a:t>&lt;Navi props={pros} /&gt;</a:t>
                      </a:r>
                      <a:endParaRPr lang="en-US" altLang="zh-CN"/>
                    </a:p>
                  </a:txBody>
                  <a:tcPr/>
                </a:tc>
              </a:tr>
              <a:tr h="381000">
                <a:tc>
                  <a:txBody>
                    <a:bodyPr/>
                    <a:p>
                      <a:pPr>
                        <a:buNone/>
                      </a:pPr>
                      <a:r>
                        <a:rPr lang="en-US" altLang="zh-CN"/>
                        <a:t>data passing</a:t>
                      </a:r>
                      <a:endParaRPr lang="en-US" altLang="zh-CN"/>
                    </a:p>
                  </a:txBody>
                  <a:tcPr/>
                </a:tc>
                <a:tc>
                  <a:txBody>
                    <a:bodyPr/>
                    <a:p>
                      <a:pPr>
                        <a:buNone/>
                      </a:pPr>
                      <a:r>
                        <a:rPr lang="en-US" altLang="zh-CN"/>
                        <a:t>no </a:t>
                      </a:r>
                      <a:endParaRPr lang="en-US" altLang="zh-CN"/>
                    </a:p>
                  </a:txBody>
                  <a:tcPr/>
                </a:tc>
                <a:tc>
                  <a:txBody>
                    <a:bodyPr/>
                    <a:p>
                      <a:pPr>
                        <a:buNone/>
                      </a:pPr>
                      <a:r>
                        <a:rPr lang="en-US" altLang="zh-CN"/>
                        <a:t>yes</a:t>
                      </a:r>
                      <a:endParaRPr lang="en-US" altLang="zh-CN"/>
                    </a:p>
                  </a:txBody>
                  <a:tcPr/>
                </a:tc>
              </a:tr>
              <a:tr h="381000">
                <a:tc>
                  <a:txBody>
                    <a:bodyPr/>
                    <a:p>
                      <a:pPr>
                        <a:buNone/>
                      </a:pPr>
                      <a:r>
                        <a:rPr lang="en-US" altLang="zh-CN"/>
                        <a:t>functions</a:t>
                      </a:r>
                      <a:endParaRPr lang="en-US" altLang="zh-CN"/>
                    </a:p>
                  </a:txBody>
                  <a:tcPr/>
                </a:tc>
                <a:tc>
                  <a:txBody>
                    <a:bodyPr/>
                    <a:p>
                      <a:pPr>
                        <a:buNone/>
                      </a:pPr>
                      <a:r>
                        <a:rPr lang="en-US" altLang="zh-CN"/>
                        <a:t>&lt;scripts&gt; &lt;/scripts&gt; </a:t>
                      </a:r>
                      <a:endParaRPr lang="en-US" altLang="zh-CN"/>
                    </a:p>
                    <a:p>
                      <a:pPr>
                        <a:buNone/>
                      </a:pPr>
                      <a:r>
                        <a:rPr lang="en-US" altLang="zh-CN"/>
                        <a:t>but usually we don't write functions directly in ejs templates</a:t>
                      </a:r>
                      <a:endParaRPr lang="en-US" altLang="zh-CN"/>
                    </a:p>
                  </a:txBody>
                  <a:tcPr/>
                </a:tc>
                <a:tc>
                  <a:txBody>
                    <a:bodyPr/>
                    <a:p>
                      <a:pPr>
                        <a:buNone/>
                      </a:pPr>
                      <a:r>
                        <a:rPr lang="en-US" altLang="zh-CN"/>
                        <a:t>can define functions inside of the class or functional components</a:t>
                      </a:r>
                      <a:endParaRPr lang="en-US" altLang="zh-CN"/>
                    </a:p>
                  </a:txBody>
                  <a:tcPr/>
                </a:tc>
              </a:tr>
              <a:tr h="381000">
                <a:tc>
                  <a:txBody>
                    <a:bodyPr/>
                    <a:p>
                      <a:pPr>
                        <a:buNone/>
                      </a:pPr>
                      <a:r>
                        <a:rPr lang="en-US" altLang="zh-CN"/>
                        <a:t>how to implement</a:t>
                      </a:r>
                      <a:endParaRPr lang="en-US" altLang="zh-CN"/>
                    </a:p>
                  </a:txBody>
                  <a:tcPr/>
                </a:tc>
                <a:tc>
                  <a:txBody>
                    <a:bodyPr/>
                    <a:p>
                      <a:pPr>
                        <a:buNone/>
                      </a:pPr>
                      <a:r>
                        <a:rPr lang="en-US" altLang="zh-CN"/>
                        <a:t>EJS templates are written in the seprate files</a:t>
                      </a:r>
                      <a:endParaRPr lang="en-US" altLang="zh-CN"/>
                    </a:p>
                  </a:txBody>
                  <a:tcPr/>
                </a:tc>
                <a:tc>
                  <a:txBody>
                    <a:bodyPr/>
                    <a:p>
                      <a:pPr>
                        <a:buNone/>
                      </a:pPr>
                      <a:r>
                        <a:rPr lang="en-US" altLang="zh-CN"/>
                        <a:t>JSX are the return of a react component</a:t>
                      </a:r>
                      <a:endParaRPr lang="en-US" altLang="zh-CN"/>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Example</a:t>
            </a:r>
            <a:endParaRPr lang="en-US" sz="3200" b="1" dirty="0">
              <a:latin typeface="Calibri" panose="020F0502020204030204" pitchFamily="34" charset="0"/>
              <a:cs typeface="Calibri" panose="020F0502020204030204" pitchFamily="34" charset="0"/>
            </a:endParaRPr>
          </a:p>
        </p:txBody>
      </p:sp>
      <p:pic>
        <p:nvPicPr>
          <p:cNvPr id="4" name="图片 3"/>
          <p:cNvPicPr>
            <a:picLocks noChangeAspect="1"/>
          </p:cNvPicPr>
          <p:nvPr/>
        </p:nvPicPr>
        <p:blipFill>
          <a:blip r:embed="rId1"/>
          <a:stretch>
            <a:fillRect/>
          </a:stretch>
        </p:blipFill>
        <p:spPr>
          <a:xfrm>
            <a:off x="1450340" y="682625"/>
            <a:ext cx="6243320" cy="61760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Lifecycle Methods</a:t>
            </a:r>
            <a:endParaRPr lang="en-US" sz="3200" b="1" dirty="0">
              <a:latin typeface="Calibri" panose="020F0502020204030204" pitchFamily="34" charset="0"/>
              <a:cs typeface="Calibri" panose="020F0502020204030204" pitchFamily="34" charset="0"/>
            </a:endParaRPr>
          </a:p>
        </p:txBody>
      </p:sp>
      <p:pic>
        <p:nvPicPr>
          <p:cNvPr id="5" name="图片 4" descr="1-u8hTumGAPQMYZIvfgQMfPA"/>
          <p:cNvPicPr>
            <a:picLocks noChangeAspect="1"/>
          </p:cNvPicPr>
          <p:nvPr>
            <p:custDataLst>
              <p:tags r:id="rId1"/>
            </p:custDataLst>
          </p:nvPr>
        </p:nvPicPr>
        <p:blipFill>
          <a:blip r:embed="rId2"/>
          <a:stretch>
            <a:fillRect/>
          </a:stretch>
        </p:blipFill>
        <p:spPr>
          <a:xfrm>
            <a:off x="1717040" y="682625"/>
            <a:ext cx="5464175" cy="61639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Lifecycle Methods Code Demo</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lnSpcReduction="10000"/>
          </a:bodyPr>
          <a:p>
            <a:pPr marL="228600" lvl="0" indent="-228600" defTabSz="342900">
              <a:lnSpc>
                <a:spcPct val="120000"/>
              </a:lnSpc>
              <a:buFont typeface="Arial" panose="020B0604020202020204" pitchFamily="34" charset="0"/>
              <a:buChar char="•"/>
            </a:pPr>
            <a:r>
              <a:rPr lang="en-US" altLang="en-US" sz="1540" dirty="0">
                <a:solidFill>
                  <a:srgbClr val="262626"/>
                </a:solidFill>
              </a:rPr>
              <a:t>1 Debug the</a:t>
            </a:r>
            <a:r>
              <a:rPr lang="en-US" altLang="en-US" sz="1540" dirty="0">
                <a:solidFill>
                  <a:srgbClr val="262626"/>
                </a:solidFill>
              </a:rPr>
              <a:t> rendering process (</a:t>
            </a:r>
            <a:r>
              <a:rPr lang="en-US" altLang="en-US" sz="1540" dirty="0">
                <a:solidFill>
                  <a:srgbClr val="FF0000"/>
                </a:solidFill>
              </a:rPr>
              <a:t>code demo</a:t>
            </a:r>
            <a:r>
              <a:rPr lang="en-US" altLang="en-US" sz="1540" dirty="0">
                <a:solidFill>
                  <a:srgbClr val="262626"/>
                </a:solidFill>
              </a:rPr>
              <a:t>)</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2  Transform ejs to jsx</a:t>
            </a:r>
            <a:r>
              <a:rPr lang="en-US" altLang="en-US" sz="1535" dirty="0">
                <a:solidFill>
                  <a:srgbClr val="262626"/>
                </a:solidFill>
                <a:sym typeface="+mn-ea"/>
              </a:rPr>
              <a:t> (</a:t>
            </a:r>
            <a:r>
              <a:rPr lang="en-US" altLang="en-US" sz="1535" dirty="0">
                <a:solidFill>
                  <a:srgbClr val="FF0000"/>
                </a:solidFill>
                <a:sym typeface="+mn-ea"/>
              </a:rPr>
              <a:t>code demo</a:t>
            </a:r>
            <a:r>
              <a:rPr lang="en-US" altLang="en-US" sz="1535" dirty="0">
                <a:solidFill>
                  <a:srgbClr val="262626"/>
                </a:solidFill>
                <a:sym typeface="+mn-ea"/>
              </a:rPr>
              <a:t>)</a:t>
            </a:r>
            <a:endParaRPr lang="en-US" altLang="en-US" sz="1535"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p:txBody>
      </p:sp>
    </p:spTree>
  </p:cSld>
  <p:clrMapOvr>
    <a:masterClrMapping/>
  </p:clrMapOvr>
</p:sld>
</file>

<file path=ppt/tags/tag1.xml><?xml version="1.0" encoding="utf-8"?>
<p:tagLst xmlns:p="http://schemas.openxmlformats.org/presentationml/2006/main">
  <p:tag name="KSO_WM_UNIT_TABLE_BEAUTIFY" val="smartTable{a48a042d-14c0-4ae9-8205-d1c57bd375d7}"/>
</p:tagLst>
</file>

<file path=ppt/tags/tag2.xml><?xml version="1.0" encoding="utf-8"?>
<p:tagLst xmlns:p="http://schemas.openxmlformats.org/presentationml/2006/main">
  <p:tag name="KSO_WM_UNIT_PLACING_PICTURE_USER_VIEWPORT" val="{&quot;height&quot;:14535,&quot;width&quot;:12885}"/>
</p:tagLst>
</file>

<file path=ppt/tags/tag3.xml><?xml version="1.0" encoding="utf-8"?>
<p:tagLst xmlns:p="http://schemas.openxmlformats.org/presentationml/2006/main">
  <p:tag name="KSO_WM_UNIT_TABLE_BEAUTIFY" val="smartTable{1b22eaaa-1e3c-431c-86e4-617e9c1146cb}"/>
  <p:tag name="TABLE_ENDDRAG_ORIGIN_RECT" val="600*144"/>
  <p:tag name="TABLE_ENDDRAG_RECT" val="58*77*600*144"/>
</p:tagLst>
</file>

<file path=ppt/tags/tag4.xml><?xml version="1.0" encoding="utf-8"?>
<p:tagLst xmlns:p="http://schemas.openxmlformats.org/presentationml/2006/main">
  <p:tag name="KSO_WM_UNIT_TABLE_BEAUTIFY" val="smartTable{1b22eaaa-1e3c-431c-86e4-617e9c1146cb}"/>
  <p:tag name="TABLE_ENDDRAG_ORIGIN_RECT" val="600*144"/>
  <p:tag name="TABLE_ENDDRAG_RECT" val="58*77*600*144"/>
</p:tagLst>
</file>

<file path=ppt/tags/tag5.xml><?xml version="1.0" encoding="utf-8"?>
<p:tagLst xmlns:p="http://schemas.openxmlformats.org/presentationml/2006/main">
  <p:tag name="KSO_WM_UNIT_PLACING_PICTURE_USER_VIEWPORT" val="{&quot;height&quot;:6853,&quot;width&quot;:393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4232</Words>
  <Application>WPS 演示</Application>
  <PresentationFormat>On-screen Show (4:3)</PresentationFormat>
  <Paragraphs>267</Paragraphs>
  <Slides>26</Slides>
  <Notes>56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26</vt:i4>
      </vt:variant>
    </vt:vector>
  </HeadingPairs>
  <TitlesOfParts>
    <vt:vector size="39" baseType="lpstr">
      <vt:lpstr>Arial</vt:lpstr>
      <vt:lpstr>宋体</vt:lpstr>
      <vt:lpstr>Wingdings</vt:lpstr>
      <vt:lpstr>Calibri</vt:lpstr>
      <vt:lpstr>Montserrat</vt:lpstr>
      <vt:lpstr>Montserrat</vt:lpstr>
      <vt:lpstr>Arial</vt:lpstr>
      <vt:lpstr>Calibri Light</vt:lpstr>
      <vt:lpstr>微软雅黑</vt:lpstr>
      <vt:lpstr>Arial Unicode MS</vt:lpstr>
      <vt:lpstr>等线</vt:lpstr>
      <vt:lpstr>等线 Light</vt:lpstr>
      <vt:lpstr>Office Theme</vt:lpstr>
      <vt:lpstr>Enterprise Blockchain Developers (Intermediate)</vt:lpstr>
      <vt:lpstr>Outline</vt:lpstr>
      <vt:lpstr>What is Reactjs</vt:lpstr>
      <vt:lpstr>Key Concepts</vt:lpstr>
      <vt:lpstr>Example</vt:lpstr>
      <vt:lpstr>JSX</vt:lpstr>
      <vt:lpstr>Example</vt:lpstr>
      <vt:lpstr>Lifecycle Methods</vt:lpstr>
      <vt:lpstr>Lifecycle Methods Code Demo</vt:lpstr>
      <vt:lpstr>Props vs States</vt:lpstr>
      <vt:lpstr>Props vs States</vt:lpstr>
      <vt:lpstr>Functional Component and Hooks</vt:lpstr>
      <vt:lpstr>Code Demo</vt:lpstr>
      <vt:lpstr>Hook Code Demo</vt:lpstr>
      <vt:lpstr>Hook Code Demo</vt:lpstr>
      <vt:lpstr>Context</vt:lpstr>
      <vt:lpstr>Context</vt:lpstr>
      <vt:lpstr>Context</vt:lpstr>
      <vt:lpstr>Context</vt:lpstr>
      <vt:lpstr>Functional Component vs Class Component</vt:lpstr>
      <vt:lpstr>Functional Component vs Class Component</vt:lpstr>
      <vt:lpstr>Forms in Reactjs</vt:lpstr>
      <vt:lpstr>Bind in Reactjs</vt:lpstr>
      <vt:lpstr>Code Demo</vt:lpstr>
      <vt:lpstr>Route Link and Redirect</vt:lpstr>
      <vt:lpstr>Code 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FRACTALE Realtime Autonomic Control TransActive Layered Energy system</dc:title>
  <dc:creator>fun family</dc:creator>
  <cp:lastModifiedBy>Think</cp:lastModifiedBy>
  <cp:revision>979</cp:revision>
  <cp:lastPrinted>2020-07-07T09:15:00Z</cp:lastPrinted>
  <dcterms:created xsi:type="dcterms:W3CDTF">2017-11-09T17:09:00Z</dcterms:created>
  <dcterms:modified xsi:type="dcterms:W3CDTF">2021-03-08T18:07:02Z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