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833" r:id="rId3"/>
    <p:sldId id="1387" r:id="rId4"/>
    <p:sldId id="1988" r:id="rId6"/>
    <p:sldId id="1973" r:id="rId7"/>
    <p:sldId id="1974" r:id="rId8"/>
    <p:sldId id="1975" r:id="rId9"/>
    <p:sldId id="1985" r:id="rId10"/>
    <p:sldId id="1976" r:id="rId11"/>
    <p:sldId id="1986" r:id="rId12"/>
    <p:sldId id="1977" r:id="rId13"/>
    <p:sldId id="1979" r:id="rId14"/>
    <p:sldId id="2003" r:id="rId15"/>
    <p:sldId id="1980" r:id="rId16"/>
    <p:sldId id="1982" r:id="rId17"/>
    <p:sldId id="1983" r:id="rId18"/>
    <p:sldId id="1978" r:id="rId19"/>
    <p:sldId id="1987" r:id="rId20"/>
    <p:sldId id="1981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Yan" initials="P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840" autoAdjust="0"/>
    <p:restoredTop sz="94597" autoAdjust="0"/>
  </p:normalViewPr>
  <p:slideViewPr>
    <p:cSldViewPr snapToGrid="0">
      <p:cViewPr varScale="1">
        <p:scale>
          <a:sx n="138" d="100"/>
          <a:sy n="138" d="100"/>
        </p:scale>
        <p:origin x="2976" y="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r">
              <a:defRPr sz="1300"/>
            </a:lvl1pPr>
          </a:lstStyle>
          <a:p>
            <a:fld id="{3ACEC32E-EEDF-4F6F-9227-E6EDC36863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4" tIns="48328" rIns="96654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4" tIns="48328" rIns="96654" bIns="48328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r">
              <a:defRPr sz="1300"/>
            </a:lvl1pPr>
          </a:lstStyle>
          <a:p>
            <a:fld id="{E21EC080-2224-427D-8004-F896D4FDE8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566175" y="6478588"/>
            <a:ext cx="120626" cy="184151"/>
          </a:xfrm>
          <a:prstGeom prst="rect">
            <a:avLst/>
          </a:prstGeom>
          <a:ln w="12700"/>
        </p:spPr>
        <p:txBody>
          <a:bodyPr lIns="0" tIns="0" rIns="0" bIns="0" anchor="b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9144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015" y="2404234"/>
            <a:ext cx="3997529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9885" y="4553291"/>
            <a:ext cx="3787133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5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2843" y="4878964"/>
            <a:ext cx="7897185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Enterprise Blockchain Developers (Intermediate)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9158" b="9158"/>
          <a:stretch>
            <a:fillRect/>
          </a:stretch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26" name="Group 18"/>
          <p:cNvGrpSpPr>
            <a:grpSpLocks noGrp="1" noRot="1" noChangeAspect="1" noMove="1" noResize="1" noUngrp="1"/>
          </p:cNvGrpSpPr>
          <p:nvPr/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20" name="Freeform: Shape 19"/>
            <p:cNvSpPr/>
            <p:nvPr/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0"/>
            <p:cNvSpPr/>
            <p:nvPr/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2"/>
            <p:cNvSpPr/>
            <p:nvPr/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69607" y="84246"/>
            <a:ext cx="9313607" cy="79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30" y="289587"/>
            <a:ext cx="1600430" cy="4770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99" y="271782"/>
            <a:ext cx="988629" cy="4545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73" y="352882"/>
            <a:ext cx="1894118" cy="37349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11628" y="145605"/>
            <a:ext cx="1352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In support of</a:t>
            </a:r>
            <a:endParaRPr lang="en-SG" sz="1050" dirty="0"/>
          </a:p>
        </p:txBody>
      </p:sp>
      <p:pic>
        <p:nvPicPr>
          <p:cNvPr id="37" name="Picture 2" descr="BAS_logo_FA_ Horizontal_RGB We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5" y="145605"/>
            <a:ext cx="1348818" cy="67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martMesh – The BrandLaure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37" y="6271357"/>
            <a:ext cx="717615" cy="4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604507" y="6071372"/>
            <a:ext cx="925521" cy="26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Powered By</a:t>
            </a:r>
            <a:endParaRPr lang="en-SG" sz="105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229" y="6268126"/>
            <a:ext cx="500274" cy="4929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Form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1 specify Router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2 specify the request type, usually POST for Forms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Form will take inputs value as parameters to send to the controller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action should match routes, then the route will call the controller function to handle the request. In this case, put action = /genre/create</a:t>
            </a:r>
            <a:endParaRPr lang="en-US" altLang="en-US" sz="178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595" y="2369820"/>
            <a:ext cx="8258175" cy="1752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5055235"/>
            <a:ext cx="86296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Middleware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demo auth middleware</a:t>
            </a:r>
            <a:endParaRPr lang="en-US" altLang="en-US" sz="178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475" y="2299970"/>
            <a:ext cx="7639050" cy="22574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Middleware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demo auth middleware</a:t>
            </a:r>
            <a:endParaRPr lang="en-US" altLang="en-US" sz="1780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8320" y="682625"/>
            <a:ext cx="4805680" cy="28244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7105"/>
            <a:ext cx="5076825" cy="1695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5" y="5181600"/>
            <a:ext cx="4791075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API vs Non API Application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API doesn't have to pass the params to the view</a:t>
            </a: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view coud be written separately</a:t>
            </a: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view use js to parse the data</a:t>
            </a: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75" dirty="0">
                <a:solidFill>
                  <a:srgbClr val="262626"/>
                </a:solidFill>
                <a:sym typeface="+mn-ea"/>
              </a:rPr>
              <a:t>Compare it with an non api program</a:t>
            </a: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75" dirty="0">
                <a:solidFill>
                  <a:srgbClr val="262626"/>
                </a:solidFill>
                <a:sym typeface="+mn-ea"/>
              </a:rPr>
              <a:t>Data is proccessed in controller and passed down to the view</a:t>
            </a: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75" dirty="0">
                <a:solidFill>
                  <a:srgbClr val="262626"/>
                </a:solidFill>
                <a:sym typeface="+mn-ea"/>
              </a:rPr>
              <a:t>but view and program cannot be separated</a:t>
            </a: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478530" y="4404995"/>
            <a:ext cx="4975225" cy="1688465"/>
            <a:chOff x="5478" y="6937"/>
            <a:chExt cx="7835" cy="2659"/>
          </a:xfrm>
        </p:grpSpPr>
        <p:sp>
          <p:nvSpPr>
            <p:cNvPr id="4" name="矩形 3"/>
            <p:cNvSpPr/>
            <p:nvPr/>
          </p:nvSpPr>
          <p:spPr>
            <a:xfrm>
              <a:off x="7203" y="8620"/>
              <a:ext cx="1339" cy="9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views</a:t>
              </a:r>
              <a:endParaRPr lang="en-US" altLang="zh-CN"/>
            </a:p>
          </p:txBody>
        </p:sp>
        <p:sp>
          <p:nvSpPr>
            <p:cNvPr id="5" name="矩形 4"/>
            <p:cNvSpPr/>
            <p:nvPr/>
          </p:nvSpPr>
          <p:spPr>
            <a:xfrm>
              <a:off x="9263" y="6937"/>
              <a:ext cx="1792" cy="97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controller</a:t>
              </a:r>
              <a:endParaRPr lang="en-US" altLang="zh-CN"/>
            </a:p>
          </p:txBody>
        </p:sp>
        <p:sp>
          <p:nvSpPr>
            <p:cNvPr id="6" name="矩形 5"/>
            <p:cNvSpPr/>
            <p:nvPr/>
          </p:nvSpPr>
          <p:spPr>
            <a:xfrm>
              <a:off x="11975" y="8620"/>
              <a:ext cx="1339" cy="97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model</a:t>
              </a:r>
              <a:endParaRPr lang="en-US" altLang="zh-CN"/>
            </a:p>
          </p:txBody>
        </p:sp>
        <p:sp>
          <p:nvSpPr>
            <p:cNvPr id="8" name="椭圆 7"/>
            <p:cNvSpPr/>
            <p:nvPr/>
          </p:nvSpPr>
          <p:spPr>
            <a:xfrm>
              <a:off x="5478" y="7259"/>
              <a:ext cx="2132" cy="9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request</a:t>
              </a:r>
              <a:endParaRPr lang="en-US" altLang="zh-CN"/>
            </a:p>
          </p:txBody>
        </p:sp>
        <p:cxnSp>
          <p:nvCxnSpPr>
            <p:cNvPr id="10" name="直接箭头连接符 9"/>
            <p:cNvCxnSpPr>
              <a:stCxn id="8" idx="6"/>
              <a:endCxn id="5" idx="1"/>
            </p:cNvCxnSpPr>
            <p:nvPr/>
          </p:nvCxnSpPr>
          <p:spPr>
            <a:xfrm flipV="1">
              <a:off x="7610" y="7425"/>
              <a:ext cx="1653" cy="33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4" idx="3"/>
              <a:endCxn id="5" idx="2"/>
            </p:cNvCxnSpPr>
            <p:nvPr/>
          </p:nvCxnSpPr>
          <p:spPr>
            <a:xfrm flipV="1">
              <a:off x="8542" y="7913"/>
              <a:ext cx="1617" cy="119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5" idx="3"/>
              <a:endCxn id="6" idx="0"/>
            </p:cNvCxnSpPr>
            <p:nvPr/>
          </p:nvCxnSpPr>
          <p:spPr>
            <a:xfrm>
              <a:off x="11055" y="7425"/>
              <a:ext cx="1590" cy="119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3824605" y="4241165"/>
            <a:ext cx="749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4573905" y="6226810"/>
            <a:ext cx="979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non API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1022985" y="4714875"/>
            <a:ext cx="1440815" cy="748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enternal application</a:t>
            </a:r>
            <a:endParaRPr lang="en-US" altLang="zh-CN"/>
          </a:p>
        </p:txBody>
      </p:sp>
      <p:cxnSp>
        <p:nvCxnSpPr>
          <p:cNvPr id="17" name="直接箭头连接符 16"/>
          <p:cNvCxnSpPr>
            <a:stCxn id="16" idx="3"/>
            <a:endCxn id="8" idx="2"/>
          </p:cNvCxnSpPr>
          <p:nvPr/>
        </p:nvCxnSpPr>
        <p:spPr>
          <a:xfrm flipV="1">
            <a:off x="2463800" y="4926330"/>
            <a:ext cx="1014730" cy="1631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JsonWebToken(JWT)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What is JWT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450975"/>
            <a:ext cx="6534150" cy="4210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70" y="5429250"/>
            <a:ext cx="5629275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JsonWebToken(JWT)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JWT vs Session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Drawback: the </a:t>
            </a:r>
            <a:r>
              <a:rPr lang="en-US" altLang="en-US" sz="1775" dirty="0">
                <a:solidFill>
                  <a:srgbClr val="262626"/>
                </a:solidFill>
                <a:sym typeface="+mn-ea"/>
              </a:rPr>
              <a:t>Session </a:t>
            </a:r>
            <a:r>
              <a:rPr lang="en-US" altLang="en-US" sz="1780" dirty="0">
                <a:solidFill>
                  <a:srgbClr val="262626"/>
                </a:solidFill>
              </a:rPr>
              <a:t>cannot be verified cross servers for the cluster, unless stored in database</a:t>
            </a:r>
            <a:endParaRPr lang="en-US" altLang="en-US" sz="178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3975" y="2613660"/>
            <a:ext cx="6496050" cy="35528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JsonWebToken(JWT)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20000"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get the token from api  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1. store it in cookie (demo this method)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2. store it in localstore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Difference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Local Storage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Pros: It's convenient.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Cons: It's vulnerable to XSS attacks.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Cookies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Pros: The cookie is not accessible via JavaScript; hence, it is not as vulnerable to XSS attacks as localStorage.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Cons: Depending on the use case, you might not be able to store your tokens in the cookies. For Instance: Cookies have a size limit of 4KB.</a:t>
            </a:r>
            <a:endParaRPr lang="en-US" altLang="en-US" sz="178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JsonWebToken(JWT)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20000"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XXS attack</a:t>
            </a:r>
            <a:endParaRPr lang="en-US" altLang="en-US" sz="178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28800"/>
            <a:ext cx="9144000" cy="42132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File Upload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localhost (</a:t>
            </a:r>
            <a:r>
              <a:rPr lang="en-US" altLang="en-US" sz="1780" dirty="0">
                <a:solidFill>
                  <a:srgbClr val="FF0000"/>
                </a:solidFill>
              </a:rPr>
              <a:t>code demo</a:t>
            </a:r>
            <a:r>
              <a:rPr lang="en-US" altLang="en-US" sz="1780" dirty="0">
                <a:solidFill>
                  <a:srgbClr val="262626"/>
                </a:solidFill>
              </a:rPr>
              <a:t>)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https://www.geeksforgeeks.org/file-uploading-in-node-js/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ipfs (</a:t>
            </a:r>
            <a:r>
              <a:rPr lang="en-US" altLang="en-US" sz="1780" dirty="0">
                <a:solidFill>
                  <a:srgbClr val="FF0000"/>
                </a:solidFill>
              </a:rPr>
              <a:t>code demo</a:t>
            </a:r>
            <a:r>
              <a:rPr lang="en-US" altLang="en-US" sz="1780" dirty="0">
                <a:solidFill>
                  <a:srgbClr val="262626"/>
                </a:solidFill>
              </a:rPr>
              <a:t>)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https://docs.ipfs.io/install/ipfs-desktop/#windows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https://medium.com/better-programming/how-to-get-started-with-ipfs-and-node-fa04baec6b3a</a:t>
            </a:r>
            <a:endParaRPr lang="en-US" altLang="en-US" sz="178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GB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node templates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passing parameters to the view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Forms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Middleware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API vs Non API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JWT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Fi</a:t>
            </a:r>
            <a:r>
              <a:rPr lang="en-US" dirty="0"/>
              <a:t>le Upload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GB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" y="1640205"/>
            <a:ext cx="8286750" cy="30003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Views: Templates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Pug formly named Jade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marL="0" indent="0" defTabSz="342900">
              <a:lnSpc>
                <a:spcPct val="120000"/>
              </a:lnSpc>
              <a:buNone/>
            </a:pPr>
            <a:endParaRPr lang="en-US" altLang="en-US" sz="178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81350" y="682625"/>
            <a:ext cx="5962650" cy="3324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3933825"/>
            <a:ext cx="7181850" cy="2924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Views: Templates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EJS: html + code https://github.com/tj/ejs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431" t="281" r="986" b="30628"/>
          <a:stretch>
            <a:fillRect/>
          </a:stretch>
        </p:blipFill>
        <p:spPr>
          <a:xfrm>
            <a:off x="655320" y="1656080"/>
            <a:ext cx="7452360" cy="36296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Views: Templates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1 if statement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2 EJS: includes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makeing html managable 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1170" y="3990975"/>
            <a:ext cx="6746875" cy="1768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45" y="1454785"/>
            <a:ext cx="280035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Views: Templates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How to design your templates?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1 draw a wireframe,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2 define the layout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3 write each part to a component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30" y="3407410"/>
            <a:ext cx="9121775" cy="27997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Views: Pass Parameters down to the View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Code Demo:</a:t>
            </a:r>
            <a:r>
              <a:rPr lang="zh-CN" altLang="en-US" sz="1780" dirty="0">
                <a:solidFill>
                  <a:srgbClr val="FF0000"/>
                </a:solidFill>
              </a:rPr>
              <a:t> </a:t>
            </a:r>
            <a:r>
              <a:rPr lang="en-US" altLang="zh-CN" sz="1780" dirty="0">
                <a:solidFill>
                  <a:srgbClr val="FF0000"/>
                </a:solidFill>
              </a:rPr>
              <a:t>pass params</a:t>
            </a: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Code Demo: check login logic</a:t>
            </a: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400" y="1569720"/>
            <a:ext cx="4238625" cy="17716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Views: Pass Parameters down to the View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sz="1780" dirty="0">
                <a:solidFill>
                  <a:schemeClr val="tx1"/>
                </a:solidFill>
              </a:rPr>
              <a:t>render vs redirect</a:t>
            </a:r>
            <a:endParaRPr 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res.render() will render the view with data passed to it, res.redirect() will redirect a user to another page (at which point the request starts over)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redirect can also pass the data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res.redirect('/?valid=' + string);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res.json() vs res.send()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res.json() allows for extra formatting of the JSON data - if this is not required res.send()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chemeClr val="tx1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235,&quot;width&quot;:9390}"/>
</p:tagLst>
</file>

<file path=ppt/tags/tag2.xml><?xml version="1.0" encoding="utf-8"?>
<p:tagLst xmlns:p="http://schemas.openxmlformats.org/presentationml/2006/main">
  <p:tag name="KSO_WM_UNIT_PLACING_PICTURE_USER_VIEWPORT" val="{&quot;height&quot;:2785,&quot;width&quot;:10625}"/>
</p:tagLst>
</file>

<file path=ppt/tags/tag3.xml><?xml version="1.0" encoding="utf-8"?>
<p:tagLst xmlns:p="http://schemas.openxmlformats.org/presentationml/2006/main">
  <p:tag name="KSO_WM_UNIT_PLACING_PICTURE_USER_VIEWPORT" val="{&quot;height&quot;:6270,&quot;width&quot;:20430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2617</Words>
  <Application>WPS 演示</Application>
  <PresentationFormat>On-screen Show (4:3)</PresentationFormat>
  <Paragraphs>177</Paragraphs>
  <Slides>18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Montserrat</vt:lpstr>
      <vt:lpstr>Montserrat</vt:lpstr>
      <vt:lpstr>Arial</vt:lpstr>
      <vt:lpstr>Calibri Light</vt:lpstr>
      <vt:lpstr>微软雅黑</vt:lpstr>
      <vt:lpstr>Arial Unicode MS</vt:lpstr>
      <vt:lpstr>等线</vt:lpstr>
      <vt:lpstr>等线 Light</vt:lpstr>
      <vt:lpstr>Office Theme</vt:lpstr>
      <vt:lpstr>Enterprise Blockchain Developers (Intermediate)</vt:lpstr>
      <vt:lpstr>Outline</vt:lpstr>
      <vt:lpstr>Outline</vt:lpstr>
      <vt:lpstr>Views: Templates</vt:lpstr>
      <vt:lpstr>Views: Templates</vt:lpstr>
      <vt:lpstr>Views: Templates</vt:lpstr>
      <vt:lpstr>Views: Templates</vt:lpstr>
      <vt:lpstr>Views: Pass Parameters down to the View</vt:lpstr>
      <vt:lpstr>Views: Pass Parameters down to the View</vt:lpstr>
      <vt:lpstr>Form</vt:lpstr>
      <vt:lpstr>Middleware</vt:lpstr>
      <vt:lpstr>Middleware</vt:lpstr>
      <vt:lpstr>API vs Non API Application</vt:lpstr>
      <vt:lpstr>JsonWebToken(JWT)</vt:lpstr>
      <vt:lpstr>JsonWebToken(JWT)</vt:lpstr>
      <vt:lpstr>JsonWebToken(JWT)</vt:lpstr>
      <vt:lpstr>JsonWebToken(JWT)</vt:lpstr>
      <vt:lpstr>File Upload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FRACTALE Realtime Autonomic Control TransActive Layered Energy system</dc:title>
  <dc:creator>fun family</dc:creator>
  <cp:lastModifiedBy>Think</cp:lastModifiedBy>
  <cp:revision>1068</cp:revision>
  <cp:lastPrinted>2020-07-07T09:15:00Z</cp:lastPrinted>
  <dcterms:created xsi:type="dcterms:W3CDTF">2017-11-09T17:09:00Z</dcterms:created>
  <dcterms:modified xsi:type="dcterms:W3CDTF">2021-03-07T17:34:18Z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