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1837" r:id="rId3"/>
    <p:sldId id="1387" r:id="rId4"/>
    <p:sldId id="1868" r:id="rId6"/>
    <p:sldId id="1879" r:id="rId7"/>
    <p:sldId id="1853" r:id="rId8"/>
    <p:sldId id="1867" r:id="rId9"/>
    <p:sldId id="1878" r:id="rId10"/>
    <p:sldId id="1869" r:id="rId11"/>
    <p:sldId id="1877" r:id="rId12"/>
    <p:sldId id="1889" r:id="rId13"/>
    <p:sldId id="1890" r:id="rId14"/>
    <p:sldId id="1880" r:id="rId15"/>
    <p:sldId id="1881" r:id="rId16"/>
    <p:sldId id="1882" r:id="rId17"/>
    <p:sldId id="1883" r:id="rId18"/>
    <p:sldId id="1884" r:id="rId19"/>
    <p:sldId id="1885" r:id="rId20"/>
    <p:sldId id="1886" r:id="rId21"/>
    <p:sldId id="1887" r:id="rId22"/>
    <p:sldId id="1888" r:id="rId23"/>
    <p:sldId id="1871" r:id="rId24"/>
    <p:sldId id="1903" r:id="rId25"/>
    <p:sldId id="1904" r:id="rId26"/>
    <p:sldId id="1906" r:id="rId27"/>
    <p:sldId id="1905" r:id="rId28"/>
    <p:sldId id="1870" r:id="rId29"/>
    <p:sldId id="1876" r:id="rId3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Yan" initials="P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8840" autoAdjust="0"/>
    <p:restoredTop sz="94597" autoAdjust="0"/>
  </p:normalViewPr>
  <p:slideViewPr>
    <p:cSldViewPr snapToGrid="0">
      <p:cViewPr varScale="1">
        <p:scale>
          <a:sx n="138" d="100"/>
          <a:sy n="138" d="100"/>
        </p:scale>
        <p:origin x="2976" y="132"/>
      </p:cViewPr>
      <p:guideLst>
        <p:guide orient="horz" pos="2160"/>
        <p:guide pos="2880"/>
      </p:guideLst>
    </p:cSldViewPr>
  </p:slideViewPr>
  <p:notesTextViewPr>
    <p:cViewPr>
      <p:scale>
        <a:sx n="3" d="2"/>
        <a:sy n="3" d="2"/>
      </p:scale>
      <p:origin x="0" y="0"/>
    </p:cViewPr>
  </p:notesTextViewPr>
  <p:sorterViewPr>
    <p:cViewPr>
      <p:scale>
        <a:sx n="150" d="100"/>
        <a:sy n="150" d="100"/>
      </p:scale>
      <p:origin x="0" y="-193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4" Type="http://schemas.openxmlformats.org/officeDocument/2006/relationships/commentAuthors" Target="commentAuthors.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7"/>
          </a:xfrm>
          <a:prstGeom prst="rect">
            <a:avLst/>
          </a:prstGeom>
        </p:spPr>
        <p:txBody>
          <a:bodyPr vert="horz" lIns="96654" tIns="48328" rIns="96654" bIns="48328" rtlCol="0"/>
          <a:lstStyle>
            <a:lvl1pPr algn="l">
              <a:defRPr sz="13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6654" tIns="48328" rIns="96654" bIns="48328" rtlCol="0"/>
          <a:lstStyle>
            <a:lvl1pPr algn="r">
              <a:defRPr sz="1300"/>
            </a:lvl1pPr>
          </a:lstStyle>
          <a:p>
            <a:fld id="{3ACEC32E-EEDF-4F6F-9227-E6EDC3686343}" type="datetimeFigureOut">
              <a:rPr lang="en-US" smtClean="0"/>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54" tIns="48328" rIns="96654" bIns="48328"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6654" tIns="48328" rIns="96654" bIns="48328"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1" y="9119475"/>
            <a:ext cx="3169920" cy="481726"/>
          </a:xfrm>
          <a:prstGeom prst="rect">
            <a:avLst/>
          </a:prstGeom>
        </p:spPr>
        <p:txBody>
          <a:bodyPr vert="horz" lIns="96654" tIns="48328" rIns="96654" bIns="48328"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4" tIns="48328" rIns="96654" bIns="48328" rtlCol="0" anchor="b"/>
          <a:lstStyle>
            <a:lvl1pPr algn="r">
              <a:defRPr sz="1300"/>
            </a:lvl1pPr>
          </a:lstStyle>
          <a:p>
            <a:fld id="{E21EC080-2224-427D-8004-F896D4FDE80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p:sp>
      <p:sp>
        <p:nvSpPr>
          <p:cNvPr id="22530" name="Notes Placeholder 2"/>
          <p:cNvSpPr>
            <a:spLocks noGrp="1"/>
          </p:cNvSpPr>
          <p:nvPr>
            <p:ph type="body"/>
          </p:nvPr>
        </p:nvSpPr>
        <p:spPr>
          <a:noFill/>
          <a:ln>
            <a:noFill/>
          </a:ln>
        </p:spPr>
        <p:txBody>
          <a:bodyPr lIns="0" tIns="0" rIns="0" bIns="0" anchor="t"/>
          <a:lstStyle/>
          <a:p>
            <a:pPr indent="-36195"/>
            <a:endParaRPr lang="en-GB" altLang="zh-CN"/>
          </a:p>
        </p:txBody>
      </p:sp>
      <p:sp>
        <p:nvSpPr>
          <p:cNvPr id="22531" name="Slide Number Placeholder 3"/>
          <p:cNvSpPr>
            <a:spLocks noGrp="1"/>
          </p:cNvSpPr>
          <p:nvPr>
            <p:ph type="sldNum" sz="quarter"/>
          </p:nvPr>
        </p:nvSpPr>
        <p:spPr>
          <a:xfrm>
            <a:off x="5867400" y="8686800"/>
            <a:ext cx="609600" cy="227013"/>
          </a:xfrm>
          <a:prstGeom prst="rect">
            <a:avLst/>
          </a:prstGeom>
          <a:noFill/>
          <a:ln w="9525">
            <a:noFill/>
          </a:ln>
        </p:spPr>
        <p:txBody>
          <a:bodyPr lIns="0" tIns="0" rIns="0" bIns="0" anchor="ctr"/>
          <a:lstStyle/>
          <a:p>
            <a:fld id="{9A0DB2DC-4C9A-4742-B13C-FB6460FD3503}" type="slidenum">
              <a:rPr lang="en-GB" altLang="zh-CN" sz="900"/>
            </a:fld>
            <a:endParaRPr lang="en-GB" altLang="zh-CN" sz="9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0">
    <p:spTree>
      <p:nvGrpSpPr>
        <p:cNvPr id="1" name=""/>
        <p:cNvGrpSpPr/>
        <p:nvPr/>
      </p:nvGrpSpPr>
      <p:grpSpPr>
        <a:xfrm>
          <a:off x="0" y="0"/>
          <a:ext cx="0" cy="0"/>
          <a:chOff x="0" y="0"/>
          <a:chExt cx="0" cy="0"/>
        </a:xfrm>
      </p:grpSpPr>
      <p:sp>
        <p:nvSpPr>
          <p:cNvPr id="133" name="幻灯片编号"/>
          <p:cNvSpPr txBox="1">
            <a:spLocks noGrp="1"/>
          </p:cNvSpPr>
          <p:nvPr>
            <p:ph type="sldNum" sz="quarter" idx="2"/>
          </p:nvPr>
        </p:nvSpPr>
        <p:spPr>
          <a:xfrm>
            <a:off x="8566175" y="6478588"/>
            <a:ext cx="120626" cy="184151"/>
          </a:xfrm>
          <a:prstGeom prst="rect">
            <a:avLst/>
          </a:prstGeom>
          <a:ln w="12700"/>
        </p:spPr>
        <p:txBody>
          <a:bodyPr lIns="0" tIns="0" rIns="0" bIns="0" anchor="b"/>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hasCustomPrompt="1"/>
          </p:nvPr>
        </p:nvSpPr>
        <p:spPr>
          <a:prstGeom prst="rect">
            <a:avLst/>
          </a:prstGeom>
        </p:spPr>
        <p:txBody>
          <a:bodyPr/>
          <a:lstStyle/>
          <a:p>
            <a:r>
              <a:t>标题文本</a:t>
            </a:r>
          </a:p>
        </p:txBody>
      </p:sp>
      <p:sp>
        <p:nvSpPr>
          <p:cNvPr id="21"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_03">
    <p:spTree>
      <p:nvGrpSpPr>
        <p:cNvPr id="1" name=""/>
        <p:cNvGrpSpPr/>
        <p:nvPr/>
      </p:nvGrpSpPr>
      <p:grpSpPr>
        <a:xfrm>
          <a:off x="0" y="0"/>
          <a:ext cx="0" cy="0"/>
          <a:chOff x="0" y="0"/>
          <a:chExt cx="0" cy="0"/>
        </a:xfrm>
      </p:grpSpPr>
      <p:sp>
        <p:nvSpPr>
          <p:cNvPr id="7" name="Picture Placeholder 11"/>
          <p:cNvSpPr>
            <a:spLocks noGrp="1"/>
          </p:cNvSpPr>
          <p:nvPr>
            <p:ph type="pic" sz="quarter" idx="10" hasCustomPrompt="1"/>
          </p:nvPr>
        </p:nvSpPr>
        <p:spPr>
          <a:xfrm>
            <a:off x="-1" y="0"/>
            <a:ext cx="9144001" cy="6858000"/>
          </a:xfrm>
        </p:spPr>
        <p:txBody>
          <a:bodyPr anchor="ctr" anchorCtr="1">
            <a:normAutofit/>
          </a:bodyPr>
          <a:lstStyle>
            <a:lvl1pPr marL="0" indent="0">
              <a:buNone/>
              <a:defRPr sz="1800">
                <a:solidFill>
                  <a:schemeClr val="bg1"/>
                </a:solidFill>
              </a:defRPr>
            </a:lvl1pPr>
          </a:lstStyle>
          <a:p>
            <a:r>
              <a:rPr lang="en-US" noProof="0" dirty="0"/>
              <a:t>Insert Image</a:t>
            </a:r>
            <a:endParaRPr lang="en-US" noProof="0" dirty="0"/>
          </a:p>
        </p:txBody>
      </p:sp>
      <p:sp>
        <p:nvSpPr>
          <p:cNvPr id="2" name="Title 1"/>
          <p:cNvSpPr>
            <a:spLocks noGrp="1"/>
          </p:cNvSpPr>
          <p:nvPr>
            <p:ph type="ctrTitle" hasCustomPrompt="1"/>
          </p:nvPr>
        </p:nvSpPr>
        <p:spPr>
          <a:xfrm>
            <a:off x="237015" y="2404234"/>
            <a:ext cx="3997529" cy="1746504"/>
          </a:xfrm>
        </p:spPr>
        <p:txBody>
          <a:bodyPr vert="horz" lIns="0" tIns="45720" rIns="0" bIns="45720" rtlCol="0" anchor="b" anchorCtr="1">
            <a:noAutofit/>
          </a:bodyPr>
          <a:lstStyle>
            <a:lvl1pPr>
              <a:defRPr lang="en-GB" dirty="0">
                <a:solidFill>
                  <a:schemeClr val="bg1"/>
                </a:solidFill>
              </a:defRPr>
            </a:lvl1pPr>
          </a:lstStyle>
          <a:p>
            <a:pPr marL="0" lvl="0"/>
            <a:r>
              <a:rPr lang="en-US" noProof="0"/>
              <a:t>TITLE</a:t>
            </a:r>
            <a:endParaRPr lang="en-US" noProof="0"/>
          </a:p>
        </p:txBody>
      </p:sp>
      <p:sp>
        <p:nvSpPr>
          <p:cNvPr id="3" name="Subtitle 2"/>
          <p:cNvSpPr>
            <a:spLocks noGrp="1"/>
          </p:cNvSpPr>
          <p:nvPr>
            <p:ph type="subTitle" idx="1" hasCustomPrompt="1"/>
          </p:nvPr>
        </p:nvSpPr>
        <p:spPr>
          <a:xfrm>
            <a:off x="339885" y="4553291"/>
            <a:ext cx="3787133" cy="521208"/>
          </a:xfrm>
        </p:spPr>
        <p:txBody>
          <a:bodyPr vert="horz" lIns="0" tIns="0" rIns="0" bIns="0" rtlCol="0" anchor="t" anchorCtr="1">
            <a:noAutofit/>
          </a:bodyPr>
          <a:lstStyle>
            <a:lvl1pPr marL="0" indent="0">
              <a:lnSpc>
                <a:spcPct val="100000"/>
              </a:lnSpc>
              <a:spcBef>
                <a:spcPts val="0"/>
              </a:spcBef>
              <a:buNone/>
              <a:defRPr lang="en-GB" sz="1500" dirty="0">
                <a:solidFill>
                  <a:schemeClr val="bg1"/>
                </a:solidFill>
              </a:defRPr>
            </a:lvl1pPr>
          </a:lstStyle>
          <a:p>
            <a:pPr lvl="0"/>
            <a:r>
              <a:rPr lang="en-US" noProof="0"/>
              <a:t>Subtitle</a:t>
            </a:r>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29841" y="2505075"/>
            <a:ext cx="3868340"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D18584A-46E0-4748-9A73-182D262C188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D18584A-46E0-4748-9A73-182D262C188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18584A-46E0-4748-9A73-182D262C188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8584A-46E0-4748-9A73-182D262C1888}" type="datetimeFigureOut">
              <a:rPr lang="en-US" smtClean="0"/>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1C2CC-ED7A-44FF-B284-7411D3F2E85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4.xml"/><Relationship Id="rId7" Type="http://schemas.openxmlformats.org/officeDocument/2006/relationships/image" Target="../media/image7.png"/><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16"/>
          <p:cNvSpPr>
            <a:spLocks noGrp="1" noRot="1" noChangeAspect="1" noMove="1" noResize="1" noEditPoints="1" noAdjustHandles="1" noChangeArrowheads="1" noChangeShapeType="1" noTextEdit="1"/>
          </p:cNvSpPr>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ctrTitle"/>
          </p:nvPr>
        </p:nvSpPr>
        <p:spPr>
          <a:xfrm>
            <a:off x="632843" y="4878964"/>
            <a:ext cx="7897185" cy="1000655"/>
          </a:xfrm>
        </p:spPr>
        <p:txBody>
          <a:bodyPr vert="horz" lIns="91440" tIns="45720" rIns="91440" bIns="45720" rtlCol="0" anchor="t">
            <a:normAutofit/>
          </a:bodyPr>
          <a:lstStyle/>
          <a:p>
            <a:pPr algn="ctr"/>
            <a:r>
              <a:rPr lang="en-US" sz="3200" dirty="0">
                <a:solidFill>
                  <a:schemeClr val="tx2"/>
                </a:solidFill>
              </a:rPr>
              <a:t>Enterprise Blockchain Developers (Intermediate)</a:t>
            </a:r>
            <a:endParaRPr lang="en-US" sz="3200" dirty="0">
              <a:solidFill>
                <a:schemeClr val="tx2"/>
              </a:solidFill>
            </a:endParaRPr>
          </a:p>
        </p:txBody>
      </p:sp>
      <p:pic>
        <p:nvPicPr>
          <p:cNvPr id="6" name="Picture 5"/>
          <p:cNvPicPr>
            <a:picLocks noChangeAspect="1"/>
          </p:cNvPicPr>
          <p:nvPr/>
        </p:nvPicPr>
        <p:blipFill rotWithShape="1">
          <a:blip r:embed="rId1"/>
          <a:srcRect t="9158" b="9158"/>
          <a:stretch>
            <a:fillRect/>
          </a:stretch>
        </p:blipFill>
        <p:spPr>
          <a:xfrm>
            <a:off x="20" y="10"/>
            <a:ext cx="9143980" cy="4201449"/>
          </a:xfrm>
          <a:prstGeom prst="rect">
            <a:avLst/>
          </a:prstGeom>
        </p:spPr>
      </p:pic>
      <p:grpSp>
        <p:nvGrpSpPr>
          <p:cNvPr id="26" name="Group 18"/>
          <p:cNvGrpSpPr>
            <a:grpSpLocks noGrp="1" noRot="1" noChangeAspect="1" noMove="1" noResize="1" noUngrp="1"/>
          </p:cNvGrpSpPr>
          <p:nvPr/>
        </p:nvGrpSpPr>
        <p:grpSpPr>
          <a:xfrm>
            <a:off x="0" y="2941813"/>
            <a:ext cx="9141713" cy="1828800"/>
            <a:chOff x="-305" y="3144820"/>
            <a:chExt cx="9182100" cy="1551136"/>
          </a:xfrm>
        </p:grpSpPr>
        <p:sp useBgFill="1">
          <p:nvSpPr>
            <p:cNvPr id="20" name="Freeform: Shape 19"/>
            <p:cNvSpPr/>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27" name="Freeform: Shape 20"/>
            <p:cNvSpPr/>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2" name="Freeform: Shape 21"/>
            <p:cNvSpPr/>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8" name="Freeform: Shape 22"/>
            <p:cNvSpPr/>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32" name="Rectangle 31"/>
          <p:cNvSpPr/>
          <p:nvPr/>
        </p:nvSpPr>
        <p:spPr>
          <a:xfrm>
            <a:off x="-169607" y="84246"/>
            <a:ext cx="9313607" cy="7929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a:p>
        </p:txBody>
      </p:sp>
      <p:pic>
        <p:nvPicPr>
          <p:cNvPr id="33" name="Picture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3330" y="289587"/>
            <a:ext cx="1600430" cy="477051"/>
          </a:xfrm>
          <a:prstGeom prst="rect">
            <a:avLst/>
          </a:prstGeom>
        </p:spPr>
      </p:pic>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4699" y="271782"/>
            <a:ext cx="988629" cy="454592"/>
          </a:xfrm>
          <a:prstGeom prst="rect">
            <a:avLst/>
          </a:prstGeom>
        </p:spPr>
      </p:pic>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6573" y="352882"/>
            <a:ext cx="1894118" cy="373492"/>
          </a:xfrm>
          <a:prstGeom prst="rect">
            <a:avLst/>
          </a:prstGeom>
        </p:spPr>
      </p:pic>
      <p:sp>
        <p:nvSpPr>
          <p:cNvPr id="36" name="TextBox 35"/>
          <p:cNvSpPr txBox="1"/>
          <p:nvPr/>
        </p:nvSpPr>
        <p:spPr>
          <a:xfrm>
            <a:off x="6811628" y="145605"/>
            <a:ext cx="1352876" cy="253916"/>
          </a:xfrm>
          <a:prstGeom prst="rect">
            <a:avLst/>
          </a:prstGeom>
          <a:noFill/>
        </p:spPr>
        <p:txBody>
          <a:bodyPr wrap="square" rtlCol="0">
            <a:spAutoFit/>
          </a:bodyPr>
          <a:lstStyle/>
          <a:p>
            <a:r>
              <a:rPr lang="en-SG" sz="1050" dirty="0"/>
              <a:t>In support of</a:t>
            </a:r>
            <a:endParaRPr lang="en-SG" sz="1050" dirty="0"/>
          </a:p>
        </p:txBody>
      </p:sp>
      <p:pic>
        <p:nvPicPr>
          <p:cNvPr id="37" name="Picture 2" descr="BAS_logo_FA_ Horizontal_RGB We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0815" y="145605"/>
            <a:ext cx="1348818" cy="67440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SmartMesh – The BrandLaurea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65637" y="6271357"/>
            <a:ext cx="717615" cy="47841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7604507" y="6071372"/>
            <a:ext cx="925521" cy="260096"/>
          </a:xfrm>
          <a:prstGeom prst="rect">
            <a:avLst/>
          </a:prstGeom>
          <a:noFill/>
        </p:spPr>
        <p:txBody>
          <a:bodyPr wrap="square" rtlCol="0">
            <a:spAutoFit/>
          </a:bodyPr>
          <a:lstStyle/>
          <a:p>
            <a:r>
              <a:rPr lang="en-SG" sz="1050" dirty="0"/>
              <a:t>Powered By</a:t>
            </a:r>
            <a:endParaRPr lang="en-SG" sz="1050" dirty="0"/>
          </a:p>
        </p:txBody>
      </p:sp>
      <p:pic>
        <p:nvPicPr>
          <p:cNvPr id="40" name="Picture 39"/>
          <p:cNvPicPr>
            <a:picLocks noChangeAspect="1"/>
          </p:cNvPicPr>
          <p:nvPr/>
        </p:nvPicPr>
        <p:blipFill>
          <a:blip r:embed="rId7"/>
          <a:stretch>
            <a:fillRect/>
          </a:stretch>
        </p:blipFill>
        <p:spPr>
          <a:xfrm>
            <a:off x="8437229" y="6268126"/>
            <a:ext cx="500274" cy="4929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zh-CN" sz="3200" b="1" dirty="0">
                <a:latin typeface="Calibri" panose="020F0502020204030204" pitchFamily="34" charset="0"/>
                <a:cs typeface="Calibri" panose="020F0502020204030204" pitchFamily="34" charset="0"/>
              </a:rPr>
              <a:t>SQL</a:t>
            </a:r>
            <a:endParaRPr lang="en-US" altLang="zh-CN"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780" dirty="0">
                <a:solidFill>
                  <a:srgbClr val="262626"/>
                </a:solidFill>
              </a:rPr>
              <a:t>Ordering</a:t>
            </a:r>
            <a:endParaRPr lang="en-US" altLang="zh-CN" sz="1780" dirty="0">
              <a:solidFill>
                <a:srgbClr val="262626"/>
              </a:solidFill>
            </a:endParaRPr>
          </a:p>
          <a:p>
            <a:pPr defTabSz="342900">
              <a:lnSpc>
                <a:spcPct val="120000"/>
              </a:lnSpc>
            </a:pPr>
            <a:r>
              <a:rPr lang="en-US" altLang="zh-CN" sz="1780" dirty="0">
                <a:solidFill>
                  <a:srgbClr val="262626"/>
                </a:solidFill>
              </a:rPr>
              <a:t>SELECT column1, column2, ...</a:t>
            </a:r>
            <a:endParaRPr lang="en-US" altLang="zh-CN" sz="1780" dirty="0">
              <a:solidFill>
                <a:srgbClr val="262626"/>
              </a:solidFill>
            </a:endParaRPr>
          </a:p>
          <a:p>
            <a:pPr defTabSz="342900">
              <a:lnSpc>
                <a:spcPct val="120000"/>
              </a:lnSpc>
            </a:pPr>
            <a:r>
              <a:rPr lang="en-US" altLang="zh-CN" sz="1780" dirty="0">
                <a:solidFill>
                  <a:srgbClr val="262626"/>
                </a:solidFill>
              </a:rPr>
              <a:t>FROM table_name</a:t>
            </a:r>
            <a:endParaRPr lang="en-US" altLang="zh-CN" sz="1780" dirty="0">
              <a:solidFill>
                <a:srgbClr val="262626"/>
              </a:solidFill>
            </a:endParaRPr>
          </a:p>
          <a:p>
            <a:pPr defTabSz="342900">
              <a:lnSpc>
                <a:spcPct val="120000"/>
              </a:lnSpc>
            </a:pPr>
            <a:r>
              <a:rPr lang="en-US" altLang="zh-CN" sz="1780" dirty="0">
                <a:solidFill>
                  <a:srgbClr val="262626"/>
                </a:solidFill>
              </a:rPr>
              <a:t>ORDER BY column1, column2, ... ASC|DESC; </a:t>
            </a:r>
            <a:endParaRPr lang="en-US" altLang="zh-CN" sz="1780" dirty="0">
              <a:solidFill>
                <a:srgbClr val="262626"/>
              </a:solidFill>
            </a:endParaRPr>
          </a:p>
          <a:p>
            <a:pPr defTabSz="342900">
              <a:lnSpc>
                <a:spcPct val="120000"/>
              </a:lnSpc>
            </a:pPr>
            <a:endParaRPr lang="en-US" altLang="zh-CN" sz="1780" dirty="0">
              <a:solidFill>
                <a:srgbClr val="262626"/>
              </a:solidFill>
            </a:endParaRPr>
          </a:p>
        </p:txBody>
      </p:sp>
      <p:pic>
        <p:nvPicPr>
          <p:cNvPr id="4" name="图片 3"/>
          <p:cNvPicPr>
            <a:picLocks noChangeAspect="1"/>
          </p:cNvPicPr>
          <p:nvPr/>
        </p:nvPicPr>
        <p:blipFill>
          <a:blip r:embed="rId1"/>
          <a:stretch>
            <a:fillRect/>
          </a:stretch>
        </p:blipFill>
        <p:spPr>
          <a:xfrm>
            <a:off x="447040" y="3133725"/>
            <a:ext cx="8515350" cy="37242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zh-CN" sz="3200" b="1" dirty="0">
                <a:latin typeface="Calibri" panose="020F0502020204030204" pitchFamily="34" charset="0"/>
                <a:cs typeface="Calibri" panose="020F0502020204030204" pitchFamily="34" charset="0"/>
              </a:rPr>
              <a:t>SQL</a:t>
            </a:r>
            <a:endParaRPr lang="en-US" altLang="zh-CN"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780" dirty="0">
                <a:solidFill>
                  <a:srgbClr val="262626"/>
                </a:solidFill>
              </a:rPr>
              <a:t>Grouping</a:t>
            </a:r>
            <a:endParaRPr lang="en-US" altLang="zh-CN" sz="1780" dirty="0">
              <a:solidFill>
                <a:srgbClr val="262626"/>
              </a:solidFill>
            </a:endParaRPr>
          </a:p>
          <a:p>
            <a:pPr defTabSz="342900">
              <a:lnSpc>
                <a:spcPct val="120000"/>
              </a:lnSpc>
            </a:pPr>
            <a:r>
              <a:rPr lang="en-US" altLang="zh-CN" sz="1780" dirty="0">
                <a:solidFill>
                  <a:srgbClr val="262626"/>
                </a:solidFill>
              </a:rPr>
              <a:t>SELECT column_name(s) / max(</a:t>
            </a:r>
            <a:r>
              <a:rPr lang="en-US" altLang="zh-CN" sz="1775" dirty="0">
                <a:solidFill>
                  <a:srgbClr val="262626"/>
                </a:solidFill>
                <a:sym typeface="+mn-ea"/>
              </a:rPr>
              <a:t>column_name</a:t>
            </a:r>
            <a:r>
              <a:rPr lang="en-US" altLang="zh-CN" sz="1780" dirty="0">
                <a:solidFill>
                  <a:srgbClr val="262626"/>
                </a:solidFill>
              </a:rPr>
              <a:t>)</a:t>
            </a:r>
            <a:endParaRPr lang="en-US" altLang="zh-CN" sz="1780" dirty="0">
              <a:solidFill>
                <a:srgbClr val="262626"/>
              </a:solidFill>
            </a:endParaRPr>
          </a:p>
          <a:p>
            <a:pPr defTabSz="342900">
              <a:lnSpc>
                <a:spcPct val="120000"/>
              </a:lnSpc>
            </a:pPr>
            <a:r>
              <a:rPr lang="en-US" altLang="zh-CN" sz="1780" dirty="0">
                <a:solidFill>
                  <a:srgbClr val="262626"/>
                </a:solidFill>
              </a:rPr>
              <a:t>FROM table_name</a:t>
            </a:r>
            <a:endParaRPr lang="en-US" altLang="zh-CN" sz="1780" dirty="0">
              <a:solidFill>
                <a:srgbClr val="262626"/>
              </a:solidFill>
            </a:endParaRPr>
          </a:p>
          <a:p>
            <a:pPr defTabSz="342900">
              <a:lnSpc>
                <a:spcPct val="120000"/>
              </a:lnSpc>
            </a:pPr>
            <a:r>
              <a:rPr lang="en-US" altLang="zh-CN" sz="1780" dirty="0">
                <a:solidFill>
                  <a:srgbClr val="262626"/>
                </a:solidFill>
              </a:rPr>
              <a:t>WHERE condition </a:t>
            </a:r>
            <a:endParaRPr lang="en-US" altLang="zh-CN" sz="1780" dirty="0">
              <a:solidFill>
                <a:srgbClr val="262626"/>
              </a:solidFill>
            </a:endParaRPr>
          </a:p>
          <a:p>
            <a:pPr defTabSz="342900">
              <a:lnSpc>
                <a:spcPct val="120000"/>
              </a:lnSpc>
            </a:pPr>
            <a:r>
              <a:rPr lang="en-US" altLang="zh-CN" sz="1780" dirty="0">
                <a:solidFill>
                  <a:srgbClr val="262626"/>
                </a:solidFill>
              </a:rPr>
              <a:t>GROUP BY column_name(s)</a:t>
            </a:r>
            <a:endParaRPr lang="en-US" altLang="zh-CN" sz="1780" dirty="0">
              <a:solidFill>
                <a:srgbClr val="262626"/>
              </a:solidFill>
            </a:endParaRPr>
          </a:p>
          <a:p>
            <a:pPr defTabSz="342900">
              <a:lnSpc>
                <a:spcPct val="120000"/>
              </a:lnSpc>
            </a:pPr>
            <a:r>
              <a:rPr lang="en-US" altLang="zh-CN" sz="1780" dirty="0">
                <a:solidFill>
                  <a:srgbClr val="262626"/>
                </a:solidFill>
              </a:rPr>
              <a:t>ORDER BY column_name(s); </a:t>
            </a:r>
            <a:endParaRPr lang="en-US" altLang="zh-CN" sz="1780" dirty="0">
              <a:solidFill>
                <a:srgbClr val="26262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zh-CN" sz="3200" b="1" dirty="0">
                <a:latin typeface="Calibri" panose="020F0502020204030204" pitchFamily="34" charset="0"/>
                <a:cs typeface="Calibri" panose="020F0502020204030204" pitchFamily="34" charset="0"/>
              </a:rPr>
              <a:t>SQL</a:t>
            </a:r>
            <a:endParaRPr lang="en-US" altLang="zh-CN"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780" dirty="0">
                <a:solidFill>
                  <a:srgbClr val="262626"/>
                </a:solidFill>
              </a:rPr>
              <a:t>INNER JOIN, LEFT JOIN, RIGHT JOIN, FULL JOIN </a:t>
            </a:r>
            <a:endParaRPr lang="en-US" altLang="zh-CN" sz="1780" dirty="0">
              <a:solidFill>
                <a:srgbClr val="262626"/>
              </a:solidFill>
            </a:endParaRPr>
          </a:p>
        </p:txBody>
      </p:sp>
      <p:pic>
        <p:nvPicPr>
          <p:cNvPr id="4" name="图片 3"/>
          <p:cNvPicPr>
            <a:picLocks noChangeAspect="1"/>
          </p:cNvPicPr>
          <p:nvPr/>
        </p:nvPicPr>
        <p:blipFill>
          <a:blip r:embed="rId1"/>
          <a:stretch>
            <a:fillRect/>
          </a:stretch>
        </p:blipFill>
        <p:spPr>
          <a:xfrm>
            <a:off x="628650" y="1622425"/>
            <a:ext cx="5022850" cy="2613025"/>
          </a:xfrm>
          <a:prstGeom prst="rect">
            <a:avLst/>
          </a:prstGeom>
        </p:spPr>
      </p:pic>
      <p:pic>
        <p:nvPicPr>
          <p:cNvPr id="5" name="图片 4"/>
          <p:cNvPicPr>
            <a:picLocks noChangeAspect="1"/>
          </p:cNvPicPr>
          <p:nvPr/>
        </p:nvPicPr>
        <p:blipFill>
          <a:blip r:embed="rId2"/>
          <a:stretch>
            <a:fillRect/>
          </a:stretch>
        </p:blipFill>
        <p:spPr>
          <a:xfrm>
            <a:off x="824865" y="4235450"/>
            <a:ext cx="3042285" cy="26225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zh-CN" sz="3200" b="1" dirty="0">
                <a:latin typeface="Calibri" panose="020F0502020204030204" pitchFamily="34" charset="0"/>
                <a:cs typeface="Calibri" panose="020F0502020204030204" pitchFamily="34" charset="0"/>
              </a:rPr>
              <a:t>SQL</a:t>
            </a:r>
            <a:endParaRPr lang="en-US" altLang="zh-CN"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780" dirty="0">
                <a:solidFill>
                  <a:srgbClr val="262626"/>
                </a:solidFill>
              </a:rPr>
              <a:t>INNER JOIN </a:t>
            </a:r>
            <a:endParaRPr lang="en-US" altLang="zh-CN" sz="1780" dirty="0">
              <a:solidFill>
                <a:srgbClr val="262626"/>
              </a:solidFill>
            </a:endParaRPr>
          </a:p>
          <a:p>
            <a:pPr defTabSz="342900">
              <a:lnSpc>
                <a:spcPct val="120000"/>
              </a:lnSpc>
            </a:pPr>
            <a:r>
              <a:rPr lang="en-US" altLang="zh-CN" sz="1780" dirty="0">
                <a:solidFill>
                  <a:srgbClr val="262626"/>
                </a:solidFill>
              </a:rPr>
              <a:t>SELECT table1.column1,table1.column2,table2.column1,....</a:t>
            </a:r>
            <a:endParaRPr lang="en-US" altLang="zh-CN" sz="1780" dirty="0">
              <a:solidFill>
                <a:srgbClr val="262626"/>
              </a:solidFill>
            </a:endParaRPr>
          </a:p>
          <a:p>
            <a:pPr defTabSz="342900">
              <a:lnSpc>
                <a:spcPct val="120000"/>
              </a:lnSpc>
            </a:pPr>
            <a:r>
              <a:rPr lang="en-US" altLang="zh-CN" sz="1780" dirty="0">
                <a:solidFill>
                  <a:srgbClr val="262626"/>
                </a:solidFill>
              </a:rPr>
              <a:t>FROM table1 </a:t>
            </a:r>
            <a:endParaRPr lang="en-US" altLang="zh-CN" sz="1780" dirty="0">
              <a:solidFill>
                <a:srgbClr val="262626"/>
              </a:solidFill>
            </a:endParaRPr>
          </a:p>
          <a:p>
            <a:pPr defTabSz="342900">
              <a:lnSpc>
                <a:spcPct val="120000"/>
              </a:lnSpc>
            </a:pPr>
            <a:r>
              <a:rPr lang="en-US" altLang="zh-CN" sz="1780" dirty="0">
                <a:solidFill>
                  <a:srgbClr val="262626"/>
                </a:solidFill>
              </a:rPr>
              <a:t>INNER JOIN table2</a:t>
            </a:r>
            <a:endParaRPr lang="en-US" altLang="zh-CN" sz="1780" dirty="0">
              <a:solidFill>
                <a:srgbClr val="262626"/>
              </a:solidFill>
            </a:endParaRPr>
          </a:p>
          <a:p>
            <a:pPr defTabSz="342900">
              <a:lnSpc>
                <a:spcPct val="120000"/>
              </a:lnSpc>
            </a:pPr>
            <a:r>
              <a:rPr lang="en-US" altLang="zh-CN" sz="1780" dirty="0">
                <a:solidFill>
                  <a:srgbClr val="262626"/>
                </a:solidFill>
              </a:rPr>
              <a:t>ON table1.matching_column = table2.matching_column;</a:t>
            </a:r>
            <a:endParaRPr lang="en-US" altLang="zh-CN" sz="1780" dirty="0">
              <a:solidFill>
                <a:srgbClr val="262626"/>
              </a:solidFill>
            </a:endParaRPr>
          </a:p>
        </p:txBody>
      </p:sp>
      <p:pic>
        <p:nvPicPr>
          <p:cNvPr id="6" name="图片 5"/>
          <p:cNvPicPr>
            <a:picLocks noChangeAspect="1"/>
          </p:cNvPicPr>
          <p:nvPr/>
        </p:nvPicPr>
        <p:blipFill>
          <a:blip r:embed="rId1"/>
          <a:stretch>
            <a:fillRect/>
          </a:stretch>
        </p:blipFill>
        <p:spPr>
          <a:xfrm>
            <a:off x="509270" y="3469005"/>
            <a:ext cx="3072130" cy="2230120"/>
          </a:xfrm>
          <a:prstGeom prst="rect">
            <a:avLst/>
          </a:prstGeom>
        </p:spPr>
      </p:pic>
      <p:pic>
        <p:nvPicPr>
          <p:cNvPr id="7" name="图片 6"/>
          <p:cNvPicPr>
            <a:picLocks noChangeAspect="1"/>
          </p:cNvPicPr>
          <p:nvPr/>
        </p:nvPicPr>
        <p:blipFill>
          <a:blip r:embed="rId2"/>
          <a:stretch>
            <a:fillRect/>
          </a:stretch>
        </p:blipFill>
        <p:spPr>
          <a:xfrm>
            <a:off x="3581400" y="3601720"/>
            <a:ext cx="5433060" cy="20974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zh-CN" sz="3200" b="1" dirty="0">
                <a:latin typeface="Calibri" panose="020F0502020204030204" pitchFamily="34" charset="0"/>
                <a:cs typeface="Calibri" panose="020F0502020204030204" pitchFamily="34" charset="0"/>
              </a:rPr>
              <a:t>SQL</a:t>
            </a:r>
            <a:endParaRPr lang="en-US" altLang="zh-CN"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780" dirty="0">
                <a:solidFill>
                  <a:srgbClr val="262626"/>
                </a:solidFill>
              </a:rPr>
              <a:t>Left JOIN </a:t>
            </a:r>
            <a:endParaRPr lang="en-US" altLang="zh-CN" sz="1780" dirty="0">
              <a:solidFill>
                <a:srgbClr val="262626"/>
              </a:solidFill>
            </a:endParaRPr>
          </a:p>
          <a:p>
            <a:pPr defTabSz="342900">
              <a:lnSpc>
                <a:spcPct val="120000"/>
              </a:lnSpc>
            </a:pPr>
            <a:r>
              <a:rPr lang="en-US" altLang="zh-CN" sz="1780" dirty="0">
                <a:solidFill>
                  <a:srgbClr val="262626"/>
                </a:solidFill>
              </a:rPr>
              <a:t>SELECT table1.column1,table1.column2,table2.column1,....</a:t>
            </a:r>
            <a:endParaRPr lang="en-US" altLang="zh-CN" sz="1780" dirty="0">
              <a:solidFill>
                <a:srgbClr val="262626"/>
              </a:solidFill>
            </a:endParaRPr>
          </a:p>
          <a:p>
            <a:pPr defTabSz="342900">
              <a:lnSpc>
                <a:spcPct val="120000"/>
              </a:lnSpc>
            </a:pPr>
            <a:r>
              <a:rPr lang="en-US" altLang="zh-CN" sz="1780" dirty="0">
                <a:solidFill>
                  <a:srgbClr val="262626"/>
                </a:solidFill>
              </a:rPr>
              <a:t>FROM table1 </a:t>
            </a:r>
            <a:endParaRPr lang="en-US" altLang="zh-CN" sz="1780" dirty="0">
              <a:solidFill>
                <a:srgbClr val="262626"/>
              </a:solidFill>
            </a:endParaRPr>
          </a:p>
          <a:p>
            <a:pPr defTabSz="342900">
              <a:lnSpc>
                <a:spcPct val="120000"/>
              </a:lnSpc>
            </a:pPr>
            <a:r>
              <a:rPr lang="en-US" altLang="zh-CN" sz="1780" dirty="0">
                <a:solidFill>
                  <a:srgbClr val="262626"/>
                </a:solidFill>
              </a:rPr>
              <a:t>LEFT JOIN table2</a:t>
            </a:r>
            <a:endParaRPr lang="en-US" altLang="zh-CN" sz="1780" dirty="0">
              <a:solidFill>
                <a:srgbClr val="262626"/>
              </a:solidFill>
            </a:endParaRPr>
          </a:p>
          <a:p>
            <a:pPr defTabSz="342900">
              <a:lnSpc>
                <a:spcPct val="120000"/>
              </a:lnSpc>
            </a:pPr>
            <a:r>
              <a:rPr lang="en-US" altLang="zh-CN" sz="1780" dirty="0">
                <a:solidFill>
                  <a:srgbClr val="262626"/>
                </a:solidFill>
              </a:rPr>
              <a:t>ON table1.matching_column = table2.matching_column;</a:t>
            </a:r>
            <a:endParaRPr lang="en-US" altLang="zh-CN" sz="1780" dirty="0">
              <a:solidFill>
                <a:srgbClr val="262626"/>
              </a:solidFill>
            </a:endParaRPr>
          </a:p>
        </p:txBody>
      </p:sp>
      <p:pic>
        <p:nvPicPr>
          <p:cNvPr id="7" name="图片 6"/>
          <p:cNvPicPr>
            <a:picLocks noChangeAspect="1"/>
          </p:cNvPicPr>
          <p:nvPr/>
        </p:nvPicPr>
        <p:blipFill>
          <a:blip r:embed="rId1"/>
          <a:stretch>
            <a:fillRect/>
          </a:stretch>
        </p:blipFill>
        <p:spPr>
          <a:xfrm>
            <a:off x="3710940" y="4093210"/>
            <a:ext cx="5433060" cy="2097405"/>
          </a:xfrm>
          <a:prstGeom prst="rect">
            <a:avLst/>
          </a:prstGeom>
        </p:spPr>
      </p:pic>
      <p:pic>
        <p:nvPicPr>
          <p:cNvPr id="4" name="图片 3"/>
          <p:cNvPicPr>
            <a:picLocks noChangeAspect="1"/>
          </p:cNvPicPr>
          <p:nvPr/>
        </p:nvPicPr>
        <p:blipFill>
          <a:blip r:embed="rId2"/>
          <a:stretch>
            <a:fillRect/>
          </a:stretch>
        </p:blipFill>
        <p:spPr>
          <a:xfrm>
            <a:off x="628650" y="4164965"/>
            <a:ext cx="3026410" cy="19538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zh-CN" sz="3200" b="1" dirty="0">
                <a:latin typeface="Calibri" panose="020F0502020204030204" pitchFamily="34" charset="0"/>
                <a:cs typeface="Calibri" panose="020F0502020204030204" pitchFamily="34" charset="0"/>
              </a:rPr>
              <a:t>SQL</a:t>
            </a:r>
            <a:endParaRPr lang="en-US" altLang="zh-CN"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775" dirty="0">
                <a:solidFill>
                  <a:srgbClr val="262626"/>
                </a:solidFill>
                <a:sym typeface="+mn-ea"/>
              </a:rPr>
              <a:t>RIGHT JOIN</a:t>
            </a:r>
            <a:r>
              <a:rPr lang="en-US" altLang="zh-CN" sz="1780" dirty="0">
                <a:solidFill>
                  <a:srgbClr val="262626"/>
                </a:solidFill>
              </a:rPr>
              <a:t> </a:t>
            </a:r>
            <a:endParaRPr lang="en-US" altLang="zh-CN" sz="1780" dirty="0">
              <a:solidFill>
                <a:srgbClr val="262626"/>
              </a:solidFill>
            </a:endParaRPr>
          </a:p>
          <a:p>
            <a:pPr defTabSz="342900">
              <a:lnSpc>
                <a:spcPct val="120000"/>
              </a:lnSpc>
            </a:pPr>
            <a:r>
              <a:rPr lang="en-US" altLang="zh-CN" sz="1780" dirty="0">
                <a:solidFill>
                  <a:srgbClr val="262626"/>
                </a:solidFill>
              </a:rPr>
              <a:t>SELECT Student.NAME,StudentCourse.COURSE_ID </a:t>
            </a:r>
            <a:endParaRPr lang="en-US" altLang="zh-CN" sz="1780" dirty="0">
              <a:solidFill>
                <a:srgbClr val="262626"/>
              </a:solidFill>
            </a:endParaRPr>
          </a:p>
          <a:p>
            <a:pPr defTabSz="342900">
              <a:lnSpc>
                <a:spcPct val="120000"/>
              </a:lnSpc>
            </a:pPr>
            <a:r>
              <a:rPr lang="en-US" altLang="zh-CN" sz="1780" dirty="0">
                <a:solidFill>
                  <a:srgbClr val="262626"/>
                </a:solidFill>
              </a:rPr>
              <a:t>FROM Student</a:t>
            </a:r>
            <a:endParaRPr lang="en-US" altLang="zh-CN" sz="1780" dirty="0">
              <a:solidFill>
                <a:srgbClr val="262626"/>
              </a:solidFill>
            </a:endParaRPr>
          </a:p>
          <a:p>
            <a:pPr defTabSz="342900">
              <a:lnSpc>
                <a:spcPct val="120000"/>
              </a:lnSpc>
            </a:pPr>
            <a:r>
              <a:rPr lang="en-US" altLang="zh-CN" sz="1780" dirty="0">
                <a:solidFill>
                  <a:srgbClr val="262626"/>
                </a:solidFill>
              </a:rPr>
              <a:t>RIGHT JOIN StudentCourse </a:t>
            </a:r>
            <a:endParaRPr lang="en-US" altLang="zh-CN" sz="1780" dirty="0">
              <a:solidFill>
                <a:srgbClr val="262626"/>
              </a:solidFill>
            </a:endParaRPr>
          </a:p>
          <a:p>
            <a:pPr defTabSz="342900">
              <a:lnSpc>
                <a:spcPct val="120000"/>
              </a:lnSpc>
            </a:pPr>
            <a:r>
              <a:rPr lang="en-US" altLang="zh-CN" sz="1780" dirty="0">
                <a:solidFill>
                  <a:srgbClr val="262626"/>
                </a:solidFill>
              </a:rPr>
              <a:t>ON StudentCourse.ROLL_NO = Student.ROLL_NO;</a:t>
            </a:r>
            <a:endParaRPr lang="en-US" altLang="zh-CN" sz="1780" dirty="0">
              <a:solidFill>
                <a:srgbClr val="262626"/>
              </a:solidFill>
            </a:endParaRPr>
          </a:p>
        </p:txBody>
      </p:sp>
      <p:pic>
        <p:nvPicPr>
          <p:cNvPr id="5" name="图片 4"/>
          <p:cNvPicPr>
            <a:picLocks noChangeAspect="1"/>
          </p:cNvPicPr>
          <p:nvPr/>
        </p:nvPicPr>
        <p:blipFill>
          <a:blip r:embed="rId1"/>
          <a:stretch>
            <a:fillRect/>
          </a:stretch>
        </p:blipFill>
        <p:spPr>
          <a:xfrm>
            <a:off x="628650" y="4093210"/>
            <a:ext cx="2672715" cy="1949450"/>
          </a:xfrm>
          <a:prstGeom prst="rect">
            <a:avLst/>
          </a:prstGeom>
        </p:spPr>
      </p:pic>
      <p:pic>
        <p:nvPicPr>
          <p:cNvPr id="6" name="图片 5"/>
          <p:cNvPicPr>
            <a:picLocks noChangeAspect="1"/>
          </p:cNvPicPr>
          <p:nvPr/>
        </p:nvPicPr>
        <p:blipFill>
          <a:blip r:embed="rId2"/>
          <a:stretch>
            <a:fillRect/>
          </a:stretch>
        </p:blipFill>
        <p:spPr>
          <a:xfrm>
            <a:off x="4206875" y="3663950"/>
            <a:ext cx="3326130" cy="28073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zh-CN" sz="3200" b="1" dirty="0">
                <a:latin typeface="Calibri" panose="020F0502020204030204" pitchFamily="34" charset="0"/>
                <a:cs typeface="Calibri" panose="020F0502020204030204" pitchFamily="34" charset="0"/>
              </a:rPr>
              <a:t>SQL</a:t>
            </a:r>
            <a:endParaRPr lang="en-US" altLang="zh-CN"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zh-CN" sz="1775" dirty="0">
                <a:solidFill>
                  <a:srgbClr val="262626"/>
                </a:solidFill>
                <a:sym typeface="+mn-ea"/>
              </a:rPr>
              <a:t>Full JOIN</a:t>
            </a:r>
            <a:r>
              <a:rPr lang="en-US" altLang="zh-CN" sz="1780" dirty="0">
                <a:solidFill>
                  <a:srgbClr val="262626"/>
                </a:solidFill>
              </a:rPr>
              <a:t> </a:t>
            </a:r>
            <a:endParaRPr lang="en-US" altLang="zh-CN" sz="1780" dirty="0">
              <a:solidFill>
                <a:srgbClr val="262626"/>
              </a:solidFill>
            </a:endParaRPr>
          </a:p>
          <a:p>
            <a:pPr defTabSz="342900">
              <a:lnSpc>
                <a:spcPct val="120000"/>
              </a:lnSpc>
            </a:pPr>
            <a:r>
              <a:rPr lang="en-US" altLang="zh-CN" sz="1780" dirty="0">
                <a:solidFill>
                  <a:srgbClr val="262626"/>
                </a:solidFill>
              </a:rPr>
              <a:t>SELECT Student.NAME,StudentCourse.COURSE_ID </a:t>
            </a:r>
            <a:endParaRPr lang="en-US" altLang="zh-CN" sz="1780" dirty="0">
              <a:solidFill>
                <a:srgbClr val="262626"/>
              </a:solidFill>
            </a:endParaRPr>
          </a:p>
          <a:p>
            <a:pPr defTabSz="342900">
              <a:lnSpc>
                <a:spcPct val="120000"/>
              </a:lnSpc>
            </a:pPr>
            <a:r>
              <a:rPr lang="en-US" altLang="zh-CN" sz="1780" dirty="0">
                <a:solidFill>
                  <a:srgbClr val="262626"/>
                </a:solidFill>
              </a:rPr>
              <a:t>FROM Student</a:t>
            </a:r>
            <a:endParaRPr lang="en-US" altLang="zh-CN" sz="1780" dirty="0">
              <a:solidFill>
                <a:srgbClr val="262626"/>
              </a:solidFill>
            </a:endParaRPr>
          </a:p>
          <a:p>
            <a:pPr defTabSz="342900">
              <a:lnSpc>
                <a:spcPct val="120000"/>
              </a:lnSpc>
            </a:pPr>
            <a:r>
              <a:rPr lang="en-US" altLang="zh-CN" sz="1780" dirty="0">
                <a:solidFill>
                  <a:srgbClr val="262626"/>
                </a:solidFill>
              </a:rPr>
              <a:t>FULL JOIN StudentCourse </a:t>
            </a:r>
            <a:endParaRPr lang="en-US" altLang="zh-CN" sz="1780" dirty="0">
              <a:solidFill>
                <a:srgbClr val="262626"/>
              </a:solidFill>
            </a:endParaRPr>
          </a:p>
          <a:p>
            <a:pPr defTabSz="342900">
              <a:lnSpc>
                <a:spcPct val="120000"/>
              </a:lnSpc>
            </a:pPr>
            <a:r>
              <a:rPr lang="en-US" altLang="zh-CN" sz="1780" dirty="0">
                <a:solidFill>
                  <a:srgbClr val="262626"/>
                </a:solidFill>
              </a:rPr>
              <a:t>ON StudentCourse.ROLL_NO = Student.ROLL_NO;</a:t>
            </a:r>
            <a:endParaRPr lang="en-US" altLang="zh-CN" sz="1780" dirty="0">
              <a:solidFill>
                <a:srgbClr val="262626"/>
              </a:solidFill>
            </a:endParaRPr>
          </a:p>
        </p:txBody>
      </p:sp>
      <p:pic>
        <p:nvPicPr>
          <p:cNvPr id="8" name="图片 7"/>
          <p:cNvPicPr>
            <a:picLocks noChangeAspect="1"/>
          </p:cNvPicPr>
          <p:nvPr/>
        </p:nvPicPr>
        <p:blipFill>
          <a:blip r:embed="rId1"/>
          <a:stretch>
            <a:fillRect/>
          </a:stretch>
        </p:blipFill>
        <p:spPr>
          <a:xfrm>
            <a:off x="628650" y="4012565"/>
            <a:ext cx="2905125" cy="1949450"/>
          </a:xfrm>
          <a:prstGeom prst="rect">
            <a:avLst/>
          </a:prstGeom>
        </p:spPr>
      </p:pic>
      <p:pic>
        <p:nvPicPr>
          <p:cNvPr id="4" name="图片 3" descr="table7"/>
          <p:cNvPicPr>
            <a:picLocks noChangeAspect="1"/>
          </p:cNvPicPr>
          <p:nvPr/>
        </p:nvPicPr>
        <p:blipFill>
          <a:blip r:embed="rId2"/>
          <a:stretch>
            <a:fillRect/>
          </a:stretch>
        </p:blipFill>
        <p:spPr>
          <a:xfrm>
            <a:off x="5284470" y="3387725"/>
            <a:ext cx="2796540" cy="31984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Problem Without Model</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780" dirty="0">
                <a:solidFill>
                  <a:srgbClr val="262626"/>
                </a:solidFill>
              </a:rPr>
              <a:t>https://github.com/onebit256/node-express-rest-api-example (</a:t>
            </a:r>
            <a:r>
              <a:rPr lang="en-US" altLang="en-US" sz="1780" dirty="0">
                <a:solidFill>
                  <a:srgbClr val="FF0000"/>
                </a:solidFill>
              </a:rPr>
              <a:t>Explain the code</a:t>
            </a:r>
            <a:r>
              <a:rPr lang="en-US" altLang="en-US" sz="1780" dirty="0">
                <a:solidFill>
                  <a:srgbClr val="262626"/>
                </a:solidFill>
              </a:rPr>
              <a:t>)</a:t>
            </a:r>
            <a:endParaRPr lang="en-US" altLang="en-US" sz="1780" dirty="0">
              <a:solidFill>
                <a:srgbClr val="262626"/>
              </a:solidFill>
            </a:endParaRPr>
          </a:p>
          <a:p>
            <a:pPr defTabSz="342900">
              <a:lnSpc>
                <a:spcPct val="120000"/>
              </a:lnSpc>
            </a:pPr>
            <a:r>
              <a:rPr lang="en-US" altLang="en-US" sz="1780" dirty="0">
                <a:solidFill>
                  <a:srgbClr val="262626"/>
                </a:solidFill>
              </a:rPr>
              <a:t>Without using Model</a:t>
            </a:r>
            <a:endParaRPr lang="en-US" altLang="en-US" sz="1780" dirty="0">
              <a:solidFill>
                <a:srgbClr val="262626"/>
              </a:solidFill>
            </a:endParaRPr>
          </a:p>
          <a:p>
            <a:pPr defTabSz="342900">
              <a:lnSpc>
                <a:spcPct val="120000"/>
              </a:lnSpc>
            </a:pPr>
            <a:r>
              <a:rPr lang="en-US" altLang="en-US" sz="1780" dirty="0">
                <a:solidFill>
                  <a:srgbClr val="262626"/>
                </a:solidFill>
              </a:rPr>
              <a:t>If we want to change the data query logic, we have to change the controller's logic</a:t>
            </a:r>
            <a:endParaRPr lang="en-US" altLang="en-US" sz="1780" dirty="0">
              <a:solidFill>
                <a:srgbClr val="262626"/>
              </a:solidFill>
            </a:endParaRPr>
          </a:p>
        </p:txBody>
      </p:sp>
      <p:pic>
        <p:nvPicPr>
          <p:cNvPr id="5" name="图片 4"/>
          <p:cNvPicPr>
            <a:picLocks noChangeAspect="1"/>
          </p:cNvPicPr>
          <p:nvPr/>
        </p:nvPicPr>
        <p:blipFill>
          <a:blip r:embed="rId1"/>
          <a:stretch>
            <a:fillRect/>
          </a:stretch>
        </p:blipFill>
        <p:spPr>
          <a:xfrm>
            <a:off x="3010535" y="2392045"/>
            <a:ext cx="6133465" cy="446595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Problem Without Model</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780" dirty="0">
                <a:solidFill>
                  <a:srgbClr val="262626"/>
                </a:solidFill>
              </a:rPr>
              <a:t>https://github.com/onebit256/node-express-react-demo-project (</a:t>
            </a:r>
            <a:r>
              <a:rPr lang="en-US" altLang="en-US" sz="1775" dirty="0">
                <a:solidFill>
                  <a:srgbClr val="FF0000"/>
                </a:solidFill>
                <a:sym typeface="+mn-ea"/>
              </a:rPr>
              <a:t>Explain the code</a:t>
            </a:r>
            <a:r>
              <a:rPr lang="en-US" altLang="en-US" sz="1780" dirty="0">
                <a:solidFill>
                  <a:srgbClr val="262626"/>
                </a:solidFill>
              </a:rPr>
              <a:t>)   With Model</a:t>
            </a:r>
            <a:endParaRPr lang="en-US" altLang="en-US" sz="1780" dirty="0">
              <a:solidFill>
                <a:srgbClr val="262626"/>
              </a:solidFill>
            </a:endParaRPr>
          </a:p>
          <a:p>
            <a:pPr defTabSz="342900">
              <a:lnSpc>
                <a:spcPct val="120000"/>
              </a:lnSpc>
            </a:pPr>
            <a:r>
              <a:rPr lang="en-US" altLang="en-US" sz="1780" dirty="0">
                <a:solidFill>
                  <a:srgbClr val="262626"/>
                </a:solidFill>
              </a:rPr>
              <a:t>                                                                                *</a:t>
            </a:r>
            <a:endParaRPr lang="en-US" altLang="en-US" sz="1780" dirty="0">
              <a:solidFill>
                <a:srgbClr val="262626"/>
              </a:solidFill>
            </a:endParaRPr>
          </a:p>
          <a:p>
            <a:pPr defTabSz="342900">
              <a:lnSpc>
                <a:spcPct val="120000"/>
              </a:lnSpc>
            </a:pPr>
            <a:r>
              <a:rPr lang="en-US" altLang="en-US" sz="1780" dirty="0">
                <a:solidFill>
                  <a:srgbClr val="262626"/>
                </a:solidFill>
              </a:rPr>
              <a:t>                                                                                if we want to change the logic of                                                                        </a:t>
            </a:r>
            <a:endParaRPr lang="en-US" altLang="en-US" sz="1780" dirty="0">
              <a:solidFill>
                <a:srgbClr val="262626"/>
              </a:solidFill>
            </a:endParaRPr>
          </a:p>
          <a:p>
            <a:pPr defTabSz="342900">
              <a:lnSpc>
                <a:spcPct val="120000"/>
              </a:lnSpc>
            </a:pPr>
            <a:r>
              <a:rPr lang="en-US" altLang="en-US" sz="1780" dirty="0">
                <a:solidFill>
                  <a:srgbClr val="262626"/>
                </a:solidFill>
              </a:rPr>
              <a:t>                                                                                data save function,  we don't neet to </a:t>
            </a:r>
            <a:endParaRPr lang="en-US" altLang="en-US" sz="1780" dirty="0">
              <a:solidFill>
                <a:srgbClr val="262626"/>
              </a:solidFill>
            </a:endParaRPr>
          </a:p>
          <a:p>
            <a:pPr defTabSz="342900">
              <a:lnSpc>
                <a:spcPct val="120000"/>
              </a:lnSpc>
            </a:pPr>
            <a:r>
              <a:rPr lang="en-US" altLang="en-US" sz="1780" dirty="0">
                <a:solidFill>
                  <a:srgbClr val="262626"/>
                </a:solidFill>
              </a:rPr>
              <a:t>                                                                                change the controller's logic</a:t>
            </a: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r>
              <a:rPr lang="en-US" altLang="en-US" sz="1780" dirty="0">
                <a:solidFill>
                  <a:srgbClr val="262626"/>
                </a:solidFill>
              </a:rPr>
              <a:t>program is more readable</a:t>
            </a:r>
            <a:endParaRPr lang="en-US" altLang="en-US" sz="1780" dirty="0">
              <a:solidFill>
                <a:srgbClr val="262626"/>
              </a:solidFill>
            </a:endParaRPr>
          </a:p>
          <a:p>
            <a:pPr defTabSz="342900">
              <a:lnSpc>
                <a:spcPct val="120000"/>
              </a:lnSpc>
            </a:pPr>
            <a:r>
              <a:rPr lang="en-US" altLang="en-US" sz="1780" dirty="0">
                <a:solidFill>
                  <a:srgbClr val="262626"/>
                </a:solidFill>
              </a:rPr>
              <a:t>easier to understand other's code</a:t>
            </a:r>
            <a:endParaRPr lang="en-US" altLang="en-US" sz="1780" dirty="0">
              <a:solidFill>
                <a:srgbClr val="262626"/>
              </a:solidFill>
            </a:endParaRPr>
          </a:p>
        </p:txBody>
      </p:sp>
      <p:pic>
        <p:nvPicPr>
          <p:cNvPr id="4" name="图片 3"/>
          <p:cNvPicPr>
            <a:picLocks noChangeAspect="1"/>
          </p:cNvPicPr>
          <p:nvPr/>
        </p:nvPicPr>
        <p:blipFill>
          <a:blip r:embed="rId1"/>
          <a:stretch>
            <a:fillRect/>
          </a:stretch>
        </p:blipFill>
        <p:spPr>
          <a:xfrm>
            <a:off x="628650" y="1935480"/>
            <a:ext cx="4294505" cy="2259965"/>
          </a:xfrm>
          <a:prstGeom prst="rect">
            <a:avLst/>
          </a:prstGeom>
        </p:spPr>
      </p:pic>
      <p:pic>
        <p:nvPicPr>
          <p:cNvPr id="6" name="图片 5"/>
          <p:cNvPicPr>
            <a:picLocks noChangeAspect="1"/>
          </p:cNvPicPr>
          <p:nvPr/>
        </p:nvPicPr>
        <p:blipFill>
          <a:blip r:embed="rId2"/>
          <a:stretch>
            <a:fillRect/>
          </a:stretch>
        </p:blipFill>
        <p:spPr>
          <a:xfrm>
            <a:off x="4191000" y="3752850"/>
            <a:ext cx="4953000" cy="31051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zh-CN" sz="3200" b="1" dirty="0">
                <a:latin typeface="Calibri" panose="020F0502020204030204" pitchFamily="34" charset="0"/>
                <a:cs typeface="Calibri" panose="020F0502020204030204" pitchFamily="34" charset="0"/>
              </a:rPr>
              <a:t>Sequelize</a:t>
            </a:r>
            <a:endParaRPr lang="en-US" altLang="zh-CN"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780" dirty="0">
                <a:solidFill>
                  <a:srgbClr val="262626"/>
                </a:solidFill>
              </a:rPr>
              <a:t>What is </a:t>
            </a:r>
            <a:r>
              <a:rPr lang="en-US" altLang="en-US" sz="1775" dirty="0">
                <a:solidFill>
                  <a:srgbClr val="262626"/>
                </a:solidFill>
                <a:sym typeface="+mn-ea"/>
              </a:rPr>
              <a:t>Sequelize ?</a:t>
            </a:r>
            <a:endParaRPr lang="en-US" altLang="en-US" sz="1780" dirty="0">
              <a:solidFill>
                <a:srgbClr val="262626"/>
              </a:solidFill>
            </a:endParaRPr>
          </a:p>
          <a:p>
            <a:pPr defTabSz="342900">
              <a:lnSpc>
                <a:spcPct val="120000"/>
              </a:lnSpc>
            </a:pPr>
            <a:r>
              <a:rPr lang="en-US" altLang="en-US" sz="1780" dirty="0">
                <a:solidFill>
                  <a:srgbClr val="262626"/>
                </a:solidFill>
              </a:rPr>
              <a:t>Sequelize is a promise-based ORM for Node.js v4 and upwards. It supports the dialects PostgreSQL, MySQL, SQLite and MSSQL and features solid transaction support, relations, read replication and more.</a:t>
            </a: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r>
              <a:rPr lang="en-US" altLang="en-US" sz="1780" dirty="0">
                <a:solidFill>
                  <a:srgbClr val="262626"/>
                </a:solidFill>
              </a:rPr>
              <a:t>What is </a:t>
            </a:r>
            <a:r>
              <a:rPr lang="en-US" altLang="en-US" sz="1775" dirty="0">
                <a:solidFill>
                  <a:srgbClr val="262626"/>
                </a:solidFill>
                <a:sym typeface="+mn-ea"/>
              </a:rPr>
              <a:t>ORM ?</a:t>
            </a:r>
            <a:endParaRPr lang="en-US" altLang="en-US" sz="1775" dirty="0">
              <a:solidFill>
                <a:srgbClr val="262626"/>
              </a:solidFill>
              <a:sym typeface="+mn-ea"/>
            </a:endParaRPr>
          </a:p>
          <a:p>
            <a:pPr defTabSz="342900">
              <a:lnSpc>
                <a:spcPct val="120000"/>
              </a:lnSpc>
            </a:pPr>
            <a:r>
              <a:rPr lang="en-US" altLang="en-US" sz="1780" dirty="0">
                <a:solidFill>
                  <a:srgbClr val="262626"/>
                </a:solidFill>
              </a:rPr>
              <a:t>An ORM is known as Object Relational Mapper</a:t>
            </a:r>
            <a:endParaRPr lang="en-US" altLang="en-US" sz="1780" dirty="0">
              <a:solidFill>
                <a:srgbClr val="262626"/>
              </a:solidFill>
            </a:endParaRPr>
          </a:p>
          <a:p>
            <a:pPr defTabSz="342900">
              <a:lnSpc>
                <a:spcPct val="120000"/>
              </a:lnSpc>
            </a:pPr>
            <a:r>
              <a:rPr lang="en-US" altLang="en-US" sz="1780" dirty="0">
                <a:solidFill>
                  <a:srgbClr val="262626"/>
                </a:solidFill>
              </a:rPr>
              <a:t>ORMs save time in writing raw SQL queries thereby reducing development time.</a:t>
            </a:r>
            <a:endParaRPr lang="en-US" altLang="en-US" sz="1780" dirty="0">
              <a:solidFill>
                <a:srgbClr val="262626"/>
              </a:solidFill>
            </a:endParaRPr>
          </a:p>
          <a:p>
            <a:pPr defTabSz="342900">
              <a:lnSpc>
                <a:spcPct val="120000"/>
              </a:lnSpc>
            </a:pPr>
            <a:r>
              <a:rPr lang="en-US" altLang="en-US" sz="1780" b="1" dirty="0">
                <a:solidFill>
                  <a:srgbClr val="262626"/>
                </a:solidFill>
              </a:rPr>
              <a:t>out of box query</a:t>
            </a:r>
            <a:endParaRPr lang="en-US" altLang="en-US" sz="1780" b="1" dirty="0">
              <a:solidFill>
                <a:srgbClr val="262626"/>
              </a:solidFill>
            </a:endParaRPr>
          </a:p>
          <a:p>
            <a:pPr defTabSz="342900">
              <a:lnSpc>
                <a:spcPct val="120000"/>
              </a:lnSpc>
            </a:pPr>
            <a:endParaRPr lang="en-US" altLang="en-US" sz="1780" b="1" dirty="0">
              <a:solidFill>
                <a:srgbClr val="262626"/>
              </a:solidFill>
            </a:endParaRPr>
          </a:p>
          <a:p>
            <a:pPr defTabSz="342900">
              <a:lnSpc>
                <a:spcPct val="120000"/>
              </a:lnSpc>
            </a:pPr>
            <a:r>
              <a:rPr lang="en-US" altLang="en-US" sz="1780" b="1" dirty="0">
                <a:solidFill>
                  <a:srgbClr val="262626"/>
                </a:solidFill>
              </a:rPr>
              <a:t>Example</a:t>
            </a:r>
            <a:endParaRPr lang="en-US" altLang="en-US" sz="1780" b="1" dirty="0">
              <a:solidFill>
                <a:srgbClr val="262626"/>
              </a:solidFill>
            </a:endParaRPr>
          </a:p>
          <a:p>
            <a:pPr defTabSz="342900">
              <a:lnSpc>
                <a:spcPct val="120000"/>
              </a:lnSpc>
            </a:pPr>
            <a:r>
              <a:rPr lang="en-US" altLang="en-US" sz="1780" b="1" dirty="0">
                <a:solidFill>
                  <a:srgbClr val="262626"/>
                </a:solidFill>
              </a:rPr>
              <a:t>select *from user  =&gt; user.findAll()</a:t>
            </a:r>
            <a:endParaRPr lang="en-US" altLang="en-US" sz="1780" b="1" dirty="0">
              <a:solidFill>
                <a:srgbClr val="262626"/>
              </a:solidFill>
            </a:endParaRPr>
          </a:p>
          <a:p>
            <a:pPr defTabSz="342900">
              <a:lnSpc>
                <a:spcPct val="120000"/>
              </a:lnSpc>
            </a:pPr>
            <a:r>
              <a:rPr lang="en-US" altLang="en-US" sz="1780" b="1" dirty="0">
                <a:solidFill>
                  <a:srgbClr val="262626"/>
                </a:solidFill>
              </a:rPr>
              <a:t>select * from user where =&gt; user.find()</a:t>
            </a:r>
            <a:endParaRPr lang="en-US" altLang="en-US" sz="1780" b="1" dirty="0">
              <a:solidFill>
                <a:srgbClr val="26262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233363" y="308848"/>
            <a:ext cx="8227219" cy="327422"/>
          </a:xfrm>
        </p:spPr>
        <p:txBody>
          <a:bodyPr vert="horz" lIns="0" tIns="0" rIns="0" bIns="0" rtlCol="0" anchor="ctr">
            <a:normAutofit fontScale="90000"/>
          </a:bodyPr>
          <a:lstStyle/>
          <a:p>
            <a:pPr algn="ctr"/>
            <a:r>
              <a:rPr lang="en-US" altLang="zh-CN" sz="3200" b="1" dirty="0">
                <a:latin typeface="Calibri" panose="020F0502020204030204" pitchFamily="34" charset="0"/>
                <a:cs typeface="Calibri" panose="020F0502020204030204" pitchFamily="34" charset="0"/>
              </a:rPr>
              <a:t>Outline</a:t>
            </a:r>
            <a:endParaRPr lang="en-GB" altLang="zh-CN" sz="3200" b="1" dirty="0">
              <a:latin typeface="Calibri" panose="020F0502020204030204" pitchFamily="34" charset="0"/>
              <a:cs typeface="Calibri" panose="020F0502020204030204" pitchFamily="34" charset="0"/>
            </a:endParaRPr>
          </a:p>
        </p:txBody>
      </p:sp>
      <p:sp>
        <p:nvSpPr>
          <p:cNvPr id="21506" name="文本框 6"/>
          <p:cNvSpPr txBox="1"/>
          <p:nvPr/>
        </p:nvSpPr>
        <p:spPr>
          <a:xfrm>
            <a:off x="246455" y="859156"/>
            <a:ext cx="8651359" cy="5486400"/>
          </a:xfrm>
          <a:prstGeom prst="rect">
            <a:avLst/>
          </a:prstGeom>
          <a:noFill/>
          <a:ln w="9525">
            <a:noFill/>
          </a:ln>
        </p:spPr>
        <p:txBody>
          <a:bodyPr wrap="square" lIns="0" tIns="0" rIns="0" bIns="0" anchor="t"/>
          <a:lstStyle/>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What are Node and Express js</a:t>
            </a:r>
            <a:endParaRPr lang="en-US" dirty="0">
              <a:latin typeface="Calibri" panose="020F0502020204030204" pitchFamily="34" charset="0"/>
              <a:cs typeface="Calibri" panose="020F0502020204030204" pitchFamily="34" charset="0"/>
              <a:sym typeface="+mn-ea"/>
            </a:endParaRPr>
          </a:p>
          <a:p>
            <a:pPr marL="171450" lvl="0" indent="-171450" fontAlgn="auto">
              <a:lnSpc>
                <a:spcPct val="200000"/>
              </a:lnSpc>
              <a:spcBef>
                <a:spcPts val="700"/>
              </a:spcBef>
              <a:buFont typeface="Arial" panose="020B0604020202020204" pitchFamily="34" charset="0"/>
              <a:buChar char="•"/>
            </a:pPr>
            <a:r>
              <a:rPr lang="en-US" dirty="0"/>
              <a:t>MVC Model</a:t>
            </a:r>
            <a:endParaRPr lang="en-US" dirty="0"/>
          </a:p>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MVC Code Demo Requirements: Registration</a:t>
            </a:r>
            <a:endParaRPr lang="en-US" dirty="0">
              <a:latin typeface="Calibri" panose="020F0502020204030204" pitchFamily="34" charset="0"/>
              <a:cs typeface="Calibri" panose="020F0502020204030204" pitchFamily="34" charset="0"/>
              <a:sym typeface="+mn-ea"/>
            </a:endParaRPr>
          </a:p>
          <a:p>
            <a:pPr marL="171450" lvl="0" indent="-171450" fontAlgn="auto">
              <a:lnSpc>
                <a:spcPct val="200000"/>
              </a:lnSpc>
              <a:spcBef>
                <a:spcPts val="700"/>
              </a:spcBef>
              <a:buFont typeface="Arial" panose="020B0604020202020204" pitchFamily="34" charset="0"/>
              <a:buChar char="•"/>
            </a:pPr>
            <a:r>
              <a:rPr lang="en-US" altLang="zh-CN" dirty="0">
                <a:latin typeface="Calibri" panose="020F0502020204030204" pitchFamily="34" charset="0"/>
                <a:cs typeface="Calibri" panose="020F0502020204030204" pitchFamily="34" charset="0"/>
                <a:sym typeface="+mn-ea"/>
              </a:rPr>
              <a:t>SQL</a:t>
            </a:r>
            <a:endParaRPr lang="en-US" altLang="zh-CN" dirty="0">
              <a:latin typeface="Calibri" panose="020F0502020204030204" pitchFamily="34" charset="0"/>
              <a:cs typeface="Calibri" panose="020F0502020204030204" pitchFamily="34" charset="0"/>
              <a:sym typeface="+mn-ea"/>
            </a:endParaRPr>
          </a:p>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Problem Without Model</a:t>
            </a:r>
            <a:endParaRPr lang="en-US" dirty="0">
              <a:latin typeface="Calibri" panose="020F0502020204030204" pitchFamily="34" charset="0"/>
              <a:cs typeface="Calibri" panose="020F0502020204030204" pitchFamily="34" charset="0"/>
              <a:sym typeface="+mn-ea"/>
            </a:endParaRPr>
          </a:p>
          <a:p>
            <a:pPr marL="171450" lvl="0" indent="-171450" fontAlgn="auto">
              <a:lnSpc>
                <a:spcPct val="200000"/>
              </a:lnSpc>
              <a:spcBef>
                <a:spcPts val="700"/>
              </a:spcBef>
              <a:buFont typeface="Arial" panose="020B0604020202020204" pitchFamily="34" charset="0"/>
              <a:buChar char="•"/>
            </a:pPr>
            <a:r>
              <a:rPr lang="en-US" altLang="zh-CN" dirty="0">
                <a:latin typeface="Calibri" panose="020F0502020204030204" pitchFamily="34" charset="0"/>
                <a:cs typeface="Calibri" panose="020F0502020204030204" pitchFamily="34" charset="0"/>
                <a:sym typeface="+mn-ea"/>
              </a:rPr>
              <a:t>Sequelize</a:t>
            </a:r>
            <a:endParaRPr lang="en-US" altLang="zh-CN" dirty="0">
              <a:latin typeface="Calibri" panose="020F0502020204030204" pitchFamily="34" charset="0"/>
              <a:cs typeface="Calibri" panose="020F0502020204030204" pitchFamily="34" charset="0"/>
              <a:sym typeface="+mn-ea"/>
            </a:endParaRPr>
          </a:p>
          <a:p>
            <a:pPr marL="171450" lvl="0" indent="-171450" fontAlgn="auto">
              <a:lnSpc>
                <a:spcPct val="200000"/>
              </a:lnSpc>
              <a:spcBef>
                <a:spcPts val="700"/>
              </a:spcBef>
              <a:buFont typeface="Arial" panose="020B0604020202020204" pitchFamily="34" charset="0"/>
              <a:buChar char="•"/>
            </a:pPr>
            <a:r>
              <a:rPr lang="en-US" altLang="zh-CN" dirty="0">
                <a:latin typeface="Calibri" panose="020F0502020204030204" pitchFamily="34" charset="0"/>
                <a:cs typeface="Calibri" panose="020F0502020204030204" pitchFamily="34" charset="0"/>
                <a:sym typeface="+mn-ea"/>
              </a:rPr>
              <a:t>JWT</a:t>
            </a:r>
            <a:endParaRPr lang="en-US" altLang="zh-CN" dirty="0">
              <a:latin typeface="Calibri" panose="020F0502020204030204" pitchFamily="34" charset="0"/>
              <a:cs typeface="Calibri" panose="020F0502020204030204" pitchFamily="34" charset="0"/>
              <a:sym typeface="+mn-ea"/>
            </a:endParaRPr>
          </a:p>
          <a:p>
            <a:pPr marL="171450" lvl="0" indent="-171450" fontAlgn="auto">
              <a:lnSpc>
                <a:spcPct val="200000"/>
              </a:lnSpc>
              <a:spcBef>
                <a:spcPts val="700"/>
              </a:spcBef>
              <a:buFont typeface="Arial" panose="020B0604020202020204" pitchFamily="34" charset="0"/>
              <a:buChar char="•"/>
            </a:pPr>
            <a:r>
              <a:rPr lang="en-US" altLang="zh-CN" dirty="0">
                <a:latin typeface="Calibri" panose="020F0502020204030204" pitchFamily="34" charset="0"/>
                <a:cs typeface="Calibri" panose="020F0502020204030204" pitchFamily="34" charset="0"/>
                <a:sym typeface="+mn-ea"/>
              </a:rPr>
              <a:t>Form, File upload, Pass params</a:t>
            </a:r>
            <a:endParaRPr lang="en-US" altLang="zh-CN" dirty="0">
              <a:latin typeface="Calibri" panose="020F0502020204030204" pitchFamily="34" charset="0"/>
              <a:cs typeface="Calibri" panose="020F0502020204030204" pitchFamily="34" charset="0"/>
            </a:endParaRPr>
          </a:p>
          <a:p>
            <a:pPr marL="171450" lvl="0" indent="-171450" fontAlgn="auto">
              <a:lnSpc>
                <a:spcPct val="200000"/>
              </a:lnSpc>
              <a:spcBef>
                <a:spcPts val="700"/>
              </a:spcBef>
              <a:buFont typeface="Arial" panose="020B0604020202020204" pitchFamily="34" charset="0"/>
              <a:buChar char="•"/>
            </a:pPr>
            <a:endParaRPr lang="en-US" b="1" dirty="0">
              <a:latin typeface="Calibri" panose="020F0502020204030204" pitchFamily="34" charset="0"/>
              <a:cs typeface="Calibri" panose="020F0502020204030204" pitchFamily="34" charset="0"/>
            </a:endParaRPr>
          </a:p>
          <a:p>
            <a:pPr marL="171450" lvl="0" indent="-171450" fontAlgn="auto">
              <a:lnSpc>
                <a:spcPct val="200000"/>
              </a:lnSpc>
              <a:spcBef>
                <a:spcPts val="700"/>
              </a:spcBef>
              <a:buFont typeface="Arial" panose="020B0604020202020204" pitchFamily="34" charset="0"/>
              <a:buChar char="•"/>
            </a:pPr>
            <a:endParaRPr lang="en-US" altLang="zh-CN" b="1" dirty="0">
              <a:latin typeface="Calibri" panose="020F0502020204030204" pitchFamily="34" charset="0"/>
              <a:cs typeface="Calibri" panose="020F0502020204030204" pitchFamily="34" charset="0"/>
              <a:sym typeface="+mn-ea"/>
            </a:endParaRPr>
          </a:p>
          <a:p>
            <a:pPr marL="171450" lvl="0" indent="-171450" fontAlgn="auto">
              <a:lnSpc>
                <a:spcPct val="200000"/>
              </a:lnSpc>
              <a:spcBef>
                <a:spcPts val="700"/>
              </a:spcBef>
              <a:buFont typeface="Arial" panose="020B0604020202020204" pitchFamily="34" charset="0"/>
              <a:buChar char="•"/>
            </a:pPr>
            <a:endParaRPr lang="en-US" dirty="0"/>
          </a:p>
        </p:txBody>
      </p:sp>
      <p:sp>
        <p:nvSpPr>
          <p:cNvPr id="6" name="TextBox 6"/>
          <p:cNvSpPr txBox="1"/>
          <p:nvPr/>
        </p:nvSpPr>
        <p:spPr>
          <a:xfrm>
            <a:off x="25183" y="6636420"/>
            <a:ext cx="3270445" cy="184664"/>
          </a:xfrm>
          <a:prstGeom prst="rect">
            <a:avLst/>
          </a:prstGeom>
          <a:ln w="12700">
            <a:miter lim="400000"/>
          </a:ln>
        </p:spPr>
        <p:txBody>
          <a:bodyPr wrap="none" lIns="34289" tIns="34289" rIns="34289" bIns="34289">
            <a:spAutoFit/>
          </a:bodyPr>
          <a:lstStyle>
            <a:lvl1pPr defTabSz="914400">
              <a:defRPr sz="1000">
                <a:solidFill>
                  <a:srgbClr val="FFFFFF"/>
                </a:solidFill>
                <a:latin typeface="Montserrat"/>
                <a:ea typeface="Montserrat"/>
                <a:cs typeface="Montserrat"/>
                <a:sym typeface="Montserrat"/>
              </a:defRPr>
            </a:lvl1pPr>
          </a:lstStyle>
          <a:p>
            <a:r>
              <a:rPr lang="en-US" sz="750" dirty="0">
                <a:solidFill>
                  <a:schemeClr val="tx1"/>
                </a:solidFill>
                <a:latin typeface="Montserrat" panose="00000500000000000000" pitchFamily="2" charset="0"/>
              </a:rPr>
              <a:t>© 2017-2020    SmartMesh Foundation Pte. Ltd.  |  MeshBox Foundation Pte. Ltd.</a:t>
            </a:r>
            <a:endParaRPr lang="en-US" sz="750" dirty="0">
              <a:solidFill>
                <a:schemeClr val="tx1"/>
              </a:solidFill>
              <a:latin typeface="Montserrat" panose="00000500000000000000" pitchFamily="2" charset="0"/>
              <a:sym typeface="Arial" panose="020B0604020202020204"/>
            </a:endParaRPr>
          </a:p>
        </p:txBody>
      </p:sp>
      <p:sp>
        <p:nvSpPr>
          <p:cNvPr id="7" name="TextBox 6"/>
          <p:cNvSpPr txBox="1">
            <a:spLocks noChangeArrowheads="1"/>
          </p:cNvSpPr>
          <p:nvPr/>
        </p:nvSpPr>
        <p:spPr bwMode="auto">
          <a:xfrm>
            <a:off x="7872314" y="6569155"/>
            <a:ext cx="1289447" cy="253916"/>
          </a:xfrm>
          <a:prstGeom prst="rect">
            <a:avLst/>
          </a:prstGeom>
          <a:noFill/>
          <a:ln w="9525">
            <a:noFill/>
            <a:miter lim="800000"/>
          </a:ln>
        </p:spPr>
        <p:txBody>
          <a:bodyPr>
            <a:spAutoFit/>
          </a:bodyPr>
          <a:lstStyle/>
          <a:p>
            <a:pPr algn="r"/>
            <a:fld id="{6F888031-CE6A-4173-BB2B-520974F34056}" type="slidenum">
              <a:rPr lang="en-GB" sz="1050">
                <a:latin typeface="Calibri" panose="020F0502020204030204" pitchFamily="34" charset="0"/>
              </a:rPr>
            </a:fld>
            <a:endParaRPr lang="en-GB" sz="1050" dirty="0">
              <a:latin typeface="Calibri" panose="020F0502020204030204" pitchFamily="34" charset="0"/>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zh-CN" sz="3200" b="1" dirty="0">
                <a:latin typeface="Calibri" panose="020F0502020204030204" pitchFamily="34" charset="0"/>
                <a:cs typeface="Calibri" panose="020F0502020204030204" pitchFamily="34" charset="0"/>
              </a:rPr>
              <a:t>Request Type</a:t>
            </a:r>
            <a:endParaRPr lang="en-US" altLang="zh-CN"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780" dirty="0">
                <a:solidFill>
                  <a:srgbClr val="262626"/>
                </a:solidFill>
              </a:rPr>
              <a:t>Get Request (</a:t>
            </a:r>
            <a:r>
              <a:rPr lang="en-US" altLang="en-US" sz="1780" dirty="0">
                <a:solidFill>
                  <a:srgbClr val="FF0000"/>
                </a:solidFill>
              </a:rPr>
              <a:t>code demo</a:t>
            </a:r>
            <a:r>
              <a:rPr lang="en-US" altLang="en-US" sz="1780" dirty="0">
                <a:solidFill>
                  <a:srgbClr val="262626"/>
                </a:solidFill>
              </a:rPr>
              <a:t>)</a:t>
            </a:r>
            <a:endParaRPr lang="en-US" altLang="en-US" sz="1780" dirty="0">
              <a:solidFill>
                <a:srgbClr val="262626"/>
              </a:solidFill>
            </a:endParaRPr>
          </a:p>
          <a:p>
            <a:pPr defTabSz="342900">
              <a:lnSpc>
                <a:spcPct val="120000"/>
              </a:lnSpc>
            </a:pPr>
            <a:r>
              <a:rPr lang="en-US" altLang="en-US" sz="1780" dirty="0">
                <a:solidFill>
                  <a:srgbClr val="262626"/>
                </a:solidFill>
              </a:rPr>
              <a:t>the parameters are taken in url</a:t>
            </a: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r>
              <a:rPr lang="en-US" altLang="en-US" sz="1780" dirty="0">
                <a:solidFill>
                  <a:srgbClr val="262626"/>
                </a:solidFill>
              </a:rPr>
              <a:t>Post Request(</a:t>
            </a:r>
            <a:r>
              <a:rPr lang="en-US" altLang="en-US" sz="1780" dirty="0">
                <a:solidFill>
                  <a:srgbClr val="FF0000"/>
                </a:solidFill>
              </a:rPr>
              <a:t>code demo</a:t>
            </a:r>
            <a:r>
              <a:rPr lang="en-US" altLang="en-US" sz="1780" dirty="0">
                <a:solidFill>
                  <a:srgbClr val="262626"/>
                </a:solidFill>
              </a:rPr>
              <a:t>)</a:t>
            </a:r>
            <a:endParaRPr lang="en-US" altLang="en-US" sz="1780" dirty="0">
              <a:solidFill>
                <a:srgbClr val="262626"/>
              </a:solidFill>
            </a:endParaRPr>
          </a:p>
          <a:p>
            <a:pPr defTabSz="342900">
              <a:lnSpc>
                <a:spcPct val="120000"/>
              </a:lnSpc>
            </a:pPr>
            <a:r>
              <a:rPr lang="en-US" altLang="en-US" sz="1780" dirty="0">
                <a:solidFill>
                  <a:srgbClr val="262626"/>
                </a:solidFill>
              </a:rPr>
              <a:t>the parameters are taken in request playload</a:t>
            </a: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r>
              <a:rPr lang="en-US" altLang="en-US" sz="1780" dirty="0">
                <a:solidFill>
                  <a:srgbClr val="262626"/>
                </a:solidFill>
              </a:rPr>
              <a:t>demo Postman, project interaction</a:t>
            </a:r>
            <a:endParaRPr lang="en-US" altLang="en-US" sz="1780" dirty="0">
              <a:solidFill>
                <a:srgbClr val="262626"/>
              </a:solidFill>
            </a:endParaRPr>
          </a:p>
          <a:p>
            <a:pPr defTabSz="342900">
              <a:lnSpc>
                <a:spcPct val="120000"/>
              </a:lnSpc>
            </a:pPr>
            <a:endParaRPr lang="en-US" altLang="en-US" sz="1780" dirty="0">
              <a:solidFill>
                <a:srgbClr val="262626"/>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JsonWebToken(JWT)</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780" dirty="0">
                <a:solidFill>
                  <a:srgbClr val="262626"/>
                </a:solidFill>
              </a:rPr>
              <a:t>What is JWT</a:t>
            </a:r>
            <a:endParaRPr lang="en-US" altLang="en-US" sz="1780" dirty="0">
              <a:solidFill>
                <a:srgbClr val="262626"/>
              </a:solidFill>
            </a:endParaRPr>
          </a:p>
          <a:p>
            <a:pPr defTabSz="342900">
              <a:lnSpc>
                <a:spcPct val="120000"/>
              </a:lnSpc>
            </a:pPr>
            <a:endParaRPr lang="en-US" altLang="en-US" sz="1780" dirty="0">
              <a:solidFill>
                <a:srgbClr val="262626"/>
              </a:solidFill>
            </a:endParaRPr>
          </a:p>
        </p:txBody>
      </p:sp>
      <p:pic>
        <p:nvPicPr>
          <p:cNvPr id="4" name="图片 3"/>
          <p:cNvPicPr>
            <a:picLocks noChangeAspect="1"/>
          </p:cNvPicPr>
          <p:nvPr/>
        </p:nvPicPr>
        <p:blipFill>
          <a:blip r:embed="rId1"/>
          <a:stretch>
            <a:fillRect/>
          </a:stretch>
        </p:blipFill>
        <p:spPr>
          <a:xfrm>
            <a:off x="628650" y="1450975"/>
            <a:ext cx="6534150" cy="4210050"/>
          </a:xfrm>
          <a:prstGeom prst="rect">
            <a:avLst/>
          </a:prstGeom>
        </p:spPr>
      </p:pic>
      <p:pic>
        <p:nvPicPr>
          <p:cNvPr id="5" name="图片 4"/>
          <p:cNvPicPr>
            <a:picLocks noChangeAspect="1"/>
          </p:cNvPicPr>
          <p:nvPr/>
        </p:nvPicPr>
        <p:blipFill>
          <a:blip r:embed="rId2"/>
          <a:stretch>
            <a:fillRect/>
          </a:stretch>
        </p:blipFill>
        <p:spPr>
          <a:xfrm>
            <a:off x="1080770" y="5429250"/>
            <a:ext cx="5629275" cy="14287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JsonWebToken(JWT)</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780" dirty="0">
                <a:solidFill>
                  <a:srgbClr val="262626"/>
                </a:solidFill>
              </a:rPr>
              <a:t>JWT vs Session</a:t>
            </a:r>
            <a:endParaRPr lang="en-US" altLang="en-US" sz="1780" dirty="0">
              <a:solidFill>
                <a:srgbClr val="262626"/>
              </a:solidFill>
            </a:endParaRPr>
          </a:p>
          <a:p>
            <a:pPr defTabSz="342900">
              <a:lnSpc>
                <a:spcPct val="120000"/>
              </a:lnSpc>
            </a:pPr>
            <a:r>
              <a:rPr lang="en-US" altLang="en-US" sz="1780" dirty="0">
                <a:solidFill>
                  <a:srgbClr val="262626"/>
                </a:solidFill>
              </a:rPr>
              <a:t>Drawback: the </a:t>
            </a:r>
            <a:r>
              <a:rPr lang="en-US" altLang="en-US" sz="1775" dirty="0">
                <a:solidFill>
                  <a:srgbClr val="262626"/>
                </a:solidFill>
                <a:sym typeface="+mn-ea"/>
              </a:rPr>
              <a:t>Session </a:t>
            </a:r>
            <a:r>
              <a:rPr lang="en-US" altLang="en-US" sz="1780" dirty="0">
                <a:solidFill>
                  <a:srgbClr val="262626"/>
                </a:solidFill>
              </a:rPr>
              <a:t>cannot be verified cross servers for the cluster, unless stored in database</a:t>
            </a:r>
            <a:endParaRPr lang="en-US" altLang="en-US" sz="1780" dirty="0">
              <a:solidFill>
                <a:srgbClr val="262626"/>
              </a:solidFill>
            </a:endParaRPr>
          </a:p>
        </p:txBody>
      </p:sp>
      <p:pic>
        <p:nvPicPr>
          <p:cNvPr id="6" name="图片 5"/>
          <p:cNvPicPr>
            <a:picLocks noChangeAspect="1"/>
          </p:cNvPicPr>
          <p:nvPr/>
        </p:nvPicPr>
        <p:blipFill>
          <a:blip r:embed="rId1"/>
          <a:stretch>
            <a:fillRect/>
          </a:stretch>
        </p:blipFill>
        <p:spPr>
          <a:xfrm>
            <a:off x="1323975" y="2613660"/>
            <a:ext cx="6496050" cy="35528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MVC </a:t>
            </a:r>
            <a:r>
              <a:rPr lang="en-US" sz="3200" b="1" dirty="0">
                <a:latin typeface="Calibri" panose="020F0502020204030204" pitchFamily="34" charset="0"/>
                <a:cs typeface="Calibri" panose="020F0502020204030204" pitchFamily="34" charset="0"/>
              </a:rPr>
              <a:t>Code Demo Requirements: Registration</a:t>
            </a:r>
            <a:endParaRPr lang="zh-CN" alt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780" dirty="0">
                <a:solidFill>
                  <a:srgbClr val="262626"/>
                </a:solidFill>
              </a:rPr>
              <a:t>Requirements:</a:t>
            </a:r>
            <a:endParaRPr lang="en-US" altLang="en-US" sz="1780" dirty="0">
              <a:solidFill>
                <a:srgbClr val="262626"/>
              </a:solidFill>
            </a:endParaRPr>
          </a:p>
          <a:p>
            <a:pPr defTabSz="342900">
              <a:lnSpc>
                <a:spcPct val="120000"/>
              </a:lnSpc>
            </a:pPr>
            <a:r>
              <a:rPr lang="en-US" altLang="en-US" sz="1780" dirty="0">
                <a:solidFill>
                  <a:srgbClr val="262626"/>
                </a:solidFill>
              </a:rPr>
              <a:t>1. Design database models: Using SQLite3</a:t>
            </a:r>
            <a:endParaRPr lang="en-US" altLang="en-US" sz="1780" dirty="0">
              <a:solidFill>
                <a:srgbClr val="262626"/>
              </a:solidFill>
            </a:endParaRPr>
          </a:p>
          <a:p>
            <a:pPr defTabSz="342900">
              <a:lnSpc>
                <a:spcPct val="120000"/>
              </a:lnSpc>
            </a:pPr>
            <a:r>
              <a:rPr lang="en-US" altLang="en-US" sz="1780" dirty="0">
                <a:solidFill>
                  <a:srgbClr val="262626"/>
                </a:solidFill>
              </a:rPr>
              <a:t>2. Write Login, Logout, and Dashboard home page</a:t>
            </a:r>
            <a:endParaRPr lang="en-US" altLang="en-US" sz="1780" dirty="0">
              <a:solidFill>
                <a:srgbClr val="262626"/>
              </a:solidFill>
            </a:endParaRPr>
          </a:p>
          <a:p>
            <a:pPr defTabSz="342900">
              <a:lnSpc>
                <a:spcPct val="120000"/>
              </a:lnSpc>
            </a:pPr>
            <a:r>
              <a:rPr lang="en-US" altLang="en-US" sz="1780" dirty="0">
                <a:solidFill>
                  <a:srgbClr val="262626"/>
                </a:solidFill>
              </a:rPr>
              <a:t>3. Write controller to interact with database through Models and rendering views</a:t>
            </a: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r>
              <a:rPr lang="en-US" altLang="en-US" sz="1780" dirty="0">
                <a:solidFill>
                  <a:srgbClr val="FF0000"/>
                </a:solidFill>
              </a:rPr>
              <a:t>Code Demo Now</a:t>
            </a:r>
            <a:endParaRPr lang="en-US" altLang="en-US" sz="1780" dirty="0">
              <a:solidFill>
                <a:srgbClr val="FF0000"/>
              </a:solidFill>
            </a:endParaRPr>
          </a:p>
          <a:p>
            <a:pPr defTabSz="342900">
              <a:lnSpc>
                <a:spcPct val="120000"/>
              </a:lnSpc>
            </a:pPr>
            <a:r>
              <a:rPr lang="en-US" altLang="en-US" sz="1780" dirty="0">
                <a:solidFill>
                  <a:srgbClr val="262626"/>
                </a:solidFill>
              </a:rPr>
              <a:t>How to write a program from scratch</a:t>
            </a: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endParaRPr lang="en-US" altLang="en-US" sz="1780" dirty="0">
              <a:solidFill>
                <a:srgbClr val="262626"/>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MVC Model</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780" dirty="0">
                <a:solidFill>
                  <a:srgbClr val="262626"/>
                </a:solidFill>
              </a:rPr>
              <a:t>Model</a:t>
            </a:r>
            <a:endParaRPr lang="en-US" altLang="en-US" sz="1780" dirty="0">
              <a:solidFill>
                <a:srgbClr val="262626"/>
              </a:solidFill>
            </a:endParaRPr>
          </a:p>
          <a:p>
            <a:pPr defTabSz="342900">
              <a:lnSpc>
                <a:spcPct val="120000"/>
              </a:lnSpc>
            </a:pPr>
            <a:r>
              <a:rPr lang="en-US" altLang="en-US" sz="1780" dirty="0">
                <a:solidFill>
                  <a:srgbClr val="262626"/>
                </a:solidFill>
              </a:rPr>
              <a:t>    The central component of the pattern. It is the application's dynamic data structure, independent of the user interface.[5] It directly manages the data, logic and rules of the application.</a:t>
            </a: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r>
              <a:rPr lang="en-US" altLang="en-US" sz="1780" dirty="0">
                <a:solidFill>
                  <a:srgbClr val="262626"/>
                </a:solidFill>
              </a:rPr>
              <a:t>View</a:t>
            </a:r>
            <a:endParaRPr lang="en-US" altLang="en-US" sz="1780" dirty="0">
              <a:solidFill>
                <a:srgbClr val="262626"/>
              </a:solidFill>
            </a:endParaRPr>
          </a:p>
          <a:p>
            <a:pPr defTabSz="342900">
              <a:lnSpc>
                <a:spcPct val="120000"/>
              </a:lnSpc>
            </a:pPr>
            <a:r>
              <a:rPr lang="en-US" altLang="en-US" sz="1780" dirty="0">
                <a:solidFill>
                  <a:srgbClr val="262626"/>
                </a:solidFill>
              </a:rPr>
              <a:t>    Any representation of information such as a chart, diagram or table. Multiple views of the same information are possible, such as a bar chart for management and a tabular view for accountants.</a:t>
            </a: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r>
              <a:rPr lang="en-US" altLang="en-US" sz="1780" dirty="0">
                <a:solidFill>
                  <a:srgbClr val="262626"/>
                </a:solidFill>
              </a:rPr>
              <a:t>Controller</a:t>
            </a:r>
            <a:endParaRPr lang="en-US" altLang="en-US" sz="1780" dirty="0">
              <a:solidFill>
                <a:srgbClr val="262626"/>
              </a:solidFill>
            </a:endParaRPr>
          </a:p>
          <a:p>
            <a:pPr defTabSz="342900">
              <a:lnSpc>
                <a:spcPct val="120000"/>
              </a:lnSpc>
            </a:pPr>
            <a:r>
              <a:rPr lang="en-US" altLang="en-US" sz="1780" dirty="0">
                <a:solidFill>
                  <a:srgbClr val="262626"/>
                </a:solidFill>
              </a:rPr>
              <a:t>    Accepts input and converts it to commands for the model or view</a:t>
            </a:r>
            <a:endParaRPr lang="en-US" altLang="en-US" sz="1780" dirty="0">
              <a:solidFill>
                <a:srgbClr val="262626"/>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zh-CN" sz="3200" b="1" dirty="0">
                <a:latin typeface="Calibri" panose="020F0502020204030204" pitchFamily="34" charset="0"/>
                <a:cs typeface="Calibri" panose="020F0502020204030204" pitchFamily="34" charset="0"/>
              </a:rPr>
              <a:t>Send Parameters to the View</a:t>
            </a:r>
            <a:endParaRPr lang="zh-CN" alt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780" dirty="0">
                <a:solidFill>
                  <a:srgbClr val="FF0000"/>
                </a:solidFill>
              </a:rPr>
              <a:t>Code Demo</a:t>
            </a:r>
            <a:endParaRPr lang="en-US" altLang="en-US" sz="1780" dirty="0">
              <a:solidFill>
                <a:srgbClr val="FF0000"/>
              </a:solidFill>
            </a:endParaRPr>
          </a:p>
          <a:p>
            <a:pPr defTabSz="342900">
              <a:lnSpc>
                <a:spcPct val="120000"/>
              </a:lnSpc>
            </a:pPr>
            <a:endParaRPr lang="en-US" altLang="en-US" sz="1780" dirty="0">
              <a:solidFill>
                <a:srgbClr val="FF0000"/>
              </a:solidFill>
            </a:endParaRPr>
          </a:p>
          <a:p>
            <a:pPr defTabSz="342900">
              <a:lnSpc>
                <a:spcPct val="120000"/>
              </a:lnSpc>
            </a:pPr>
            <a:endParaRPr lang="en-US" altLang="en-US" sz="1780" dirty="0">
              <a:solidFill>
                <a:srgbClr val="FF0000"/>
              </a:solidFill>
            </a:endParaRPr>
          </a:p>
          <a:p>
            <a:pPr defTabSz="342900">
              <a:lnSpc>
                <a:spcPct val="120000"/>
              </a:lnSpc>
            </a:pPr>
            <a:endParaRPr lang="en-US" altLang="en-US" sz="1780" dirty="0">
              <a:solidFill>
                <a:srgbClr val="FF0000"/>
              </a:solidFill>
            </a:endParaRPr>
          </a:p>
          <a:p>
            <a:pPr defTabSz="342900">
              <a:lnSpc>
                <a:spcPct val="120000"/>
              </a:lnSpc>
            </a:pPr>
            <a:endParaRPr lang="en-US" altLang="en-US" sz="1780" dirty="0">
              <a:solidFill>
                <a:srgbClr val="FF0000"/>
              </a:solidFill>
            </a:endParaRPr>
          </a:p>
          <a:p>
            <a:pPr defTabSz="342900">
              <a:lnSpc>
                <a:spcPct val="120000"/>
              </a:lnSpc>
            </a:pPr>
            <a:endParaRPr lang="en-US" altLang="en-US" sz="1775" dirty="0">
              <a:solidFill>
                <a:srgbClr val="262626"/>
              </a:solidFill>
              <a:sym typeface="+mn-ea"/>
            </a:endParaRPr>
          </a:p>
          <a:p>
            <a:pPr defTabSz="342900">
              <a:lnSpc>
                <a:spcPct val="120000"/>
              </a:lnSpc>
            </a:pPr>
            <a:endParaRPr lang="en-US" altLang="en-US" sz="1775" dirty="0">
              <a:solidFill>
                <a:srgbClr val="262626"/>
              </a:solidFill>
              <a:sym typeface="+mn-ea"/>
            </a:endParaRPr>
          </a:p>
          <a:p>
            <a:pPr defTabSz="342900">
              <a:lnSpc>
                <a:spcPct val="120000"/>
              </a:lnSpc>
            </a:pPr>
            <a:r>
              <a:rPr lang="en-US" altLang="en-US" sz="1775" dirty="0">
                <a:solidFill>
                  <a:srgbClr val="262626"/>
                </a:solidFill>
                <a:sym typeface="+mn-ea"/>
              </a:rPr>
              <a:t>Compare a normal program with a api program</a:t>
            </a:r>
            <a:endParaRPr lang="en-US" altLang="en-US" sz="1775" dirty="0">
              <a:solidFill>
                <a:srgbClr val="262626"/>
              </a:solidFill>
            </a:endParaRPr>
          </a:p>
          <a:p>
            <a:pPr defTabSz="342900">
              <a:lnSpc>
                <a:spcPct val="120000"/>
              </a:lnSpc>
            </a:pPr>
            <a:endParaRPr lang="en-US" altLang="en-US" sz="1780" dirty="0">
              <a:solidFill>
                <a:srgbClr val="FF0000"/>
              </a:solidFill>
            </a:endParaRPr>
          </a:p>
        </p:txBody>
      </p:sp>
      <p:pic>
        <p:nvPicPr>
          <p:cNvPr id="4" name="图片 3"/>
          <p:cNvPicPr>
            <a:picLocks noChangeAspect="1"/>
          </p:cNvPicPr>
          <p:nvPr/>
        </p:nvPicPr>
        <p:blipFill>
          <a:blip r:embed="rId1"/>
          <a:stretch>
            <a:fillRect/>
          </a:stretch>
        </p:blipFill>
        <p:spPr>
          <a:xfrm>
            <a:off x="1041400" y="1569720"/>
            <a:ext cx="4238625" cy="177165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zh-CN" sz="3200" b="1" dirty="0">
                <a:latin typeface="Calibri" panose="020F0502020204030204" pitchFamily="34" charset="0"/>
                <a:cs typeface="Calibri" panose="020F0502020204030204" pitchFamily="34" charset="0"/>
              </a:rPr>
              <a:t>Form</a:t>
            </a:r>
            <a:endParaRPr lang="en-US" altLang="zh-CN"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780" dirty="0">
                <a:solidFill>
                  <a:srgbClr val="262626"/>
                </a:solidFill>
              </a:rPr>
              <a:t>1 specify Router</a:t>
            </a:r>
            <a:endParaRPr lang="en-US" altLang="en-US" sz="1780" dirty="0">
              <a:solidFill>
                <a:srgbClr val="262626"/>
              </a:solidFill>
            </a:endParaRPr>
          </a:p>
          <a:p>
            <a:pPr defTabSz="342900">
              <a:lnSpc>
                <a:spcPct val="120000"/>
              </a:lnSpc>
            </a:pPr>
            <a:r>
              <a:rPr lang="en-US" altLang="en-US" sz="1780" dirty="0">
                <a:solidFill>
                  <a:srgbClr val="262626"/>
                </a:solidFill>
              </a:rPr>
              <a:t>2 specify the request type, usually POST for Forms</a:t>
            </a:r>
            <a:endParaRPr lang="en-US" altLang="en-US" sz="1780" dirty="0">
              <a:solidFill>
                <a:srgbClr val="262626"/>
              </a:solidFill>
            </a:endParaRPr>
          </a:p>
          <a:p>
            <a:pPr defTabSz="342900">
              <a:lnSpc>
                <a:spcPct val="120000"/>
              </a:lnSpc>
            </a:pPr>
            <a:r>
              <a:rPr lang="en-US" altLang="en-US" sz="1780" dirty="0">
                <a:solidFill>
                  <a:srgbClr val="262626"/>
                </a:solidFill>
              </a:rPr>
              <a:t>Form will take inputs value as parameters to send to the server</a:t>
            </a: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r>
              <a:rPr lang="en-US" altLang="en-US" sz="1780" dirty="0">
                <a:solidFill>
                  <a:srgbClr val="262626"/>
                </a:solidFill>
              </a:rPr>
              <a:t>action should match routes, then the route will call the controller function to handle the request. In this case, put action = /genre/create</a:t>
            </a:r>
            <a:endParaRPr lang="en-US" altLang="en-US" sz="1780" dirty="0">
              <a:solidFill>
                <a:srgbClr val="262626"/>
              </a:solidFill>
            </a:endParaRPr>
          </a:p>
        </p:txBody>
      </p:sp>
      <p:pic>
        <p:nvPicPr>
          <p:cNvPr id="5" name="图片 4"/>
          <p:cNvPicPr>
            <a:picLocks noChangeAspect="1"/>
          </p:cNvPicPr>
          <p:nvPr/>
        </p:nvPicPr>
        <p:blipFill>
          <a:blip r:embed="rId1"/>
          <a:stretch>
            <a:fillRect/>
          </a:stretch>
        </p:blipFill>
        <p:spPr>
          <a:xfrm>
            <a:off x="442595" y="2369820"/>
            <a:ext cx="8258175" cy="1752600"/>
          </a:xfrm>
          <a:prstGeom prst="rect">
            <a:avLst/>
          </a:prstGeom>
        </p:spPr>
      </p:pic>
      <p:pic>
        <p:nvPicPr>
          <p:cNvPr id="6" name="图片 5"/>
          <p:cNvPicPr>
            <a:picLocks noChangeAspect="1"/>
          </p:cNvPicPr>
          <p:nvPr/>
        </p:nvPicPr>
        <p:blipFill>
          <a:blip r:embed="rId2"/>
          <a:stretch>
            <a:fillRect/>
          </a:stretch>
        </p:blipFill>
        <p:spPr>
          <a:xfrm>
            <a:off x="257175" y="5055235"/>
            <a:ext cx="8629650" cy="128587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zh-CN" sz="3200" b="1" dirty="0">
                <a:latin typeface="Calibri" panose="020F0502020204030204" pitchFamily="34" charset="0"/>
                <a:cs typeface="Calibri" panose="020F0502020204030204" pitchFamily="34" charset="0"/>
              </a:rPr>
              <a:t>File Upload</a:t>
            </a:r>
            <a:endParaRPr lang="en-US" altLang="zh-CN"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780" dirty="0">
                <a:solidFill>
                  <a:srgbClr val="262626"/>
                </a:solidFill>
              </a:rPr>
              <a:t>https://www.geeksforgeeks.org/file-uploading-in-node-js/</a:t>
            </a:r>
            <a:endParaRPr lang="en-US" altLang="en-US" sz="1780" dirty="0">
              <a:solidFill>
                <a:srgbClr val="26262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What are Node and Express js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defTabSz="342900">
              <a:lnSpc>
                <a:spcPct val="120000"/>
              </a:lnSpc>
            </a:pPr>
            <a:r>
              <a:rPr lang="en-US" altLang="en-US" sz="1780" dirty="0">
                <a:solidFill>
                  <a:srgbClr val="262626"/>
                </a:solidFill>
              </a:rPr>
              <a:t>Nodejs: </a:t>
            </a:r>
            <a:endParaRPr lang="en-US" altLang="en-US" sz="1780" dirty="0">
              <a:solidFill>
                <a:srgbClr val="262626"/>
              </a:solidFill>
            </a:endParaRPr>
          </a:p>
          <a:p>
            <a:pPr defTabSz="342900">
              <a:lnSpc>
                <a:spcPct val="120000"/>
              </a:lnSpc>
            </a:pPr>
            <a:r>
              <a:rPr lang="en-US" altLang="en-US" sz="1780" dirty="0">
                <a:solidFill>
                  <a:srgbClr val="262626"/>
                </a:solidFill>
              </a:rPr>
              <a:t>    Node.js is an open source server environment</a:t>
            </a:r>
            <a:endParaRPr lang="en-US" altLang="en-US" sz="1780" dirty="0">
              <a:solidFill>
                <a:srgbClr val="262626"/>
              </a:solidFill>
            </a:endParaRPr>
          </a:p>
          <a:p>
            <a:pPr lvl="1" defTabSz="342900">
              <a:lnSpc>
                <a:spcPct val="120000"/>
              </a:lnSpc>
            </a:pPr>
            <a:r>
              <a:rPr lang="en-US" altLang="en-US" sz="1525" dirty="0">
                <a:solidFill>
                  <a:srgbClr val="262626"/>
                </a:solidFill>
              </a:rPr>
              <a:t>HTTP Module</a:t>
            </a:r>
            <a:endParaRPr lang="en-US" altLang="en-US" sz="1525" dirty="0">
              <a:solidFill>
                <a:srgbClr val="262626"/>
              </a:solidFill>
            </a:endParaRPr>
          </a:p>
          <a:p>
            <a:pPr lvl="1" defTabSz="342900">
              <a:lnSpc>
                <a:spcPct val="120000"/>
              </a:lnSpc>
            </a:pPr>
            <a:r>
              <a:rPr lang="en-US" altLang="en-US" sz="1525" dirty="0">
                <a:solidFill>
                  <a:srgbClr val="262626"/>
                </a:solidFill>
              </a:rPr>
              <a:t>File System Module</a:t>
            </a:r>
            <a:endParaRPr lang="en-US" altLang="en-US" sz="1525" dirty="0">
              <a:solidFill>
                <a:srgbClr val="262626"/>
              </a:solidFill>
            </a:endParaRPr>
          </a:p>
          <a:p>
            <a:pPr lvl="1" defTabSz="342900">
              <a:lnSpc>
                <a:spcPct val="120000"/>
              </a:lnSpc>
            </a:pPr>
            <a:r>
              <a:rPr lang="en-US" altLang="en-US" sz="1525" dirty="0">
                <a:solidFill>
                  <a:srgbClr val="262626"/>
                </a:solidFill>
              </a:rPr>
              <a:t>URL Module: splits up a web address into readable parts</a:t>
            </a:r>
            <a:endParaRPr lang="en-US" altLang="en-US" sz="1525" dirty="0">
              <a:solidFill>
                <a:srgbClr val="262626"/>
              </a:solidFill>
            </a:endParaRPr>
          </a:p>
          <a:p>
            <a:pPr lvl="1" defTabSz="342900">
              <a:lnSpc>
                <a:spcPct val="120000"/>
              </a:lnSpc>
            </a:pPr>
            <a:r>
              <a:rPr lang="en-US" altLang="en-US" sz="1525" dirty="0">
                <a:solidFill>
                  <a:srgbClr val="262626"/>
                </a:solidFill>
              </a:rPr>
              <a:t>Events Module: event emite on etc.</a:t>
            </a:r>
            <a:endParaRPr lang="en-US" altLang="en-US" sz="1525" dirty="0">
              <a:solidFill>
                <a:srgbClr val="262626"/>
              </a:solidFill>
            </a:endParaRPr>
          </a:p>
          <a:p>
            <a:pPr defTabSz="342900">
              <a:lnSpc>
                <a:spcPct val="120000"/>
              </a:lnSpc>
            </a:pPr>
            <a:r>
              <a:rPr lang="en-US" altLang="en-US" sz="1780" dirty="0">
                <a:solidFill>
                  <a:srgbClr val="262626"/>
                </a:solidFill>
              </a:rPr>
              <a:t>    Node.js runs on various platforms (Windows, Linux, Unix, Mac OS X, etc.)</a:t>
            </a:r>
            <a:endParaRPr lang="en-US" altLang="en-US" sz="1780" dirty="0">
              <a:solidFill>
                <a:srgbClr val="262626"/>
              </a:solidFill>
            </a:endParaRPr>
          </a:p>
          <a:p>
            <a:pPr defTabSz="342900">
              <a:lnSpc>
                <a:spcPct val="120000"/>
              </a:lnSpc>
            </a:pPr>
            <a:r>
              <a:rPr lang="en-US" altLang="en-US" sz="1780" dirty="0">
                <a:solidFill>
                  <a:srgbClr val="262626"/>
                </a:solidFill>
              </a:rPr>
              <a:t>    Node.js uses JavaScript on the server</a:t>
            </a: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r>
              <a:rPr lang="en-US" altLang="en-US" sz="1780" dirty="0">
                <a:solidFill>
                  <a:srgbClr val="262626"/>
                </a:solidFill>
              </a:rPr>
              <a:t>Expressjs:</a:t>
            </a:r>
            <a:endParaRPr lang="en-US" altLang="en-US" sz="1780" dirty="0">
              <a:solidFill>
                <a:srgbClr val="262626"/>
              </a:solidFill>
            </a:endParaRPr>
          </a:p>
          <a:p>
            <a:pPr defTabSz="342900">
              <a:lnSpc>
                <a:spcPct val="120000"/>
              </a:lnSpc>
            </a:pPr>
            <a:r>
              <a:rPr lang="en-US" altLang="en-US" sz="1780" dirty="0">
                <a:solidFill>
                  <a:srgbClr val="262626"/>
                </a:solidFill>
              </a:rPr>
              <a:t>Express is a small framework that sits on top of Node.js’s web server functionality to simplify its APIs and add helpful new features. It makes it easier to organize your application’s functionality with middle ware and routing. It adds helpful utilities to Node.js’s HTTP objects. It facilitates the rendering of dynamic HTTP objects</a:t>
            </a:r>
            <a:endParaRPr lang="en-US" altLang="en-US" sz="1780" dirty="0">
              <a:solidFill>
                <a:srgbClr val="26262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What are Node and Express js</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defTabSz="342900">
              <a:lnSpc>
                <a:spcPct val="120000"/>
              </a:lnSpc>
            </a:pPr>
            <a:r>
              <a:rPr lang="en-US" altLang="en-US" sz="1780" dirty="0">
                <a:solidFill>
                  <a:srgbClr val="262626"/>
                </a:solidFill>
              </a:rPr>
              <a:t>Deffierence</a:t>
            </a:r>
            <a:endParaRPr lang="en-US" altLang="en-US" sz="1780" dirty="0">
              <a:solidFill>
                <a:srgbClr val="262626"/>
              </a:solidFill>
            </a:endParaRPr>
          </a:p>
        </p:txBody>
      </p:sp>
      <p:pic>
        <p:nvPicPr>
          <p:cNvPr id="4" name="图片 3"/>
          <p:cNvPicPr>
            <a:picLocks noChangeAspect="1"/>
          </p:cNvPicPr>
          <p:nvPr/>
        </p:nvPicPr>
        <p:blipFill>
          <a:blip r:embed="rId1"/>
          <a:stretch>
            <a:fillRect/>
          </a:stretch>
        </p:blipFill>
        <p:spPr>
          <a:xfrm>
            <a:off x="280035" y="1485265"/>
            <a:ext cx="8583930" cy="51098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MVC Model</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marL="228600" lvl="0" indent="-228600" defTabSz="342900">
              <a:lnSpc>
                <a:spcPct val="120000"/>
              </a:lnSpc>
              <a:buFont typeface="Arial" panose="020B0604020202020204" pitchFamily="34" charset="0"/>
              <a:buChar char="•"/>
            </a:pPr>
            <a:r>
              <a:rPr lang="en-US" altLang="en-US" sz="1800" b="1" dirty="0">
                <a:solidFill>
                  <a:srgbClr val="262626"/>
                </a:solidFill>
              </a:rPr>
              <a:t>Model-View-Control</a:t>
            </a:r>
            <a:endParaRPr lang="en-US" altLang="en-US" sz="1800" b="1" dirty="0">
              <a:solidFill>
                <a:srgbClr val="262626"/>
              </a:solidFill>
            </a:endParaRPr>
          </a:p>
        </p:txBody>
      </p:sp>
      <p:pic>
        <p:nvPicPr>
          <p:cNvPr id="4" name="图片 3" descr="1-hTlpGXMh9EFefBIT9NrTDQ"/>
          <p:cNvPicPr>
            <a:picLocks noChangeAspect="1"/>
          </p:cNvPicPr>
          <p:nvPr/>
        </p:nvPicPr>
        <p:blipFill>
          <a:blip r:embed="rId1"/>
          <a:stretch>
            <a:fillRect/>
          </a:stretch>
        </p:blipFill>
        <p:spPr>
          <a:xfrm>
            <a:off x="651510" y="1559560"/>
            <a:ext cx="7840345" cy="50355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MVC Model</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780" dirty="0">
                <a:solidFill>
                  <a:srgbClr val="262626"/>
                </a:solidFill>
              </a:rPr>
              <a:t>Model</a:t>
            </a:r>
            <a:endParaRPr lang="en-US" altLang="en-US" sz="1780" dirty="0">
              <a:solidFill>
                <a:srgbClr val="262626"/>
              </a:solidFill>
            </a:endParaRPr>
          </a:p>
          <a:p>
            <a:pPr defTabSz="342900">
              <a:lnSpc>
                <a:spcPct val="120000"/>
              </a:lnSpc>
            </a:pPr>
            <a:r>
              <a:rPr lang="en-US" altLang="en-US" sz="1780" dirty="0">
                <a:solidFill>
                  <a:srgbClr val="262626"/>
                </a:solidFill>
              </a:rPr>
              <a:t>    The central component of the pattern. It is the application's dynamic data structure, independent of the user interface.[5] It directly manages the data, logic and rules of the application.</a:t>
            </a: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r>
              <a:rPr lang="en-US" altLang="en-US" sz="1780" dirty="0">
                <a:solidFill>
                  <a:srgbClr val="262626"/>
                </a:solidFill>
              </a:rPr>
              <a:t>View</a:t>
            </a:r>
            <a:endParaRPr lang="en-US" altLang="en-US" sz="1780" dirty="0">
              <a:solidFill>
                <a:srgbClr val="262626"/>
              </a:solidFill>
            </a:endParaRPr>
          </a:p>
          <a:p>
            <a:pPr defTabSz="342900">
              <a:lnSpc>
                <a:spcPct val="120000"/>
              </a:lnSpc>
            </a:pPr>
            <a:r>
              <a:rPr lang="en-US" altLang="en-US" sz="1780" dirty="0">
                <a:solidFill>
                  <a:srgbClr val="262626"/>
                </a:solidFill>
              </a:rPr>
              <a:t>    Any representation of information such as a chart, diagram or table. Multiple views of the same information are possible, such as a bar chart for management and a tabular view for accountants.</a:t>
            </a: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r>
              <a:rPr lang="en-US" altLang="en-US" sz="1780" dirty="0">
                <a:solidFill>
                  <a:srgbClr val="262626"/>
                </a:solidFill>
              </a:rPr>
              <a:t>Controller</a:t>
            </a:r>
            <a:endParaRPr lang="en-US" altLang="en-US" sz="1780" dirty="0">
              <a:solidFill>
                <a:srgbClr val="262626"/>
              </a:solidFill>
            </a:endParaRPr>
          </a:p>
          <a:p>
            <a:pPr defTabSz="342900">
              <a:lnSpc>
                <a:spcPct val="120000"/>
              </a:lnSpc>
            </a:pPr>
            <a:r>
              <a:rPr lang="en-US" altLang="en-US" sz="1780" dirty="0">
                <a:solidFill>
                  <a:srgbClr val="262626"/>
                </a:solidFill>
              </a:rPr>
              <a:t>    Accepts input and converts it to commands for the model or view</a:t>
            </a:r>
            <a:endParaRPr lang="en-US" altLang="en-US" sz="1780" dirty="0">
              <a:solidFill>
                <a:srgbClr val="26262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MVC Model</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sz="1775" dirty="0">
                <a:latin typeface="Calibri" panose="020F0502020204030204" pitchFamily="34" charset="0"/>
                <a:cs typeface="Calibri" panose="020F0502020204030204" pitchFamily="34" charset="0"/>
                <a:sym typeface="+mn-ea"/>
              </a:rPr>
              <a:t>MVC Model Programming Steps: Node and Express js</a:t>
            </a:r>
            <a:endParaRPr lang="en-US" sz="1775" dirty="0">
              <a:latin typeface="Calibri" panose="020F0502020204030204" pitchFamily="34" charset="0"/>
              <a:cs typeface="Calibri" panose="020F0502020204030204" pitchFamily="34" charset="0"/>
            </a:endParaRPr>
          </a:p>
          <a:p>
            <a:pPr defTabSz="342900">
              <a:lnSpc>
                <a:spcPct val="120000"/>
              </a:lnSpc>
            </a:pPr>
            <a:endParaRPr lang="en-US" altLang="en-US" sz="1780" dirty="0">
              <a:solidFill>
                <a:srgbClr val="262626"/>
              </a:solidFill>
            </a:endParaRPr>
          </a:p>
          <a:p>
            <a:pPr defTabSz="342900">
              <a:lnSpc>
                <a:spcPct val="120000"/>
              </a:lnSpc>
            </a:pPr>
            <a:r>
              <a:rPr lang="en-US" altLang="en-US" sz="1780" dirty="0">
                <a:solidFill>
                  <a:srgbClr val="262626"/>
                </a:solidFill>
              </a:rPr>
              <a:t>Steps: </a:t>
            </a:r>
            <a:endParaRPr lang="en-US" altLang="en-US" sz="1780" dirty="0">
              <a:solidFill>
                <a:srgbClr val="262626"/>
              </a:solidFill>
            </a:endParaRPr>
          </a:p>
          <a:p>
            <a:pPr defTabSz="342900">
              <a:lnSpc>
                <a:spcPct val="120000"/>
              </a:lnSpc>
            </a:pPr>
            <a:r>
              <a:rPr lang="en-US" altLang="en-US" sz="1780" dirty="0">
                <a:solidFill>
                  <a:srgbClr val="262626"/>
                </a:solidFill>
              </a:rPr>
              <a:t>1. Setting up an Express App</a:t>
            </a:r>
            <a:endParaRPr lang="en-US" altLang="en-US" sz="1780" dirty="0">
              <a:solidFill>
                <a:srgbClr val="262626"/>
              </a:solidFill>
            </a:endParaRPr>
          </a:p>
          <a:p>
            <a:pPr defTabSz="342900">
              <a:lnSpc>
                <a:spcPct val="120000"/>
              </a:lnSpc>
            </a:pPr>
            <a:r>
              <a:rPr lang="en-US" altLang="en-US" sz="1780" dirty="0">
                <a:solidFill>
                  <a:srgbClr val="262626"/>
                </a:solidFill>
              </a:rPr>
              <a:t>2. Adding middleware</a:t>
            </a:r>
            <a:endParaRPr lang="en-US" altLang="en-US" sz="1780" dirty="0">
              <a:solidFill>
                <a:srgbClr val="262626"/>
              </a:solidFill>
            </a:endParaRPr>
          </a:p>
          <a:p>
            <a:pPr defTabSz="342900">
              <a:lnSpc>
                <a:spcPct val="120000"/>
              </a:lnSpc>
            </a:pPr>
            <a:r>
              <a:rPr lang="en-US" altLang="en-US" sz="1780" dirty="0">
                <a:solidFill>
                  <a:srgbClr val="262626"/>
                </a:solidFill>
              </a:rPr>
              <a:t>3. Setting up database connection</a:t>
            </a: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r>
              <a:rPr lang="en-US" altLang="en-US" sz="1780" dirty="0">
                <a:solidFill>
                  <a:srgbClr val="262626"/>
                </a:solidFill>
              </a:rPr>
              <a:t>Iterating process:</a:t>
            </a:r>
            <a:endParaRPr lang="en-US" altLang="en-US" sz="1780" dirty="0">
              <a:solidFill>
                <a:srgbClr val="262626"/>
              </a:solidFill>
            </a:endParaRPr>
          </a:p>
          <a:p>
            <a:pPr defTabSz="342900">
              <a:lnSpc>
                <a:spcPct val="120000"/>
              </a:lnSpc>
            </a:pPr>
            <a:r>
              <a:rPr lang="en-US" altLang="en-US" sz="1780" dirty="0">
                <a:solidFill>
                  <a:srgbClr val="262626"/>
                </a:solidFill>
              </a:rPr>
              <a:t>3. Writing routes and controller</a:t>
            </a:r>
            <a:endParaRPr lang="en-US" altLang="en-US" sz="1780" dirty="0">
              <a:solidFill>
                <a:srgbClr val="262626"/>
              </a:solidFill>
            </a:endParaRPr>
          </a:p>
          <a:p>
            <a:pPr defTabSz="342900">
              <a:lnSpc>
                <a:spcPct val="120000"/>
              </a:lnSpc>
            </a:pPr>
            <a:r>
              <a:rPr lang="en-US" altLang="en-US" sz="1780" dirty="0">
                <a:solidFill>
                  <a:srgbClr val="262626"/>
                </a:solidFill>
              </a:rPr>
              <a:t>4. Defining corresponding data models</a:t>
            </a:r>
            <a:endParaRPr lang="en-US" altLang="en-US" sz="1780" dirty="0">
              <a:solidFill>
                <a:srgbClr val="262626"/>
              </a:solidFill>
            </a:endParaRPr>
          </a:p>
          <a:p>
            <a:pPr defTabSz="342900">
              <a:lnSpc>
                <a:spcPct val="120000"/>
              </a:lnSpc>
            </a:pPr>
            <a:r>
              <a:rPr lang="en-US" altLang="en-US" sz="1775" dirty="0">
                <a:solidFill>
                  <a:srgbClr val="262626"/>
                </a:solidFill>
                <a:sym typeface="+mn-ea"/>
              </a:rPr>
              <a:t>5. Writing corresponding html</a:t>
            </a:r>
            <a:endParaRPr lang="en-US" altLang="en-US" sz="1775" dirty="0">
              <a:solidFill>
                <a:srgbClr val="262626"/>
              </a:solidFill>
            </a:endParaRPr>
          </a:p>
          <a:p>
            <a:pPr defTabSz="342900">
              <a:lnSpc>
                <a:spcPct val="120000"/>
              </a:lnSpc>
            </a:pPr>
            <a:endParaRPr lang="en-US" altLang="en-US" sz="1780" dirty="0">
              <a:solidFill>
                <a:srgbClr val="26262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MVC </a:t>
            </a:r>
            <a:r>
              <a:rPr lang="en-US" sz="3200" b="1" dirty="0">
                <a:latin typeface="Calibri" panose="020F0502020204030204" pitchFamily="34" charset="0"/>
                <a:cs typeface="Calibri" panose="020F0502020204030204" pitchFamily="34" charset="0"/>
              </a:rPr>
              <a:t>Code Demo Requirements: Registration</a:t>
            </a:r>
            <a:endParaRPr lang="zh-CN" alt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780" dirty="0">
                <a:solidFill>
                  <a:srgbClr val="262626"/>
                </a:solidFill>
              </a:rPr>
              <a:t>Requirements:</a:t>
            </a:r>
            <a:endParaRPr lang="en-US" altLang="en-US" sz="1780" dirty="0">
              <a:solidFill>
                <a:srgbClr val="262626"/>
              </a:solidFill>
            </a:endParaRPr>
          </a:p>
          <a:p>
            <a:pPr defTabSz="342900">
              <a:lnSpc>
                <a:spcPct val="120000"/>
              </a:lnSpc>
            </a:pPr>
            <a:r>
              <a:rPr lang="en-US" altLang="en-US" sz="1780" dirty="0">
                <a:solidFill>
                  <a:srgbClr val="262626"/>
                </a:solidFill>
              </a:rPr>
              <a:t>1. Design database models: Using SQLite3</a:t>
            </a:r>
            <a:endParaRPr lang="en-US" altLang="en-US" sz="1780" dirty="0">
              <a:solidFill>
                <a:srgbClr val="262626"/>
              </a:solidFill>
            </a:endParaRPr>
          </a:p>
          <a:p>
            <a:pPr defTabSz="342900">
              <a:lnSpc>
                <a:spcPct val="120000"/>
              </a:lnSpc>
            </a:pPr>
            <a:r>
              <a:rPr lang="en-US" altLang="en-US" sz="1780" dirty="0">
                <a:solidFill>
                  <a:srgbClr val="262626"/>
                </a:solidFill>
              </a:rPr>
              <a:t>2. Write Login, Logout, and Dashboard home page</a:t>
            </a:r>
            <a:endParaRPr lang="en-US" altLang="en-US" sz="1780" dirty="0">
              <a:solidFill>
                <a:srgbClr val="262626"/>
              </a:solidFill>
            </a:endParaRPr>
          </a:p>
          <a:p>
            <a:pPr defTabSz="342900">
              <a:lnSpc>
                <a:spcPct val="120000"/>
              </a:lnSpc>
            </a:pPr>
            <a:r>
              <a:rPr lang="en-US" altLang="en-US" sz="1780" dirty="0">
                <a:solidFill>
                  <a:srgbClr val="262626"/>
                </a:solidFill>
              </a:rPr>
              <a:t>3. Write controller to interact with database through Models and rendering views</a:t>
            </a: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r>
              <a:rPr lang="en-US" altLang="en-US" sz="1780" dirty="0">
                <a:solidFill>
                  <a:srgbClr val="FF0000"/>
                </a:solidFill>
              </a:rPr>
              <a:t>Do Code Demo Later</a:t>
            </a: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endParaRPr lang="en-US" altLang="en-US" sz="1780" dirty="0">
              <a:solidFill>
                <a:srgbClr val="26262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altLang="zh-CN" sz="3200" b="1" dirty="0">
                <a:latin typeface="Calibri" panose="020F0502020204030204" pitchFamily="34" charset="0"/>
                <a:cs typeface="Calibri" panose="020F0502020204030204" pitchFamily="34" charset="0"/>
              </a:rPr>
              <a:t>SQL</a:t>
            </a:r>
            <a:endParaRPr lang="en-US" altLang="zh-CN"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lnSpcReduction="10000"/>
          </a:bodyPr>
          <a:lstStyle/>
          <a:p>
            <a:pPr defTabSz="342900">
              <a:lnSpc>
                <a:spcPct val="120000"/>
              </a:lnSpc>
            </a:pPr>
            <a:r>
              <a:rPr lang="en-US" altLang="en-US" sz="1780" dirty="0">
                <a:solidFill>
                  <a:srgbClr val="262626"/>
                </a:solidFill>
              </a:rPr>
              <a:t>Query:</a:t>
            </a:r>
            <a:endParaRPr lang="en-US" altLang="en-US" sz="1780" dirty="0">
              <a:solidFill>
                <a:srgbClr val="262626"/>
              </a:solidFill>
            </a:endParaRPr>
          </a:p>
          <a:p>
            <a:pPr defTabSz="342900">
              <a:lnSpc>
                <a:spcPct val="120000"/>
              </a:lnSpc>
            </a:pPr>
            <a:r>
              <a:rPr lang="en-US" altLang="en-US" sz="1780" dirty="0">
                <a:solidFill>
                  <a:srgbClr val="262626"/>
                </a:solidFill>
              </a:rPr>
              <a:t>Select * from table_name</a:t>
            </a: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r>
              <a:rPr lang="en-US" altLang="en-US" sz="1780" dirty="0">
                <a:solidFill>
                  <a:srgbClr val="262626"/>
                </a:solidFill>
              </a:rPr>
              <a:t>Update:</a:t>
            </a:r>
            <a:endParaRPr lang="en-US" altLang="en-US" sz="1780" dirty="0">
              <a:solidFill>
                <a:srgbClr val="262626"/>
              </a:solidFill>
            </a:endParaRPr>
          </a:p>
          <a:p>
            <a:pPr defTabSz="342900">
              <a:lnSpc>
                <a:spcPct val="120000"/>
              </a:lnSpc>
            </a:pPr>
            <a:r>
              <a:rPr lang="en-US" altLang="en-US" sz="1780" dirty="0">
                <a:solidFill>
                  <a:srgbClr val="262626"/>
                </a:solidFill>
              </a:rPr>
              <a:t>INSERT INTO users (id, name, email, password, createdAt, updatedAt)</a:t>
            </a:r>
            <a:endParaRPr lang="en-US" altLang="en-US" sz="1780" dirty="0">
              <a:solidFill>
                <a:srgbClr val="262626"/>
              </a:solidFill>
            </a:endParaRPr>
          </a:p>
          <a:p>
            <a:pPr defTabSz="342900">
              <a:lnSpc>
                <a:spcPct val="120000"/>
              </a:lnSpc>
            </a:pPr>
            <a:r>
              <a:rPr lang="en-US" altLang="en-US" sz="1780" dirty="0">
                <a:solidFill>
                  <a:srgbClr val="262626"/>
                </a:solidFill>
              </a:rPr>
              <a:t>VALUES (3, "bing", "we@qq.com", "123","","");</a:t>
            </a: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r>
              <a:rPr lang="en-US" altLang="en-US" sz="1780" dirty="0">
                <a:solidFill>
                  <a:srgbClr val="262626"/>
                </a:solidFill>
              </a:rPr>
              <a:t>Deletion:</a:t>
            </a:r>
            <a:endParaRPr lang="en-US" altLang="en-US" sz="1780" dirty="0">
              <a:solidFill>
                <a:srgbClr val="262626"/>
              </a:solidFill>
            </a:endParaRPr>
          </a:p>
          <a:p>
            <a:pPr defTabSz="342900">
              <a:lnSpc>
                <a:spcPct val="120000"/>
              </a:lnSpc>
            </a:pPr>
            <a:r>
              <a:rPr lang="en-US" altLang="en-US" sz="1780" dirty="0">
                <a:solidFill>
                  <a:srgbClr val="262626"/>
                </a:solidFill>
              </a:rPr>
              <a:t>DELETE from users WHERE name = "bing";</a:t>
            </a:r>
            <a:endParaRPr lang="en-US" altLang="en-US" sz="1780" dirty="0">
              <a:solidFill>
                <a:srgbClr val="262626"/>
              </a:solidFill>
            </a:endParaRPr>
          </a:p>
          <a:p>
            <a:pPr defTabSz="342900">
              <a:lnSpc>
                <a:spcPct val="120000"/>
              </a:lnSpc>
            </a:pPr>
            <a:endParaRPr lang="en-US" altLang="en-US" sz="1780" dirty="0">
              <a:solidFill>
                <a:srgbClr val="262626"/>
              </a:solidFill>
            </a:endParaRPr>
          </a:p>
          <a:p>
            <a:pPr defTabSz="342900">
              <a:lnSpc>
                <a:spcPct val="120000"/>
              </a:lnSpc>
            </a:pPr>
            <a:r>
              <a:rPr lang="en-US" altLang="en-US" sz="1780" dirty="0">
                <a:solidFill>
                  <a:srgbClr val="262626"/>
                </a:solidFill>
              </a:rPr>
              <a:t>count, distinct, max, min, sum</a:t>
            </a:r>
            <a:endParaRPr lang="en-US" altLang="en-US" sz="1780" dirty="0">
              <a:solidFill>
                <a:srgbClr val="262626"/>
              </a:solidFill>
            </a:endParaRPr>
          </a:p>
          <a:p>
            <a:pPr defTabSz="342900">
              <a:lnSpc>
                <a:spcPct val="120000"/>
              </a:lnSpc>
            </a:pPr>
            <a:r>
              <a:rPr lang="en-US" altLang="en-US" sz="1780" dirty="0">
                <a:solidFill>
                  <a:srgbClr val="262626"/>
                </a:solidFill>
              </a:rPr>
              <a:t>select keyword() from users where xxx;</a:t>
            </a:r>
            <a:endParaRPr lang="en-US" altLang="en-US" sz="1780" dirty="0">
              <a:solidFill>
                <a:srgbClr val="262626"/>
              </a:solidFill>
            </a:endParaRPr>
          </a:p>
          <a:p>
            <a:pPr defTabSz="342900">
              <a:lnSpc>
                <a:spcPct val="120000"/>
              </a:lnSpc>
            </a:pPr>
            <a:r>
              <a:rPr lang="en-US" altLang="en-US" sz="1780" dirty="0">
                <a:solidFill>
                  <a:srgbClr val="262626"/>
                </a:solidFill>
              </a:rPr>
              <a:t>(</a:t>
            </a:r>
            <a:r>
              <a:rPr lang="en-US" altLang="en-US" sz="1780" dirty="0">
                <a:solidFill>
                  <a:srgbClr val="FF0000"/>
                </a:solidFill>
              </a:rPr>
              <a:t>code demo on database.sqlite</a:t>
            </a:r>
            <a:r>
              <a:rPr lang="en-US" altLang="en-US" sz="1780" dirty="0">
                <a:solidFill>
                  <a:srgbClr val="262626"/>
                </a:solidFill>
              </a:rPr>
              <a:t>)</a:t>
            </a:r>
            <a:endParaRPr lang="en-US" altLang="en-US" sz="1780" dirty="0">
              <a:solidFill>
                <a:srgbClr val="262626"/>
              </a:solidFill>
            </a:endParaRPr>
          </a:p>
          <a:p>
            <a:pPr defTabSz="342900">
              <a:lnSpc>
                <a:spcPct val="120000"/>
              </a:lnSpc>
            </a:pPr>
            <a:endParaRPr lang="en-US" altLang="zh-CN" sz="1780" dirty="0">
              <a:solidFill>
                <a:srgbClr val="262626"/>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5966</Words>
  <Application>WPS 演示</Application>
  <PresentationFormat>On-screen Show (4:3)</PresentationFormat>
  <Paragraphs>256</Paragraphs>
  <Slides>27</Slides>
  <Notes>56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27</vt:i4>
      </vt:variant>
    </vt:vector>
  </HeadingPairs>
  <TitlesOfParts>
    <vt:vector size="41" baseType="lpstr">
      <vt:lpstr>Arial</vt:lpstr>
      <vt:lpstr>宋体</vt:lpstr>
      <vt:lpstr>Wingdings</vt:lpstr>
      <vt:lpstr>Calibri</vt:lpstr>
      <vt:lpstr>Montserrat</vt:lpstr>
      <vt:lpstr>Segoe Print</vt:lpstr>
      <vt:lpstr>Montserrat</vt:lpstr>
      <vt:lpstr>Arial</vt:lpstr>
      <vt:lpstr>Calibri Light</vt:lpstr>
      <vt:lpstr>微软雅黑</vt:lpstr>
      <vt:lpstr>Arial Unicode MS</vt:lpstr>
      <vt:lpstr>等线</vt:lpstr>
      <vt:lpstr>等线 Light</vt:lpstr>
      <vt:lpstr>Office Theme</vt:lpstr>
      <vt:lpstr>Enterprise Blockchain Developers (Intermediate)</vt:lpstr>
      <vt:lpstr>Outline</vt:lpstr>
      <vt:lpstr>What are Node and Express js</vt:lpstr>
      <vt:lpstr>What are Node and Express js</vt:lpstr>
      <vt:lpstr>MVC Model</vt:lpstr>
      <vt:lpstr>MVC Model</vt:lpstr>
      <vt:lpstr>MVC Model</vt:lpstr>
      <vt:lpstr>MVC Code Demo Requirements: Registration</vt:lpstr>
      <vt:lpstr>SQL</vt:lpstr>
      <vt:lpstr>SQL</vt:lpstr>
      <vt:lpstr>SQL</vt:lpstr>
      <vt:lpstr>SQL</vt:lpstr>
      <vt:lpstr>SQL</vt:lpstr>
      <vt:lpstr>SQL</vt:lpstr>
      <vt:lpstr>SQL</vt:lpstr>
      <vt:lpstr>SQL</vt:lpstr>
      <vt:lpstr>Problem Without Model</vt:lpstr>
      <vt:lpstr>Problem Without Model</vt:lpstr>
      <vt:lpstr>Sequelize</vt:lpstr>
      <vt:lpstr>Request Type</vt:lpstr>
      <vt:lpstr>JsonWebToken(JWT)</vt:lpstr>
      <vt:lpstr>JsonWebToken(JWT)</vt:lpstr>
      <vt:lpstr>MVC Code Demo Requirements: Registration</vt:lpstr>
      <vt:lpstr>MVC Model</vt:lpstr>
      <vt:lpstr>Send Parameters to the View</vt:lpstr>
      <vt:lpstr>Form</vt:lpstr>
      <vt:lpstr>File Upload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FRACTALE Realtime Autonomic Control TransActive Layered Energy system</dc:title>
  <dc:creator>fun family</dc:creator>
  <cp:lastModifiedBy>Think</cp:lastModifiedBy>
  <cp:revision>1282</cp:revision>
  <cp:lastPrinted>2020-07-07T09:15:00Z</cp:lastPrinted>
  <dcterms:created xsi:type="dcterms:W3CDTF">2017-11-09T17:09:00Z</dcterms:created>
  <dcterms:modified xsi:type="dcterms:W3CDTF">2021-01-25T16:26:16Z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