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837" r:id="rId3"/>
    <p:sldId id="1387" r:id="rId4"/>
    <p:sldId id="1853" r:id="rId6"/>
    <p:sldId id="1900" r:id="rId7"/>
    <p:sldId id="1867" r:id="rId8"/>
    <p:sldId id="1896" r:id="rId9"/>
    <p:sldId id="1898" r:id="rId10"/>
    <p:sldId id="1901" r:id="rId11"/>
    <p:sldId id="1899" r:id="rId12"/>
    <p:sldId id="1816" r:id="rId13"/>
    <p:sldId id="1882" r:id="rId14"/>
    <p:sldId id="1883" r:id="rId15"/>
    <p:sldId id="1551" r:id="rId16"/>
    <p:sldId id="1825" r:id="rId17"/>
    <p:sldId id="1884" r:id="rId18"/>
    <p:sldId id="1885" r:id="rId19"/>
    <p:sldId id="1886" r:id="rId20"/>
    <p:sldId id="1887" r:id="rId21"/>
    <p:sldId id="1888" r:id="rId22"/>
    <p:sldId id="1889" r:id="rId23"/>
    <p:sldId id="1891" r:id="rId24"/>
    <p:sldId id="1892" r:id="rId25"/>
    <p:sldId id="1890" r:id="rId26"/>
    <p:sldId id="1893" r:id="rId27"/>
    <p:sldId id="1895" r:id="rId28"/>
    <p:sldId id="1894" r:id="rId29"/>
    <p:sldId id="1897" r:id="rId30"/>
    <p:sldId id="1902" r:id="rId31"/>
    <p:sldId id="1903" r:id="rId32"/>
    <p:sldId id="1904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Yan" initials="P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840" autoAdjust="0"/>
    <p:restoredTop sz="94597" autoAdjust="0"/>
  </p:normalViewPr>
  <p:slideViewPr>
    <p:cSldViewPr snapToGrid="0">
      <p:cViewPr varScale="1">
        <p:scale>
          <a:sx n="138" d="100"/>
          <a:sy n="138" d="100"/>
        </p:scale>
        <p:origin x="2976" y="13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54" tIns="48328" rIns="96654" bIns="48328" rtlCol="0"/>
          <a:lstStyle>
            <a:lvl1pPr algn="r">
              <a:defRPr sz="1300"/>
            </a:lvl1pPr>
          </a:lstStyle>
          <a:p>
            <a:fld id="{3ACEC32E-EEDF-4F6F-9227-E6EDC368634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4" tIns="48328" rIns="96654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8"/>
            <a:ext cx="5852160" cy="3780473"/>
          </a:xfrm>
          <a:prstGeom prst="rect">
            <a:avLst/>
          </a:prstGeom>
        </p:spPr>
        <p:txBody>
          <a:bodyPr vert="horz" lIns="96654" tIns="48328" rIns="96654" bIns="4832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4" tIns="48328" rIns="96654" bIns="48328" rtlCol="0" anchor="b"/>
          <a:lstStyle>
            <a:lvl1pPr algn="r">
              <a:defRPr sz="1300"/>
            </a:lvl1pPr>
          </a:lstStyle>
          <a:p>
            <a:fld id="{E21EC080-2224-427D-8004-F896D4FDE80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0" name="Notes Placeholder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lIns="0" tIns="0" rIns="0" bIns="0" anchor="t"/>
          <a:lstStyle/>
          <a:p>
            <a:pPr indent="-36195"/>
            <a:endParaRPr lang="en-GB" altLang="zh-CN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/>
          <a:lstStyle/>
          <a:p>
            <a:fld id="{9A0DB2DC-4C9A-4742-B13C-FB6460FD3503}" type="slidenum">
              <a:rPr lang="en-GB" altLang="zh-CN" sz="900"/>
            </a:fld>
            <a:endParaRPr lang="en-GB" altLang="zh-CN" sz="9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566175" y="6478588"/>
            <a:ext cx="120626" cy="184151"/>
          </a:xfrm>
          <a:prstGeom prst="rect">
            <a:avLst/>
          </a:prstGeom>
          <a:ln w="12700"/>
        </p:spPr>
        <p:txBody>
          <a:bodyPr lIns="0" tIns="0" rIns="0" bIns="0" anchor="b"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9144001" cy="6858000"/>
          </a:xfrm>
        </p:spPr>
        <p:txBody>
          <a:bodyPr anchor="ctr" anchorCtr="1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Insert Image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37015" y="2404234"/>
            <a:ext cx="3997529" cy="1746504"/>
          </a:xfrm>
        </p:spPr>
        <p:txBody>
          <a:bodyPr vert="horz" lIns="0" tIns="45720" rIns="0" bIns="45720" rtlCol="0" anchor="b" anchorCtr="1">
            <a:noAutofit/>
          </a:bodyPr>
          <a:lstStyle>
            <a:lvl1pPr>
              <a:defRPr lang="en-GB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noProof="0"/>
              <a:t>TITLE</a:t>
            </a:r>
            <a:endParaRPr lang="en-US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9885" y="4553291"/>
            <a:ext cx="3787133" cy="521208"/>
          </a:xfrm>
        </p:spPr>
        <p:txBody>
          <a:bodyPr vert="horz" lIns="0" tIns="0" rIns="0" bIns="0" rtlCol="0" anchor="t" anchorCtr="1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5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Subtitle</a:t>
            </a:r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8584A-46E0-4748-9A73-182D262C188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1C2CC-ED7A-44FF-B284-7411D3F2E85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7" Type="http://schemas.openxmlformats.org/officeDocument/2006/relationships/image" Target="../media/image7.png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32843" y="4878964"/>
            <a:ext cx="7897185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Enterprise Blockchain Developers (Intermediate)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"/>
          <a:srcRect t="9158" b="9158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6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20" name="Freeform: Shape 19"/>
            <p:cNvSpPr/>
            <p:nvPr/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0"/>
            <p:cNvSpPr/>
            <p:nvPr/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2"/>
            <p:cNvSpPr/>
            <p:nvPr/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-169607" y="84246"/>
            <a:ext cx="9313607" cy="79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35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330" y="289587"/>
            <a:ext cx="1600430" cy="4770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699" y="271782"/>
            <a:ext cx="988629" cy="45459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573" y="352882"/>
            <a:ext cx="1894118" cy="37349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811628" y="145605"/>
            <a:ext cx="13528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In support of</a:t>
            </a:r>
            <a:endParaRPr lang="en-SG" sz="1050" dirty="0"/>
          </a:p>
        </p:txBody>
      </p:sp>
      <p:pic>
        <p:nvPicPr>
          <p:cNvPr id="37" name="Picture 2" descr="BAS_logo_FA_ Horizontal_RGB We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15" y="145605"/>
            <a:ext cx="1348818" cy="67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SmartMesh – The BrandLaureat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637" y="6271357"/>
            <a:ext cx="717615" cy="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604507" y="6071372"/>
            <a:ext cx="925521" cy="260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50" dirty="0"/>
              <a:t>Powered By</a:t>
            </a:r>
            <a:endParaRPr lang="en-SG" sz="1050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7229" y="6268126"/>
            <a:ext cx="500274" cy="4929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lvl="0"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</a:rPr>
              <a:t>Recall:</a:t>
            </a:r>
            <a:r>
              <a:rPr lang="en-US" altLang="en-US" sz="2100" dirty="0">
                <a:solidFill>
                  <a:srgbClr val="262626"/>
                </a:solidFill>
              </a:rPr>
              <a:t> </a:t>
            </a:r>
            <a:endParaRPr lang="en-US" altLang="en-US" sz="210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</a:rPr>
              <a:t>crpytogen to create orgnaztion configuration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zh-CN" sz="1540" dirty="0">
                <a:solidFill>
                  <a:srgbClr val="262626"/>
                </a:solidFill>
              </a:rPr>
              <a:t>configtxgen to create overall config into the first transaction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Now peer command: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The peer command has five different subcommands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channel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  <a:sym typeface="+mn-ea"/>
              </a:rPr>
              <a:t>peer chaincode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node   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version   [option] [flags]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peer lifecycle chaincode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How to use peer command, there are two ways: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1 login to docker container (</a:t>
            </a:r>
            <a:r>
              <a:rPr lang="en-US" altLang="zh-CN" sz="1800" dirty="0">
                <a:solidFill>
                  <a:srgbClr val="FF0000"/>
                </a:solidFill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</a:rPr>
              <a:t>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the peer that we connect to </a:t>
            </a:r>
            <a:r>
              <a:rPr lang="en-US" altLang="zh-CN" sz="1540" dirty="0">
                <a:solidFill>
                  <a:srgbClr val="262626"/>
                </a:solidFill>
                <a:sym typeface="+mn-ea"/>
              </a:rPr>
              <a:t>depanding on the docker container</a:t>
            </a:r>
            <a:endParaRPr lang="zh-CN" altLang="en-US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2 Use shellscript and setup evn variables (requires CA mode)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(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)</a:t>
            </a:r>
            <a:endParaRPr lang="zh-CN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540" dirty="0">
                <a:solidFill>
                  <a:srgbClr val="262626"/>
                </a:solidFill>
              </a:rPr>
              <a:t>the peer that we connect to depanding on the env variables</a:t>
            </a:r>
            <a:endParaRPr lang="en-US" altLang="zh-CN" sz="154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3 Write a script from scratch to join channel (</a:t>
            </a:r>
            <a:r>
              <a:rPr lang="en-US" altLang="zh-CN" sz="1800" dirty="0">
                <a:solidFill>
                  <a:srgbClr val="FF0000"/>
                </a:solidFill>
              </a:rPr>
              <a:t>Demo</a:t>
            </a:r>
            <a:r>
              <a:rPr lang="en-US" altLang="zh-CN" sz="1800" dirty="0">
                <a:solidFill>
                  <a:srgbClr val="262626"/>
                </a:solidFill>
              </a:rPr>
              <a:t>)</a:t>
            </a:r>
            <a:endParaRPr lang="en-US" altLang="zh-CN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650" y="2021205"/>
            <a:ext cx="6323965" cy="1215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Peer Explaination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</a:rPr>
              <a:t>What is going on under the hood? Setup the env to make Peer interact with the docker containers</a:t>
            </a:r>
            <a:endParaRPr lang="zh-CN" altLang="en-US" sz="1800" dirty="0">
              <a:solidFill>
                <a:srgbClr val="262626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538470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92220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046605" y="1756410"/>
            <a:ext cx="1123950" cy="15563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  <a:p>
            <a:pPr algn="ctr"/>
            <a:r>
              <a:rPr lang="en-US" altLang="zh-CN"/>
              <a:t>Order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792220" y="3828415"/>
            <a:ext cx="1123950" cy="8502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Peer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8" idx="1"/>
            <a:endCxn id="7" idx="2"/>
          </p:cNvCxnSpPr>
          <p:nvPr/>
        </p:nvCxnSpPr>
        <p:spPr>
          <a:xfrm flipH="1" flipV="1">
            <a:off x="2608580" y="3312795"/>
            <a:ext cx="1183640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8" idx="0"/>
            <a:endCxn id="6" idx="2"/>
          </p:cNvCxnSpPr>
          <p:nvPr/>
        </p:nvCxnSpPr>
        <p:spPr>
          <a:xfrm flipV="1">
            <a:off x="4354195" y="3312795"/>
            <a:ext cx="0" cy="515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8" idx="3"/>
            <a:endCxn id="5" idx="2"/>
          </p:cNvCxnSpPr>
          <p:nvPr/>
        </p:nvCxnSpPr>
        <p:spPr>
          <a:xfrm flipV="1">
            <a:off x="4916170" y="3312795"/>
            <a:ext cx="1184275" cy="9410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4805680"/>
            <a:ext cx="4419600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Install and define a chaincode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Package the chaincode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Install the chaincode on your peers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Approve a chaincode definition for your organization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lvl="1" defTabSz="342900">
              <a:lnSpc>
                <a:spcPct val="120000"/>
              </a:lnSpc>
            </a:pPr>
            <a:r>
              <a:rPr lang="en-US" altLang="en-US" sz="1525" dirty="0">
                <a:solidFill>
                  <a:srgbClr val="262626"/>
                </a:solidFill>
              </a:rPr>
              <a:t>Commit the chaincode definition to the channel</a:t>
            </a:r>
            <a:endParaRPr lang="en-US" altLang="en-US" sz="1525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Upgrade a chaincode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Deployment Scenarios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Migrate to the new Fabric lifecycle</a:t>
            </a:r>
            <a:endParaRPr lang="en-US" altLang="en-US" sz="178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Install and define a chaincode</a:t>
            </a:r>
            <a:endParaRPr lang="en-US" altLang="en-US" sz="1775" dirty="0">
              <a:solidFill>
                <a:srgbClr val="262626"/>
              </a:solidFill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75" dirty="0">
                <a:solidFill>
                  <a:srgbClr val="262626"/>
                </a:solidFill>
                <a:sym typeface="+mn-ea"/>
              </a:rPr>
              <a:t>Package the chaincode</a:t>
            </a:r>
            <a:r>
              <a:rPr lang="zh-CN" altLang="en-US" sz="1775" dirty="0">
                <a:solidFill>
                  <a:srgbClr val="262626"/>
                </a:solidFill>
                <a:sym typeface="+mn-ea"/>
              </a:rPr>
              <a:t>：</a:t>
            </a: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475" y="1981200"/>
            <a:ext cx="8909685" cy="6908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2913380"/>
            <a:ext cx="477202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Install the chaincode on your peers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Approve a chaincode definition for your organization: After you install the chaincode package, you need to approve a chaincode definition for your organization.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1 use peer lifecycle chaincode queryinstalled to get package id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8205" y="1527175"/>
            <a:ext cx="5543550" cy="11525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4233545"/>
            <a:ext cx="6877050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2 Approve the chaincode definition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Commit the chaincode definition to the channel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</a:rPr>
              <a:t>1  use the peer lifecycle chaincode checkcommitreadiness command to check whether channel members have approved the same chaincode definition</a:t>
            </a:r>
            <a:endParaRPr lang="en-US" altLang="en-US" sz="154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611630"/>
            <a:ext cx="8305800" cy="184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4552950"/>
            <a:ext cx="818197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2 Commit 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3 Invoke the chain code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r>
              <a:rPr lang="en-US" altLang="en-US" sz="1540" dirty="0">
                <a:solidFill>
                  <a:srgbClr val="FF0000"/>
                </a:solidFill>
                <a:sym typeface="+mn-ea"/>
              </a:rPr>
              <a:t>deploy a default chaincode, and explain the output</a:t>
            </a:r>
            <a:endParaRPr lang="en-US" altLang="en-US" sz="1540" dirty="0">
              <a:solidFill>
                <a:srgbClr val="FF0000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775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75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540" dirty="0">
              <a:solidFill>
                <a:srgbClr val="262626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" y="1419225"/>
            <a:ext cx="8439150" cy="17716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978910"/>
            <a:ext cx="8039100" cy="1838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Lifecycle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Chaincode Update (repeate the above process again)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Channel members can upgrade a chaincode by installing a new chaincode package and then approving a chaincode definition with the new package ID, a new chaincode version, and with the sequence number incremented by one. The new chaincode can be used after the chaincode definition is committed to the channel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Deployment Scenarios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new nodes join e channel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540" dirty="0">
                <a:solidFill>
                  <a:srgbClr val="262626"/>
                </a:solidFill>
                <a:sym typeface="+mn-ea"/>
              </a:rPr>
              <a:t>upgrading endorsment policy</a:t>
            </a: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457200" lvl="1" indent="0" defTabSz="342900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154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Migrate to the new Fabric lifecycle: Migrate from v1 to v2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457200" lvl="2"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defTabSz="342900">
              <a:lnSpc>
                <a:spcPct val="120000"/>
              </a:lnSpc>
            </a:pPr>
            <a:endParaRPr lang="zh-CN" altLang="en-US" sz="18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namespace: Hyperledger Fabric uses namespaces to help smart contracts keep their ledger world state separate from other smart contracts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rgbClr val="26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2467610"/>
            <a:ext cx="7105650" cy="1316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05" y="4077335"/>
            <a:ext cx="7134225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233363" y="308848"/>
            <a:ext cx="8227219" cy="327422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algn="ctr"/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en-GB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06" name="文本框 6"/>
          <p:cNvSpPr txBox="1"/>
          <p:nvPr/>
        </p:nvSpPr>
        <p:spPr>
          <a:xfrm>
            <a:off x="246455" y="859156"/>
            <a:ext cx="8651359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/>
          <a:lstStyle/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Fabric CA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Peer command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Chain Code / Smart Contract</a:t>
            </a:r>
            <a:endParaRPr lang="en-US" dirty="0"/>
          </a:p>
          <a:p>
            <a:pPr marL="171450" lvl="0" indent="-171450" fontAlgn="auto">
              <a:lnSpc>
                <a:spcPct val="200000"/>
              </a:lnSpc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en-US" dirty="0"/>
              <a:t>CouchDB</a:t>
            </a:r>
            <a:endParaRPr 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5183" y="6636420"/>
            <a:ext cx="3270445" cy="184664"/>
          </a:xfrm>
          <a:prstGeom prst="rect">
            <a:avLst/>
          </a:prstGeom>
          <a:ln w="12700">
            <a:miter lim="400000"/>
          </a:ln>
        </p:spPr>
        <p:txBody>
          <a:bodyPr wrap="none" lIns="34289" tIns="34289" rIns="34289" bIns="34289">
            <a:spAutoFit/>
          </a:bodyPr>
          <a:lstStyle>
            <a:lvl1pPr defTabSz="914400">
              <a:defRPr sz="1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r>
              <a:rPr lang="en-US" sz="750" dirty="0">
                <a:solidFill>
                  <a:schemeClr val="tx1"/>
                </a:solidFill>
                <a:latin typeface="Montserrat" panose="00000500000000000000" pitchFamily="2" charset="0"/>
              </a:rPr>
              <a:t>© 2017-2020    SmartMesh Foundation Pte. Ltd.  |  MeshBox Foundation Pte. Ltd.</a:t>
            </a:r>
            <a:endParaRPr lang="en-US" sz="750" dirty="0">
              <a:solidFill>
                <a:schemeClr val="tx1"/>
              </a:solidFill>
              <a:latin typeface="Montserrat" panose="00000500000000000000" pitchFamily="2" charset="0"/>
              <a:sym typeface="Arial" panose="020B0604020202020204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872314" y="6569155"/>
            <a:ext cx="1289447" cy="2539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r"/>
            <a:fld id="{6F888031-CE6A-4173-BB2B-520974F34056}" type="slidenum">
              <a:rPr lang="en-GB" sz="1050">
                <a:latin typeface="Calibri" panose="020F0502020204030204" pitchFamily="34" charset="0"/>
              </a:rPr>
            </a:fld>
            <a:endParaRPr lang="en-GB" sz="105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Data Initilization: initLedger builtin function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Transaction Context and ctx parameter: 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Transaction Context: </a:t>
            </a: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A transaction context performs two functions. Firstly, it allows a developer to define and maintain user variables across transaction invocations within a smart contract. Secondly, it provides access to a wide range of Fabric APIs that allow smart contract developers to perform operations relating to detailed transaction processing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468120"/>
            <a:ext cx="4754880" cy="27387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ctx parameter: each chaincode function that is called is passed a transaction context “ctx”, from which you can get the chaincode stub (GetStub() ), which has functions to access the ledger (e.g. GetState() ) and make requests to update the ledger (e.g. PutState() )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custmize context: 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define custmized context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4192270"/>
            <a:ext cx="3873500" cy="10090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5076825"/>
            <a:ext cx="506730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262626"/>
                </a:solidFill>
                <a:sym typeface="+mn-ea"/>
              </a:rPr>
              <a:t>implement custmized context</a:t>
            </a: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</a:rPr>
              <a:t>ctx builtin function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1650365"/>
            <a:ext cx="8237220" cy="10217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785235"/>
            <a:ext cx="7534910" cy="18364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Introduction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How to handle data?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getState()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putState()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zh-CN" altLang="en-US" sz="1700" dirty="0">
                <a:solidFill>
                  <a:srgbClr val="262626"/>
                </a:solidFill>
                <a:sym typeface="+mn-ea"/>
              </a:rPr>
              <a:t>    deleteState()</a:t>
            </a: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Define Model Structure 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Explain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state and stateList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comercial paper, fabcar code walk through</a:t>
            </a:r>
            <a:endParaRPr lang="zh-CN" altLang="en-US" sz="1700" dirty="0">
              <a:solidFill>
                <a:srgbClr val="FF0000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Two ways to interact: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1 peer chaincode query 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2 go, java, javascript 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 </a:t>
            </a:r>
            <a:r>
              <a:rPr lang="en-US" altLang="zh-CN" sz="1700" b="1" dirty="0">
                <a:solidFill>
                  <a:srgbClr val="262626"/>
                </a:solidFill>
                <a:sym typeface="+mn-ea"/>
              </a:rPr>
              <a:t>Wallet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: A wallet contains a set of user identities. An application run by a user selects one of these identities when it connects to a channel. Access rights to channel resources, such as the ledger, are determined using this identity in combination with an MSP.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It just instantsiates user identities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2650" y="5257800"/>
            <a:ext cx="441007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 </a:t>
            </a:r>
            <a:r>
              <a:rPr lang="en-US" altLang="zh-CN" sz="1700" b="1" dirty="0">
                <a:solidFill>
                  <a:srgbClr val="262626"/>
                </a:solidFill>
                <a:sym typeface="+mn-ea"/>
              </a:rPr>
              <a:t>Wallet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: a wallet can hole multiple identities 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1905" y="2348865"/>
            <a:ext cx="66008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fabcar Code Explain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1 register a admin</a:t>
            </a:r>
            <a:endParaRPr lang="en-US" altLang="zh-CN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  <a:sym typeface="+mn-ea"/>
              </a:rPr>
              <a:t>2 register a new user first 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  <a:sym typeface="+mn-ea"/>
              </a:rPr>
              <a:t>3 call query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create another user(</a:t>
            </a:r>
            <a:r>
              <a:rPr lang="en-US" altLang="zh-CN" sz="1700" dirty="0">
                <a:solidFill>
                  <a:srgbClr val="FF0000"/>
                </a:solidFill>
                <a:sym typeface="+mn-ea"/>
              </a:rPr>
              <a:t>Demo</a:t>
            </a:r>
            <a:r>
              <a:rPr lang="en-US" altLang="zh-CN" sz="1700" dirty="0">
                <a:solidFill>
                  <a:srgbClr val="262626"/>
                </a:solidFill>
                <a:sym typeface="+mn-ea"/>
              </a:rPr>
              <a:t>) </a:t>
            </a: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0" lvl="1"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Chaincode Interaction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endParaRPr lang="zh-CN" altLang="en-US" sz="1700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b="1" dirty="0">
                <a:solidFill>
                  <a:srgbClr val="262626"/>
                </a:solidFill>
                <a:sym typeface="+mn-ea"/>
              </a:rPr>
              <a:t>2 go, java, javascript </a:t>
            </a:r>
            <a:endParaRPr lang="en-US" altLang="zh-CN" sz="1800" b="1" dirty="0">
              <a:solidFill>
                <a:srgbClr val="262626"/>
              </a:solidFill>
              <a:sym typeface="+mn-ea"/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1: load the wallet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2: set uup the Ledger Connector / gateway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3: Instantiate a contract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262626"/>
                </a:solidFill>
              </a:rPr>
              <a:t>step 4: contract interaction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700" dirty="0">
                <a:solidFill>
                  <a:srgbClr val="FF0000"/>
                </a:solidFill>
              </a:rPr>
              <a:t>Explain by Fabcar query example</a:t>
            </a:r>
            <a:endParaRPr lang="en-US" altLang="en-US" sz="1700" dirty="0">
              <a:solidFill>
                <a:srgbClr val="FF0000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00" dirty="0">
                <a:solidFill>
                  <a:srgbClr val="262626"/>
                </a:solidFill>
              </a:rPr>
              <a:t>evaluateTransaction(function name, args) (</a:t>
            </a:r>
            <a:r>
              <a:rPr lang="en-US" altLang="en-US" sz="1700" dirty="0">
                <a:solidFill>
                  <a:srgbClr val="FF0000"/>
                </a:solidFill>
              </a:rPr>
              <a:t>Demo</a:t>
            </a:r>
            <a:r>
              <a:rPr lang="en-US" altLang="en-US" sz="1700" dirty="0">
                <a:solidFill>
                  <a:srgbClr val="262626"/>
                </a:solidFill>
              </a:rPr>
              <a:t>)</a:t>
            </a:r>
            <a:endParaRPr lang="en-US" altLang="en-US" sz="17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1700" dirty="0">
              <a:solidFill>
                <a:srgbClr val="262626"/>
              </a:solidFill>
              <a:sym typeface="+mn-ea"/>
            </a:endParaRPr>
          </a:p>
          <a:p>
            <a:pPr marL="685800" lvl="1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en-US" sz="6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What is CrunchDB?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It is a NoSQL document store database.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It uses JSON, to store data (documents), java script as its query language to transform the documents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SQL vs NoSQL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CouchDB vs Mongodb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For me: Queries: CouchDB accepts queries via a RESTful HTTP API, while MongoDB has its own query language. 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b="1" dirty="0">
                <a:solidFill>
                  <a:srgbClr val="262626"/>
                </a:solidFill>
                <a:sym typeface="+mn-ea"/>
              </a:rPr>
              <a:t>Data Structure</a:t>
            </a:r>
            <a:endParaRPr lang="en-US" altLang="en-US" sz="1800" b="1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{"field" : "value",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  "field" : "value",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  "field" : "value"}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https://docs.couchdb.org/en/stable/api/database/index.html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Query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http://admin:adminpw@127.0.0.1:5894/mychannel_fabcar/_all_docs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-X GET http://127.0.0.1:5984/my_database/001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{" _id " : " 001 ", " _rev " : " 2-04d8eac1680d237ca25b68b36b8899d3 " , " age " : " 23 "}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Update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curl -X PUT http://127.0.0.1:5984/my_database/001/ -d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' { " age " : " 24 " , " _rev " : " 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2-04d8eac1680d237ca25b68b36b8899d3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" } '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Delete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 curl -X DELETE http://127.0.0.1:5984/my_database/001?rev=</a:t>
            </a: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2-04d8eac1680d237ca25b68b36b8899d3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Network Composing Process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Generating network cryptographic material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Generating channel artifacts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Composing a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4 Creating  a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5 Deploying the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6 Interacting with the chaincode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CouchDB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Autofit/>
          </a:bodyPr>
          <a:lstStyle/>
          <a:p>
            <a:pPr marL="228600" lvl="2" indent="0" defTabSz="342900"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262626"/>
                </a:solidFill>
                <a:sym typeface="+mn-ea"/>
              </a:rPr>
              <a:t>Code Demo: Nodejs connect to couchdb</a:t>
            </a:r>
            <a:endParaRPr lang="en-US" altLang="en-US" sz="1800" dirty="0">
              <a:solidFill>
                <a:srgbClr val="262626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1 Generating network cryptographic material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2 Generating channel artifacts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262626"/>
                </a:solidFill>
              </a:rPr>
              <a:t>3 Composing a network</a:t>
            </a:r>
            <a:endParaRPr lang="en-US" altLang="en-US" sz="1800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4 Creating  a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5 Deploying the chaincode</a:t>
            </a:r>
            <a:endParaRPr lang="en-US" altLang="en-US" sz="1800" b="1" dirty="0">
              <a:solidFill>
                <a:srgbClr val="262626"/>
              </a:solidFill>
            </a:endParaRPr>
          </a:p>
          <a:p>
            <a:pPr marL="228600" lvl="0" indent="-228600" defTabSz="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solidFill>
                  <a:srgbClr val="262626"/>
                </a:solidFill>
              </a:rPr>
              <a:t>6 Interacting with the chaincode</a:t>
            </a:r>
            <a:endParaRPr lang="en-US" altLang="en-US" sz="1800" b="1" dirty="0">
              <a:solidFill>
                <a:srgbClr val="262626"/>
              </a:solid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80110"/>
            <a:ext cx="9144000" cy="59778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It provides features such as: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registration of identities, or connects to LDAP as the user registry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issuance of Enrollment Certificates (ECerts)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    certificate renewal and revocation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b="1" dirty="0">
                <a:solidFill>
                  <a:srgbClr val="262626"/>
                </a:solidFill>
              </a:rPr>
              <a:t>use to understand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use CA server to manage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Identities and permission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780" dirty="0">
              <a:solidFill>
                <a:srgbClr val="262626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0" y="2867025"/>
            <a:ext cx="5810250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Fabric CA vs Cryptogen: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Cryptogen - generally used for developement or testing purposes to generate keys and certificates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    Certificate Authority -  used by fabric to generate certificates. Any CA server requires to have admin to allow generating certificates. While bringing up the server itself, this bootstrap identity is created using fabric-ca-server start with a -b option with username:password parameter. 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Come back to this topic later when code demo</a:t>
            </a:r>
            <a:endParaRPr lang="en-US" altLang="en-US" sz="17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There are two ways of interacting with a Hyperledger Fabric CA server: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1 Hyperledger Fabric CA client 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262626"/>
                </a:solidFill>
              </a:rPr>
              <a:t>2 Fabric SDKs</a:t>
            </a: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262626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780" dirty="0">
                <a:solidFill>
                  <a:srgbClr val="FF0000"/>
                </a:solidFill>
              </a:rPr>
              <a:t>what is server side then (DEMO)</a:t>
            </a:r>
            <a:endParaRPr lang="en-US" altLang="en-US" sz="1780" dirty="0">
              <a:solidFill>
                <a:srgbClr val="FF0000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78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210" y="2028190"/>
            <a:ext cx="7105650" cy="15621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210" y="4105275"/>
            <a:ext cx="725106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Steps to set up CA (test-network/orgnazations/)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1 Enrolling the bootstrap identity (enroll admin, psw:adminpw)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2 Registering a new identity (use enrolled bootstrap id to register more ids)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marL="0" indent="0" defTabSz="342900">
              <a:lnSpc>
                <a:spcPct val="120000"/>
              </a:lnSpc>
              <a:buNone/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005" y="1918970"/>
            <a:ext cx="7574915" cy="988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005" y="3923665"/>
            <a:ext cx="8001635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5263"/>
            <a:ext cx="7886700" cy="5267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What is Fabric CA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9044"/>
            <a:ext cx="7886700" cy="5605719"/>
          </a:xfrm>
        </p:spPr>
        <p:txBody>
          <a:bodyPr>
            <a:normAutofit/>
          </a:bodyPr>
          <a:lstStyle/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3 Enrolling a peer identity (enroll the accounts generated from the pervious step)</a:t>
            </a: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endParaRPr lang="en-US" altLang="en-US" sz="1800" dirty="0">
              <a:solidFill>
                <a:schemeClr val="tx1"/>
              </a:solidFill>
            </a:endParaRPr>
          </a:p>
          <a:p>
            <a:pPr defTabSz="342900">
              <a:lnSpc>
                <a:spcPct val="120000"/>
              </a:lnSpc>
            </a:pPr>
            <a:r>
              <a:rPr lang="en-US" altLang="en-US" sz="1800" dirty="0">
                <a:solidFill>
                  <a:schemeClr val="tx1"/>
                </a:solidFill>
              </a:rPr>
              <a:t>do this for a second org (</a:t>
            </a:r>
            <a:r>
              <a:rPr lang="en-US" altLang="en-US" sz="1800" dirty="0">
                <a:solidFill>
                  <a:srgbClr val="FF0000"/>
                </a:solidFill>
              </a:rPr>
              <a:t>see Demo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  <a:endParaRPr lang="en-US" altLang="en-US" sz="18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970" y="1900555"/>
            <a:ext cx="8608060" cy="23215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7050,&quot;width&quot;:1488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7134</Words>
  <Application>WPS 演示</Application>
  <PresentationFormat>On-screen Show (4:3)</PresentationFormat>
  <Paragraphs>391</Paragraphs>
  <Slides>30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4" baseType="lpstr">
      <vt:lpstr>Arial</vt:lpstr>
      <vt:lpstr>宋体</vt:lpstr>
      <vt:lpstr>Wingdings</vt:lpstr>
      <vt:lpstr>Calibri</vt:lpstr>
      <vt:lpstr>Montserrat</vt:lpstr>
      <vt:lpstr>Segoe Print</vt:lpstr>
      <vt:lpstr>Montserrat</vt:lpstr>
      <vt:lpstr>Arial</vt:lpstr>
      <vt:lpstr>Calibri Light</vt:lpstr>
      <vt:lpstr>微软雅黑</vt:lpstr>
      <vt:lpstr>Arial Unicode MS</vt:lpstr>
      <vt:lpstr>等线</vt:lpstr>
      <vt:lpstr>等线 Light</vt:lpstr>
      <vt:lpstr>Office Theme</vt:lpstr>
      <vt:lpstr>Enterprise Blockchain Developers (Intermediate)</vt:lpstr>
      <vt:lpstr>Outline</vt:lpstr>
      <vt:lpstr>Network Composing Process</vt:lpstr>
      <vt:lpstr>Architecture</vt:lpstr>
      <vt:lpstr>What is Fabric CA</vt:lpstr>
      <vt:lpstr>What is Fabric CA</vt:lpstr>
      <vt:lpstr>What is Fabric CA</vt:lpstr>
      <vt:lpstr>What is Fabric CA</vt:lpstr>
      <vt:lpstr>What is Fabric CA</vt:lpstr>
      <vt:lpstr>Peer Explaination</vt:lpstr>
      <vt:lpstr>Peer Explaination</vt:lpstr>
      <vt:lpstr>Peer Explaination</vt:lpstr>
      <vt:lpstr>Chaincode Lifecycle</vt:lpstr>
      <vt:lpstr>Chaincode Lifecycle</vt:lpstr>
      <vt:lpstr>Chaincode Lifecycle</vt:lpstr>
      <vt:lpstr>Chaincode Lifecycle</vt:lpstr>
      <vt:lpstr>Chaincode Lifecycle</vt:lpstr>
      <vt:lpstr>Chaincode Lifecycle</vt:lpstr>
      <vt:lpstr>Chaincode Introduction</vt:lpstr>
      <vt:lpstr>Chaincode Introduction</vt:lpstr>
      <vt:lpstr>Chaincode Introduction</vt:lpstr>
      <vt:lpstr>Chaincode Introduction</vt:lpstr>
      <vt:lpstr>Chaincode Introduction</vt:lpstr>
      <vt:lpstr>Chaincode Interaction</vt:lpstr>
      <vt:lpstr>Chaincode Interaction</vt:lpstr>
      <vt:lpstr>Chaincode Interaction</vt:lpstr>
      <vt:lpstr>Chaincode Interaction</vt:lpstr>
      <vt:lpstr>CouchDB</vt:lpstr>
      <vt:lpstr>CouchDB</vt:lpstr>
      <vt:lpstr>CouchDB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FRACTALE Realtime Autonomic Control TransActive Layered Energy system</dc:title>
  <dc:creator>fun family</dc:creator>
  <cp:lastModifiedBy>Think</cp:lastModifiedBy>
  <cp:revision>1089</cp:revision>
  <cp:lastPrinted>2020-07-07T09:15:00Z</cp:lastPrinted>
  <dcterms:created xsi:type="dcterms:W3CDTF">2017-11-09T17:09:00Z</dcterms:created>
  <dcterms:modified xsi:type="dcterms:W3CDTF">2021-01-22T04:26:00Z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