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852" r:id="rId6"/>
    <p:sldId id="1853" r:id="rId7"/>
    <p:sldId id="1854" r:id="rId8"/>
    <p:sldId id="1855" r:id="rId9"/>
    <p:sldId id="1856" r:id="rId10"/>
    <p:sldId id="1857" r:id="rId11"/>
    <p:sldId id="1858" r:id="rId12"/>
    <p:sldId id="1859" r:id="rId13"/>
    <p:sldId id="1551" r:id="rId14"/>
    <p:sldId id="1847" r:id="rId15"/>
    <p:sldId id="1815" r:id="rId16"/>
    <p:sldId id="1848" r:id="rId17"/>
    <p:sldId id="1849" r:id="rId18"/>
    <p:sldId id="1851" r:id="rId19"/>
    <p:sldId id="1860" r:id="rId20"/>
    <p:sldId id="1861" r:id="rId21"/>
    <p:sldId id="1862" r:id="rId22"/>
    <p:sldId id="1863"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73"/>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Enlightenment of BGP and POW</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20000"/>
          </a:bodyPr>
          <a:lstStyle/>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Nonce and Difficuty</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let’s imagine for a moment that the hashing algorithm consists of picking up a number at random from a pool of equally possible values, like in a lottery. For the sake of simplicity, let’s say that the range of the possible values goes from 0 to 100, and that we win if we pick a number that is smaller than or equal to a target T</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p:txBody>
      </p:sp>
      <p:pic>
        <p:nvPicPr>
          <p:cNvPr id="9" name="图片 8"/>
          <p:cNvPicPr>
            <a:picLocks noChangeAspect="1"/>
          </p:cNvPicPr>
          <p:nvPr/>
        </p:nvPicPr>
        <p:blipFill>
          <a:blip r:embed="rId1"/>
          <a:stretch>
            <a:fillRect/>
          </a:stretch>
        </p:blipFill>
        <p:spPr>
          <a:xfrm>
            <a:off x="628650" y="3660775"/>
            <a:ext cx="3907155" cy="2332990"/>
          </a:xfrm>
          <a:prstGeom prst="rect">
            <a:avLst/>
          </a:prstGeom>
        </p:spPr>
      </p:pic>
      <p:pic>
        <p:nvPicPr>
          <p:cNvPr id="4" name="图片 3"/>
          <p:cNvPicPr>
            <a:picLocks noChangeAspect="1"/>
          </p:cNvPicPr>
          <p:nvPr/>
        </p:nvPicPr>
        <p:blipFill>
          <a:blip r:embed="rId2"/>
          <a:stretch>
            <a:fillRect/>
          </a:stretch>
        </p:blipFill>
        <p:spPr>
          <a:xfrm>
            <a:off x="4867275" y="3660775"/>
            <a:ext cx="4276725" cy="2332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POS?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Proof-of-stake (PoS) is a consensus algorithm for blockchain networks that is based on randomly selected validators, who “stake” the native network’s tokens by locking them into the blockchain, to produce and approve blocks. Validators are rewarded based on their total stake, incentivizing nodes to validate the network based on a return on investment (ROI).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sym typeface="+mn-ea"/>
              </a:rPr>
              <a:t>How to do random selection?</a:t>
            </a:r>
            <a:endParaRPr lang="en-US" altLang="en-US" sz="1800" dirty="0">
              <a:solidFill>
                <a:srgbClr val="262626"/>
              </a:solidFill>
              <a:sym typeface="+mn-ea"/>
            </a:endParaRPr>
          </a:p>
          <a:p>
            <a:pPr defTabSz="342900">
              <a:lnSpc>
                <a:spcPct val="120000"/>
              </a:lnSpc>
            </a:pPr>
            <a:r>
              <a:rPr lang="en-US" altLang="en-US" sz="1800" dirty="0">
                <a:solidFill>
                  <a:srgbClr val="262626"/>
                </a:solidFill>
              </a:rPr>
              <a:t>1 Staking age </a:t>
            </a:r>
            <a:endParaRPr lang="en-US" altLang="en-US" sz="1800" dirty="0">
              <a:solidFill>
                <a:srgbClr val="262626"/>
              </a:solidFill>
            </a:endParaRPr>
          </a:p>
          <a:p>
            <a:pPr defTabSz="342900">
              <a:lnSpc>
                <a:spcPct val="120000"/>
              </a:lnSpc>
            </a:pPr>
            <a:r>
              <a:rPr lang="en-US" altLang="en-US" sz="1800" dirty="0">
                <a:solidFill>
                  <a:srgbClr val="262626"/>
                </a:solidFill>
              </a:rPr>
              <a:t>2 Randomization</a:t>
            </a:r>
            <a:endParaRPr lang="en-US" altLang="en-US" sz="1800" dirty="0">
              <a:solidFill>
                <a:srgbClr val="262626"/>
              </a:solidFill>
            </a:endParaRPr>
          </a:p>
          <a:p>
            <a:pPr defTabSz="342900">
              <a:lnSpc>
                <a:spcPct val="120000"/>
              </a:lnSpc>
            </a:pPr>
            <a:r>
              <a:rPr lang="en-US" altLang="en-US" sz="1800" dirty="0">
                <a:solidFill>
                  <a:srgbClr val="262626"/>
                </a:solidFill>
              </a:rPr>
              <a:t>3 Node's Wealth</a:t>
            </a:r>
            <a:endParaRPr lang="en-US" altLang="en-US" sz="180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Step 1: Staking                                                    </a:t>
            </a:r>
            <a:endParaRPr lang="en-US" altLang="en-US" sz="1540" dirty="0">
              <a:solidFill>
                <a:srgbClr val="262626"/>
              </a:solidFill>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r>
              <a:rPr lang="en-US" altLang="en-US" sz="1535" dirty="0">
                <a:solidFill>
                  <a:srgbClr val="262626"/>
                </a:solidFill>
                <a:sym typeface="+mn-ea"/>
              </a:rPr>
              <a:t>Step 2: Ramdon Selection: Radomized Block 											      Selection and Coin Age Selection </a:t>
            </a:r>
            <a:r>
              <a:rPr lang="en-US" altLang="en-US" sz="1535" dirty="0">
                <a:solidFill>
                  <a:srgbClr val="262626"/>
                </a:solidFill>
                <a:sym typeface="+mn-ea"/>
              </a:rPr>
              <a:t> </a:t>
            </a: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1535430"/>
            <a:ext cx="3248025" cy="1914525"/>
          </a:xfrm>
          <a:prstGeom prst="rect">
            <a:avLst/>
          </a:prstGeom>
        </p:spPr>
      </p:pic>
      <p:pic>
        <p:nvPicPr>
          <p:cNvPr id="5" name="图片 4"/>
          <p:cNvPicPr>
            <a:picLocks noChangeAspect="1"/>
          </p:cNvPicPr>
          <p:nvPr/>
        </p:nvPicPr>
        <p:blipFill>
          <a:blip r:embed="rId2"/>
          <a:stretch>
            <a:fillRect/>
          </a:stretch>
        </p:blipFill>
        <p:spPr>
          <a:xfrm>
            <a:off x="628650" y="4680585"/>
            <a:ext cx="4419600" cy="1914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Randomized Block Selection: Lowest Hash Value and Hightest Stake (this could be predicted)</a:t>
            </a: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r>
              <a:rPr lang="en-US" altLang="en-US" sz="1540" dirty="0">
                <a:solidFill>
                  <a:srgbClr val="262626"/>
                </a:solidFill>
              </a:rPr>
              <a:t>Coin Age Selection: days staked X coins numbers, when selected, age goes to zero</a:t>
            </a:r>
            <a:endParaRPr lang="zh-CN" altLang="en-US" sz="1540" dirty="0">
              <a:solidFill>
                <a:srgbClr val="262626"/>
              </a:solidFill>
            </a:endParaRPr>
          </a:p>
        </p:txBody>
      </p:sp>
      <p:pic>
        <p:nvPicPr>
          <p:cNvPr id="7" name="图片 6"/>
          <p:cNvPicPr>
            <a:picLocks noChangeAspect="1"/>
          </p:cNvPicPr>
          <p:nvPr/>
        </p:nvPicPr>
        <p:blipFill>
          <a:blip r:embed="rId1"/>
          <a:stretch>
            <a:fillRect/>
          </a:stretch>
        </p:blipFill>
        <p:spPr>
          <a:xfrm>
            <a:off x="628650" y="1431925"/>
            <a:ext cx="5467350" cy="2162175"/>
          </a:xfrm>
          <a:prstGeom prst="rect">
            <a:avLst/>
          </a:prstGeom>
        </p:spPr>
      </p:pic>
      <p:pic>
        <p:nvPicPr>
          <p:cNvPr id="8" name="图片 7"/>
          <p:cNvPicPr>
            <a:picLocks noChangeAspect="1"/>
          </p:cNvPicPr>
          <p:nvPr/>
        </p:nvPicPr>
        <p:blipFill>
          <a:blip r:embed="rId2"/>
          <a:stretch>
            <a:fillRect/>
          </a:stretch>
        </p:blipFill>
        <p:spPr>
          <a:xfrm>
            <a:off x="628650" y="4343400"/>
            <a:ext cx="5343525" cy="2514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Therefore, every POS consensus mechanism could customize the the weight of this combination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POW VS POS</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104265" y="682625"/>
            <a:ext cx="5762625" cy="1990725"/>
          </a:xfrm>
          <a:prstGeom prst="rect">
            <a:avLst/>
          </a:prstGeom>
        </p:spPr>
      </p:pic>
      <p:pic>
        <p:nvPicPr>
          <p:cNvPr id="4" name="图片 3"/>
          <p:cNvPicPr>
            <a:picLocks noChangeAspect="1"/>
          </p:cNvPicPr>
          <p:nvPr/>
        </p:nvPicPr>
        <p:blipFill>
          <a:blip r:embed="rId2"/>
          <a:stretch>
            <a:fillRect/>
          </a:stretch>
        </p:blipFill>
        <p:spPr>
          <a:xfrm>
            <a:off x="1104265" y="2673350"/>
            <a:ext cx="5753100" cy="1752600"/>
          </a:xfrm>
          <a:prstGeom prst="rect">
            <a:avLst/>
          </a:prstGeom>
        </p:spPr>
      </p:pic>
      <p:pic>
        <p:nvPicPr>
          <p:cNvPr id="5" name="图片 4"/>
          <p:cNvPicPr>
            <a:picLocks noChangeAspect="1"/>
          </p:cNvPicPr>
          <p:nvPr/>
        </p:nvPicPr>
        <p:blipFill>
          <a:blip r:embed="rId3"/>
          <a:stretch>
            <a:fillRect/>
          </a:stretch>
        </p:blipFill>
        <p:spPr>
          <a:xfrm>
            <a:off x="1285240" y="4425950"/>
            <a:ext cx="5581650" cy="1657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Ethereum 2.0</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Phase 0: Beacon Chain: Staking</a:t>
            </a:r>
            <a:endParaRPr lang="en-US" altLang="zh-CN" sz="1800" dirty="0">
              <a:solidFill>
                <a:srgbClr val="262626"/>
              </a:solidFill>
            </a:endParaRPr>
          </a:p>
          <a:p>
            <a:pPr defTabSz="342900">
              <a:lnSpc>
                <a:spcPct val="120000"/>
              </a:lnSpc>
            </a:pPr>
            <a:r>
              <a:rPr lang="en-US" altLang="zh-CN" sz="1800" dirty="0">
                <a:solidFill>
                  <a:srgbClr val="262626"/>
                </a:solidFill>
              </a:rPr>
              <a:t>Phase 1: Sharding</a:t>
            </a:r>
            <a:endParaRPr lang="en-US" altLang="zh-CN" sz="1800" dirty="0">
              <a:solidFill>
                <a:srgbClr val="262626"/>
              </a:solidFill>
            </a:endParaRPr>
          </a:p>
          <a:p>
            <a:pPr defTabSz="342900">
              <a:lnSpc>
                <a:spcPct val="120000"/>
              </a:lnSpc>
            </a:pPr>
            <a:r>
              <a:rPr lang="en-US" altLang="zh-CN" sz="1800" dirty="0">
                <a:solidFill>
                  <a:srgbClr val="262626"/>
                </a:solidFill>
              </a:rPr>
              <a:t>Phase 2: Docking</a:t>
            </a:r>
            <a:endParaRPr lang="en-US" altLang="zh-CN" sz="1800" dirty="0">
              <a:solidFill>
                <a:srgbClr val="262626"/>
              </a:solidFill>
            </a:endParaRPr>
          </a:p>
          <a:p>
            <a:pPr defTabSz="342900">
              <a:lnSpc>
                <a:spcPct val="120000"/>
              </a:lnSpc>
            </a:pPr>
            <a:r>
              <a:rPr lang="en-US" altLang="zh-CN" sz="1800" dirty="0">
                <a:solidFill>
                  <a:srgbClr val="262626"/>
                </a:solidFill>
              </a:rPr>
              <a:t>https://launchpad.ethereum.org/checklist</a:t>
            </a:r>
            <a:endParaRPr lang="en-US" altLang="zh-CN" sz="1800" dirty="0">
              <a:solidFill>
                <a:srgbClr val="262626"/>
              </a:solidFill>
            </a:endParaRPr>
          </a:p>
          <a:p>
            <a:pPr defTabSz="342900">
              <a:lnSpc>
                <a:spcPct val="120000"/>
              </a:lnSpc>
            </a:pPr>
            <a:r>
              <a:rPr lang="en-US" altLang="zh-CN" sz="1800" dirty="0">
                <a:solidFill>
                  <a:srgbClr val="262626"/>
                </a:solidFill>
              </a:rPr>
              <a:t>https://launchpad.ethereum.org/</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35" y="4177030"/>
            <a:ext cx="9144635" cy="2680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POA?</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Proof-of-Authority is a replacement for Proof-of-Work, which can be used for private chain setups.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It does not depend on nodes solving arbitrarily difficult mathematical problems, but instead uses a set of “authorities” - nodes that are explicitly allowed to create new blocks and secure the blockchain. The chain has to be signed off by the majority of authorities, in which case it becomes a part of the permanent record. This makes it easier to maintain a private chain and keep the block issuers accountable.</a:t>
            </a:r>
            <a:endParaRPr lang="en-US" altLang="en-US" sz="180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POA Permissioning Layers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35" dirty="0">
                <a:solidFill>
                  <a:srgbClr val="262626"/>
                </a:solidFill>
                <a:sym typeface="+mn-ea"/>
              </a:rPr>
              <a:t>OpenEthereum provides a number of features which enable the network participants to permission different aspects of a blockchain. Often conflated as simply “permissioned blockchains” we introduce permissions on a number of different layers:</a:t>
            </a:r>
            <a:endParaRPr lang="en-US" altLang="en-US" sz="1535" dirty="0">
              <a:solidFill>
                <a:srgbClr val="262626"/>
              </a:solidFill>
            </a:endParaRPr>
          </a:p>
          <a:p>
            <a:pPr defTabSz="342900">
              <a:lnSpc>
                <a:spcPct val="120000"/>
              </a:lnSpc>
            </a:pPr>
            <a:endParaRPr lang="en-US" altLang="en-US" sz="1535" dirty="0">
              <a:solidFill>
                <a:srgbClr val="262626"/>
              </a:solidFill>
            </a:endParaRPr>
          </a:p>
          <a:p>
            <a:pPr defTabSz="342900">
              <a:lnSpc>
                <a:spcPct val="120000"/>
              </a:lnSpc>
            </a:pPr>
            <a:r>
              <a:rPr lang="en-US" altLang="en-US" sz="1535" dirty="0">
                <a:solidFill>
                  <a:srgbClr val="262626"/>
                </a:solidFill>
                <a:sym typeface="+mn-ea"/>
              </a:rPr>
              <a:t>    Network</a:t>
            </a:r>
            <a:endParaRPr lang="en-US" altLang="en-US" sz="1535" dirty="0">
              <a:solidFill>
                <a:srgbClr val="262626"/>
              </a:solidFill>
            </a:endParaRPr>
          </a:p>
          <a:p>
            <a:pPr defTabSz="342900">
              <a:lnSpc>
                <a:spcPct val="120000"/>
              </a:lnSpc>
            </a:pPr>
            <a:r>
              <a:rPr lang="en-US" altLang="en-US" sz="1535" dirty="0">
                <a:solidFill>
                  <a:srgbClr val="262626"/>
                </a:solidFill>
                <a:sym typeface="+mn-ea"/>
              </a:rPr>
              <a:t>    Transaction type</a:t>
            </a:r>
            <a:endParaRPr lang="en-US" altLang="en-US" sz="1535" dirty="0">
              <a:solidFill>
                <a:srgbClr val="262626"/>
              </a:solidFill>
            </a:endParaRPr>
          </a:p>
          <a:p>
            <a:pPr defTabSz="342900">
              <a:lnSpc>
                <a:spcPct val="120000"/>
              </a:lnSpc>
            </a:pPr>
            <a:r>
              <a:rPr lang="en-US" altLang="en-US" sz="1535" dirty="0">
                <a:solidFill>
                  <a:srgbClr val="262626"/>
                </a:solidFill>
                <a:sym typeface="+mn-ea"/>
              </a:rPr>
              <a:t>    Validator set</a:t>
            </a:r>
            <a:endParaRPr lang="en-US" altLang="en-US" sz="1535" dirty="0">
              <a:solidFill>
                <a:srgbClr val="262626"/>
              </a:solidFill>
            </a:endParaRPr>
          </a:p>
          <a:p>
            <a:pPr defTabSz="342900">
              <a:lnSpc>
                <a:spcPct val="120000"/>
              </a:lnSpc>
            </a:pPr>
            <a:r>
              <a:rPr lang="en-US" altLang="en-US" sz="1535" dirty="0">
                <a:solidFill>
                  <a:srgbClr val="262626"/>
                </a:solidFill>
                <a:sym typeface="+mn-ea"/>
              </a:rPr>
              <a:t>    Gas price</a:t>
            </a:r>
            <a:endParaRPr lang="en-US" altLang="en-US" sz="1535" dirty="0">
              <a:solidFill>
                <a:srgbClr val="262626"/>
              </a:solidFill>
            </a:endParaRPr>
          </a:p>
          <a:p>
            <a:pPr defTabSz="342900">
              <a:lnSpc>
                <a:spcPct val="120000"/>
              </a:lnSpc>
            </a:pPr>
            <a:r>
              <a:rPr lang="en-US" altLang="en-US" sz="1535" dirty="0">
                <a:solidFill>
                  <a:srgbClr val="262626"/>
                </a:solidFill>
                <a:sym typeface="+mn-ea"/>
              </a:rPr>
              <a:t>    Private transactions</a:t>
            </a:r>
            <a:endParaRPr lang="zh-CN" altLang="en-US" sz="1540" dirty="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POA VS POW</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For consortium setting there are no disadvantages of PoA network as compared to PoW:</a:t>
            </a: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a:p>
            <a:pPr marL="342900" indent="-342900" defTabSz="342900">
              <a:lnSpc>
                <a:spcPct val="120000"/>
              </a:lnSpc>
              <a:buAutoNum type="arabicPeriod"/>
            </a:pPr>
            <a:r>
              <a:rPr lang="en-US" altLang="zh-CN" sz="1800" dirty="0">
                <a:solidFill>
                  <a:srgbClr val="262626"/>
                </a:solidFill>
              </a:rPr>
              <a:t>It is more secure (since an attacker with unwanted connection or hacked authority can not overwhelm a network potentially reverting all transactions), </a:t>
            </a:r>
            <a:endParaRPr lang="en-US" altLang="zh-CN" sz="1800" dirty="0">
              <a:solidFill>
                <a:srgbClr val="262626"/>
              </a:solidFill>
            </a:endParaRPr>
          </a:p>
          <a:p>
            <a:pPr marL="342900" indent="-342900" defTabSz="342900">
              <a:lnSpc>
                <a:spcPct val="120000"/>
              </a:lnSpc>
              <a:buAutoNum type="arabicPeriod"/>
            </a:pPr>
            <a:r>
              <a:rPr lang="en-US" altLang="zh-CN" sz="1800" dirty="0">
                <a:solidFill>
                  <a:srgbClr val="262626"/>
                </a:solidFill>
              </a:rPr>
              <a:t>less computationally intensive (mining with difficulty which provides security requires lots of computation), </a:t>
            </a:r>
            <a:endParaRPr lang="en-US" altLang="zh-CN" sz="1800" dirty="0">
              <a:solidFill>
                <a:srgbClr val="262626"/>
              </a:solidFill>
            </a:endParaRPr>
          </a:p>
          <a:p>
            <a:pPr marL="342900" indent="-342900" defTabSz="342900">
              <a:lnSpc>
                <a:spcPct val="120000"/>
              </a:lnSpc>
              <a:buAutoNum type="arabicPeriod"/>
            </a:pPr>
            <a:r>
              <a:rPr lang="en-US" altLang="zh-CN" sz="1800" dirty="0">
                <a:solidFill>
                  <a:srgbClr val="262626"/>
                </a:solidFill>
              </a:rPr>
              <a:t>more performant (Aura consensus provides lower transaction acceptance latency) </a:t>
            </a:r>
            <a:endParaRPr lang="en-US" altLang="zh-CN" sz="1800" dirty="0">
              <a:solidFill>
                <a:srgbClr val="262626"/>
              </a:solidFill>
            </a:endParaRPr>
          </a:p>
          <a:p>
            <a:pPr marL="342900" indent="-342900" defTabSz="342900">
              <a:lnSpc>
                <a:spcPct val="120000"/>
              </a:lnSpc>
              <a:buAutoNum type="arabicPeriod"/>
            </a:pPr>
            <a:r>
              <a:rPr lang="en-US" altLang="zh-CN" sz="1800" dirty="0">
                <a:solidFill>
                  <a:srgbClr val="262626"/>
                </a:solidFill>
              </a:rPr>
              <a:t>more predictable (blocks are issued at steady time intervals).</a:t>
            </a: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a:p>
            <a:pPr marL="342900" indent="-342900" defTabSz="342900">
              <a:lnSpc>
                <a:spcPct val="120000"/>
              </a:lnSpc>
              <a:buAutoNum type="arabicPeriod"/>
            </a:pPr>
            <a:r>
              <a:rPr lang="en-US" altLang="zh-CN" sz="1800" dirty="0">
                <a:solidFill>
                  <a:srgbClr val="262626"/>
                </a:solidFill>
              </a:rPr>
              <a:t>less decentralized </a:t>
            </a:r>
            <a:endParaRPr lang="en-US" altLang="zh-CN" sz="180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sym typeface="+mn-ea"/>
              </a:rPr>
              <a:t>What is Consensus</a:t>
            </a:r>
            <a:endParaRPr lang="en-US" dirty="0"/>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Byzantine General's Problem</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is </a:t>
            </a:r>
            <a:r>
              <a:rPr lang="en-US" dirty="0">
                <a:latin typeface="Calibri" panose="020F0502020204030204" pitchFamily="34" charset="0"/>
                <a:cs typeface="Calibri" panose="020F0502020204030204" pitchFamily="34" charset="0"/>
                <a:sym typeface="+mn-ea"/>
              </a:rPr>
              <a:t>POW</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is POS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POW VS POS</a:t>
            </a:r>
            <a:endParaRPr lang="en-US" altLang="en-US" dirty="0">
              <a:solidFill>
                <a:srgbClr val="262626"/>
              </a:solidFill>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Ethereum 2.0</a:t>
            </a:r>
            <a:endParaRPr lang="en-US" altLang="en-US" dirty="0">
              <a:solidFill>
                <a:srgbClr val="262626"/>
              </a:solidFill>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What is POA</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Permission Layers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Code Demo</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Network Control</a:t>
            </a:r>
            <a:endParaRPr lang="en-US" altLang="zh-CN" sz="1800" dirty="0">
              <a:solidFill>
                <a:srgbClr val="262626"/>
              </a:solidFill>
            </a:endParaRPr>
          </a:p>
          <a:p>
            <a:pPr defTabSz="342900">
              <a:lnSpc>
                <a:spcPct val="120000"/>
              </a:lnSpc>
            </a:pPr>
            <a:r>
              <a:rPr lang="en-US" altLang="zh-CN" sz="1800" dirty="0">
                <a:solidFill>
                  <a:srgbClr val="262626"/>
                </a:solidFill>
              </a:rPr>
              <a:t>2 Transaction Control</a:t>
            </a:r>
            <a:endParaRPr lang="en-US" altLang="zh-CN" sz="1800" dirty="0">
              <a:solidFill>
                <a:srgbClr val="262626"/>
              </a:solidFill>
            </a:endParaRPr>
          </a:p>
          <a:p>
            <a:pPr defTabSz="342900">
              <a:lnSpc>
                <a:spcPct val="120000"/>
              </a:lnSpc>
            </a:pPr>
            <a:r>
              <a:rPr lang="en-US" altLang="zh-CN" sz="1800" dirty="0">
                <a:solidFill>
                  <a:srgbClr val="262626"/>
                </a:solidFill>
              </a:rPr>
              <a:t>3 Seal blocks</a:t>
            </a:r>
            <a:endParaRPr lang="en-US" altLang="zh-CN" sz="180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Consensus?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A consensus mechanism is a fault-tolerant mechanism that is used in computer and blockchain systems to achieve the necessary agreement on a single data value or a single state of the network among distributed processes or multi-agent systems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What if there is a malicious node?</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lvl="1" defTabSz="342900">
              <a:lnSpc>
                <a:spcPct val="120000"/>
              </a:lnSpc>
            </a:pPr>
            <a:r>
              <a:rPr lang="en-US" altLang="en-US" sz="1540" dirty="0">
                <a:solidFill>
                  <a:srgbClr val="262626"/>
                </a:solidFill>
              </a:rPr>
              <a:t>Byzantine General's Problem</a:t>
            </a:r>
            <a:endParaRPr lang="en-US" altLang="en-US"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Byzantine General's Problem</a:t>
            </a:r>
            <a:endParaRPr lang="en-US" sz="3200" b="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1362075" y="1767840"/>
            <a:ext cx="6419850" cy="4048125"/>
          </a:xfrm>
          <a:prstGeom prst="rect">
            <a:avLst/>
          </a:prstGeom>
        </p:spPr>
      </p:pic>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if the General is </a:t>
            </a:r>
            <a:r>
              <a:rPr lang="en-US" altLang="en-US" sz="1535" dirty="0">
                <a:solidFill>
                  <a:srgbClr val="262626"/>
                </a:solidFill>
                <a:sym typeface="+mn-ea"/>
              </a:rPr>
              <a:t>malicious n = 3 t = 1 </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Byzantine General's Problem</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330"/>
            <a:ext cx="7886700" cy="4049395"/>
          </a:xfrm>
        </p:spPr>
        <p:txBody>
          <a:bodyPr>
            <a:normAutofit/>
          </a:bodyPr>
          <a:lstStyle/>
          <a:p>
            <a:pPr defTabSz="342900">
              <a:lnSpc>
                <a:spcPct val="120000"/>
              </a:lnSpc>
            </a:pPr>
            <a:r>
              <a:rPr lang="en-US" altLang="en-US" sz="1540" dirty="0">
                <a:solidFill>
                  <a:srgbClr val="262626"/>
                </a:solidFill>
              </a:rPr>
              <a:t>if one of the lieutenant is </a:t>
            </a:r>
            <a:r>
              <a:rPr lang="en-US" altLang="en-US" sz="1535" dirty="0">
                <a:solidFill>
                  <a:srgbClr val="262626"/>
                </a:solidFill>
                <a:sym typeface="+mn-ea"/>
              </a:rPr>
              <a:t>malicious n = 3 t = 1 </a:t>
            </a: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1438275" y="1442720"/>
            <a:ext cx="6267450" cy="3971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Byzantine General's Problem</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330"/>
            <a:ext cx="7886700" cy="4049395"/>
          </a:xfrm>
        </p:spPr>
        <p:txBody>
          <a:bodyPr>
            <a:normAutofit/>
          </a:bodyPr>
          <a:lstStyle/>
          <a:p>
            <a:pPr defTabSz="342900">
              <a:lnSpc>
                <a:spcPct val="120000"/>
              </a:lnSpc>
            </a:pPr>
            <a:r>
              <a:rPr lang="en-US" altLang="en-US" sz="1540" dirty="0">
                <a:solidFill>
                  <a:srgbClr val="262626"/>
                </a:solidFill>
              </a:rPr>
              <a:t>if the General is </a:t>
            </a:r>
            <a:r>
              <a:rPr lang="en-US" altLang="en-US" sz="1535" dirty="0">
                <a:solidFill>
                  <a:srgbClr val="262626"/>
                </a:solidFill>
                <a:sym typeface="+mn-ea"/>
              </a:rPr>
              <a:t>malicious n = 4 t = 1 </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1362075" y="1400175"/>
            <a:ext cx="6419850" cy="4057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Byzantine General's Problem</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330"/>
            <a:ext cx="7886700" cy="4049395"/>
          </a:xfrm>
        </p:spPr>
        <p:txBody>
          <a:bodyPr>
            <a:normAutofit/>
          </a:bodyPr>
          <a:lstStyle/>
          <a:p>
            <a:pPr defTabSz="342900">
              <a:lnSpc>
                <a:spcPct val="120000"/>
              </a:lnSpc>
            </a:pPr>
            <a:r>
              <a:rPr lang="en-US" altLang="en-US" sz="1540" dirty="0">
                <a:solidFill>
                  <a:srgbClr val="262626"/>
                </a:solidFill>
              </a:rPr>
              <a:t>if </a:t>
            </a:r>
            <a:r>
              <a:rPr lang="en-US" altLang="en-US" sz="1535" dirty="0">
                <a:solidFill>
                  <a:srgbClr val="262626"/>
                </a:solidFill>
                <a:sym typeface="+mn-ea"/>
              </a:rPr>
              <a:t>one of the lieutenant</a:t>
            </a:r>
            <a:r>
              <a:rPr lang="en-US" altLang="en-US" sz="1540" dirty="0">
                <a:solidFill>
                  <a:srgbClr val="262626"/>
                </a:solidFill>
              </a:rPr>
              <a:t> is </a:t>
            </a:r>
            <a:r>
              <a:rPr lang="en-US" altLang="en-US" sz="1535" dirty="0">
                <a:solidFill>
                  <a:srgbClr val="262626"/>
                </a:solidFill>
                <a:sym typeface="+mn-ea"/>
              </a:rPr>
              <a:t>malicious n = 4 t = 1 </a:t>
            </a: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1395730" y="1386205"/>
            <a:ext cx="6353175" cy="4086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Enlightenment of BGP and POW</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20000"/>
          </a:bodyPr>
          <a:lstStyle/>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What is POW?</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Double Spending</a:t>
            </a:r>
            <a:endParaRPr lang="en-US" altLang="en-US" sz="1800" dirty="0">
              <a:solidFill>
                <a:srgbClr val="262626"/>
              </a:solidFill>
            </a:endParaRPr>
          </a:p>
          <a:p>
            <a:pPr defTabSz="342900">
              <a:lnSpc>
                <a:spcPct val="120000"/>
              </a:lnSpc>
            </a:pPr>
            <a:r>
              <a:rPr lang="en-US" altLang="en-US" sz="1800" dirty="0">
                <a:solidFill>
                  <a:srgbClr val="262626"/>
                </a:solidFill>
                <a:sym typeface="+mn-ea"/>
              </a:rPr>
              <a:t>n &gt; 3t, where n is the number of nodes and t is the number of the </a:t>
            </a:r>
            <a:r>
              <a:rPr lang="en-US" altLang="en-US" sz="1800" dirty="0">
                <a:solidFill>
                  <a:srgbClr val="262626"/>
                </a:solidFill>
                <a:sym typeface="+mn-ea"/>
              </a:rPr>
              <a:t>malicious nodes, then the system is called Byzantine fault-tolerant</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p:txBody>
      </p:sp>
      <p:pic>
        <p:nvPicPr>
          <p:cNvPr id="4" name="图片 3"/>
          <p:cNvPicPr>
            <a:picLocks noChangeAspect="1"/>
          </p:cNvPicPr>
          <p:nvPr/>
        </p:nvPicPr>
        <p:blipFill>
          <a:blip r:embed="rId1"/>
          <a:stretch>
            <a:fillRect/>
          </a:stretch>
        </p:blipFill>
        <p:spPr>
          <a:xfrm>
            <a:off x="3633470" y="2003425"/>
            <a:ext cx="1876425" cy="2333625"/>
          </a:xfrm>
          <a:prstGeom prst="rect">
            <a:avLst/>
          </a:prstGeom>
        </p:spPr>
      </p:pic>
      <p:pic>
        <p:nvPicPr>
          <p:cNvPr id="5" name="图片 4"/>
          <p:cNvPicPr>
            <a:picLocks noChangeAspect="1"/>
          </p:cNvPicPr>
          <p:nvPr/>
        </p:nvPicPr>
        <p:blipFill>
          <a:blip r:embed="rId2"/>
          <a:stretch>
            <a:fillRect/>
          </a:stretch>
        </p:blipFill>
        <p:spPr>
          <a:xfrm>
            <a:off x="6066790" y="2003425"/>
            <a:ext cx="2362200" cy="2332990"/>
          </a:xfrm>
          <a:prstGeom prst="rect">
            <a:avLst/>
          </a:prstGeom>
        </p:spPr>
      </p:pic>
      <p:pic>
        <p:nvPicPr>
          <p:cNvPr id="6" name="图片 5"/>
          <p:cNvPicPr>
            <a:picLocks noChangeAspect="1"/>
          </p:cNvPicPr>
          <p:nvPr/>
        </p:nvPicPr>
        <p:blipFill>
          <a:blip r:embed="rId3"/>
          <a:stretch>
            <a:fillRect/>
          </a:stretch>
        </p:blipFill>
        <p:spPr>
          <a:xfrm>
            <a:off x="628650" y="2003425"/>
            <a:ext cx="2447925" cy="2333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Enlightenment of BGP and POW</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20000"/>
          </a:bodyPr>
          <a:lstStyle/>
          <a:p>
            <a:pPr defTabSz="342900">
              <a:lnSpc>
                <a:spcPct val="120000"/>
              </a:lnSpc>
            </a:pPr>
            <a:r>
              <a:rPr lang="en-US" altLang="en-US" sz="1800" dirty="0">
                <a:solidFill>
                  <a:srgbClr val="262626"/>
                </a:solidFill>
                <a:sym typeface="+mn-ea"/>
              </a:rPr>
              <a:t>What is POW? Trying to guess/bruteforce a presudo random number (aka Nonce)</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When combined with data and through a hash func, it gets blockhash</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p:txBody>
      </p:sp>
      <p:pic>
        <p:nvPicPr>
          <p:cNvPr id="7" name="图片 6"/>
          <p:cNvPicPr>
            <a:picLocks noChangeAspect="1"/>
          </p:cNvPicPr>
          <p:nvPr/>
        </p:nvPicPr>
        <p:blipFill>
          <a:blip r:embed="rId1"/>
          <a:stretch>
            <a:fillRect/>
          </a:stretch>
        </p:blipFill>
        <p:spPr>
          <a:xfrm>
            <a:off x="628650" y="2003425"/>
            <a:ext cx="3467100" cy="2332990"/>
          </a:xfrm>
          <a:prstGeom prst="rect">
            <a:avLst/>
          </a:prstGeom>
        </p:spPr>
      </p:pic>
      <p:pic>
        <p:nvPicPr>
          <p:cNvPr id="8" name="图片 7"/>
          <p:cNvPicPr>
            <a:picLocks noChangeAspect="1"/>
          </p:cNvPicPr>
          <p:nvPr/>
        </p:nvPicPr>
        <p:blipFill>
          <a:blip r:embed="rId2"/>
          <a:stretch>
            <a:fillRect/>
          </a:stretch>
        </p:blipFill>
        <p:spPr>
          <a:xfrm>
            <a:off x="4840605" y="2003425"/>
            <a:ext cx="3324225" cy="2332990"/>
          </a:xfrm>
          <a:prstGeom prst="rect">
            <a:avLst/>
          </a:prstGeom>
        </p:spPr>
      </p:pic>
      <p:pic>
        <p:nvPicPr>
          <p:cNvPr id="9" name="图片 8"/>
          <p:cNvPicPr>
            <a:picLocks noChangeAspect="1"/>
          </p:cNvPicPr>
          <p:nvPr/>
        </p:nvPicPr>
        <p:blipFill>
          <a:blip r:embed="rId3"/>
          <a:stretch>
            <a:fillRect/>
          </a:stretch>
        </p:blipFill>
        <p:spPr>
          <a:xfrm>
            <a:off x="2438400" y="4525010"/>
            <a:ext cx="4267200" cy="23329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4149</Words>
  <Application>WPS 演示</Application>
  <PresentationFormat>On-screen Show (4:3)</PresentationFormat>
  <Paragraphs>172</Paragraphs>
  <Slides>20</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Consensus?</vt:lpstr>
      <vt:lpstr>Byzantine General's Problem</vt:lpstr>
      <vt:lpstr>Byzantine General's Problem</vt:lpstr>
      <vt:lpstr>Byzantine General's Problem</vt:lpstr>
      <vt:lpstr>Byzantine General's Problem</vt:lpstr>
      <vt:lpstr>The Enlightenment of BGP and POW</vt:lpstr>
      <vt:lpstr>The Enlightenment of BGP and POW</vt:lpstr>
      <vt:lpstr>The Enlightenment of BGP and POW</vt:lpstr>
      <vt:lpstr>What is POS?</vt:lpstr>
      <vt:lpstr>POS Mechanism </vt:lpstr>
      <vt:lpstr>POS Mechanism </vt:lpstr>
      <vt:lpstr>POS Mechanism </vt:lpstr>
      <vt:lpstr>POW VS POS</vt:lpstr>
      <vt:lpstr>Ethereum 2.0</vt:lpstr>
      <vt:lpstr>What is POA?</vt:lpstr>
      <vt:lpstr>POA Permissioning Layers</vt:lpstr>
      <vt:lpstr>POA VS POW</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880</cp:revision>
  <cp:lastPrinted>2020-07-07T09:15:00Z</cp:lastPrinted>
  <dcterms:created xsi:type="dcterms:W3CDTF">2017-11-09T17:09:00Z</dcterms:created>
  <dcterms:modified xsi:type="dcterms:W3CDTF">2021-02-28T19:35:06Z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