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26" r:id="rId3"/>
    <p:sldId id="1387" r:id="rId4"/>
    <p:sldId id="1551" r:id="rId6"/>
    <p:sldId id="1840" r:id="rId7"/>
    <p:sldId id="1841" r:id="rId8"/>
    <p:sldId id="1815" r:id="rId9"/>
    <p:sldId id="1843" r:id="rId10"/>
    <p:sldId id="1842" r:id="rId11"/>
    <p:sldId id="1816" r:id="rId12"/>
    <p:sldId id="1817"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 Code Demo</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628650" y="989330"/>
            <a:ext cx="7886700" cy="5259705"/>
          </a:xfrm>
        </p:spPr>
        <p:txBody>
          <a:bodyPr>
            <a:normAutofit/>
          </a:bodyPr>
          <a:p>
            <a:pPr defTabSz="342900">
              <a:lnSpc>
                <a:spcPct val="120000"/>
              </a:lnSpc>
            </a:pPr>
            <a:r>
              <a:rPr lang="en-US" altLang="en-US" sz="1800" dirty="0">
                <a:solidFill>
                  <a:srgbClr val="262626"/>
                </a:solidFill>
              </a:rPr>
              <a:t>https://github.com/onebit256/node-mvc-api</a:t>
            </a:r>
            <a:endParaRPr lang="en-US" altLang="en-US" sz="180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Create a React App </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What is Node.js?</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Node.js is a server-side platform built on Google Chrome's JavaScript Engine (V8 Engine).</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What is a server side framework?</a:t>
            </a:r>
            <a:endParaRPr lang="en-US" altLang="en-US" sz="1800" dirty="0">
              <a:solidFill>
                <a:srgbClr val="262626"/>
              </a:solidFill>
            </a:endParaRPr>
          </a:p>
          <a:p>
            <a:pPr defTabSz="342900">
              <a:lnSpc>
                <a:spcPct val="120000"/>
              </a:lnSpc>
            </a:pPr>
            <a:r>
              <a:rPr lang="en-US" altLang="en-US" sz="1800" dirty="0">
                <a:solidFill>
                  <a:srgbClr val="262626"/>
                </a:solidFill>
              </a:rPr>
              <a:t>Web browsers communicate with web servers using the HyperText Transfer Protocol (HTTP). When you click a link on a web page, submit a form, or run a search, an HTTP request is sent from your browser to the target server.</a:t>
            </a:r>
            <a:endParaRPr lang="en-US" altLang="en-US" sz="1800" dirty="0">
              <a:solidFill>
                <a:srgbClr val="262626"/>
              </a:solidFill>
            </a:endParaRPr>
          </a:p>
        </p:txBody>
      </p:sp>
      <p:sp>
        <p:nvSpPr>
          <p:cNvPr id="4" name="矩形 3"/>
          <p:cNvSpPr/>
          <p:nvPr/>
        </p:nvSpPr>
        <p:spPr>
          <a:xfrm>
            <a:off x="1771650" y="4479925"/>
            <a:ext cx="1671320" cy="11671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Browers/IOS/Android</a:t>
            </a:r>
            <a:endParaRPr lang="en-US" altLang="zh-CN"/>
          </a:p>
        </p:txBody>
      </p:sp>
      <p:sp>
        <p:nvSpPr>
          <p:cNvPr id="5" name="矩形 4"/>
          <p:cNvSpPr/>
          <p:nvPr/>
        </p:nvSpPr>
        <p:spPr>
          <a:xfrm>
            <a:off x="4708525" y="4479925"/>
            <a:ext cx="1671320" cy="11671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Server</a:t>
            </a:r>
            <a:endParaRPr lang="en-US" altLang="zh-CN"/>
          </a:p>
        </p:txBody>
      </p:sp>
      <p:cxnSp>
        <p:nvCxnSpPr>
          <p:cNvPr id="6" name="直接箭头连接符 5"/>
          <p:cNvCxnSpPr>
            <a:stCxn id="4" idx="3"/>
            <a:endCxn id="5" idx="1"/>
          </p:cNvCxnSpPr>
          <p:nvPr/>
        </p:nvCxnSpPr>
        <p:spPr>
          <a:xfrm>
            <a:off x="3442970" y="5063490"/>
            <a:ext cx="126555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What is Node.js?</a:t>
            </a:r>
            <a:endParaRPr lang="zh-CN" altLang="en-US" sz="3200" b="1" dirty="0">
              <a:latin typeface="Calibri" panose="020F0502020204030204" pitchFamily="34" charset="0"/>
              <a:cs typeface="Calibri" panose="020F0502020204030204" pitchFamily="34" charset="0"/>
            </a:endParaRPr>
          </a:p>
        </p:txBody>
      </p:sp>
      <p:pic>
        <p:nvPicPr>
          <p:cNvPr id="7" name="图片 6"/>
          <p:cNvPicPr>
            <a:picLocks noChangeAspect="1"/>
          </p:cNvPicPr>
          <p:nvPr>
            <p:custDataLst>
              <p:tags r:id="rId1"/>
            </p:custDataLst>
          </p:nvPr>
        </p:nvPicPr>
        <p:blipFill>
          <a:blip r:embed="rId2"/>
          <a:srcRect t="55386"/>
          <a:stretch>
            <a:fillRect/>
          </a:stretch>
        </p:blipFill>
        <p:spPr>
          <a:xfrm>
            <a:off x="470535" y="2801620"/>
            <a:ext cx="3106420" cy="2640965"/>
          </a:xfrm>
          <a:prstGeom prst="rect">
            <a:avLst/>
          </a:prstGeom>
        </p:spPr>
      </p:pic>
      <p:pic>
        <p:nvPicPr>
          <p:cNvPr id="9" name="图片 8"/>
          <p:cNvPicPr>
            <a:picLocks noChangeAspect="1"/>
          </p:cNvPicPr>
          <p:nvPr/>
        </p:nvPicPr>
        <p:blipFill>
          <a:blip r:embed="rId3"/>
          <a:stretch>
            <a:fillRect/>
          </a:stretch>
        </p:blipFill>
        <p:spPr>
          <a:xfrm>
            <a:off x="4057650" y="2718435"/>
            <a:ext cx="5086350" cy="2724150"/>
          </a:xfrm>
          <a:prstGeom prst="rect">
            <a:avLst/>
          </a:prstGeom>
        </p:spPr>
      </p:pic>
      <p:sp>
        <p:nvSpPr>
          <p:cNvPr id="10" name="Content Placeholder 2"/>
          <p:cNvSpPr>
            <a:spLocks noGrp="1"/>
          </p:cNvSpPr>
          <p:nvPr>
            <p:ph idx="1"/>
          </p:nvPr>
        </p:nvSpPr>
        <p:spPr>
          <a:xfrm>
            <a:off x="628650" y="989330"/>
            <a:ext cx="7886700" cy="5259705"/>
          </a:xfrm>
        </p:spPr>
        <p:txBody>
          <a:bodyPr>
            <a:normAutofit/>
          </a:bodyPr>
          <a:p>
            <a:pPr defTabSz="342900">
              <a:lnSpc>
                <a:spcPct val="120000"/>
              </a:lnSpc>
            </a:pPr>
            <a:r>
              <a:rPr lang="en-US" altLang="en-US" sz="1800" dirty="0">
                <a:solidFill>
                  <a:srgbClr val="262626"/>
                </a:solidFill>
              </a:rPr>
              <a:t>Frontend: Dowloaded in your brower</a:t>
            </a:r>
            <a:endParaRPr lang="en-US" altLang="en-US" sz="1800" dirty="0">
              <a:solidFill>
                <a:srgbClr val="262626"/>
              </a:solidFill>
            </a:endParaRPr>
          </a:p>
          <a:p>
            <a:pPr defTabSz="342900">
              <a:lnSpc>
                <a:spcPct val="120000"/>
              </a:lnSpc>
            </a:pPr>
            <a:r>
              <a:rPr lang="en-US" altLang="en-US" sz="1800" dirty="0">
                <a:solidFill>
                  <a:srgbClr val="262626"/>
                </a:solidFill>
              </a:rPr>
              <a:t>Backend/Server Side: Applications deployed in the server, handling request and data query</a:t>
            </a:r>
            <a:endParaRPr lang="en-US" altLang="en-US"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Code Demo</a:t>
            </a:r>
            <a:endParaRPr lang="en-US" altLang="zh-CN"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547995"/>
          </a:xfrm>
        </p:spPr>
        <p:txBody>
          <a:bodyPr>
            <a:normAutofit/>
          </a:bodyPr>
          <a:p>
            <a:pPr defTabSz="342900">
              <a:lnSpc>
                <a:spcPct val="120000"/>
              </a:lnSpc>
            </a:pPr>
            <a:r>
              <a:rPr lang="en-US" altLang="en-US" sz="1800" dirty="0">
                <a:solidFill>
                  <a:srgbClr val="262626"/>
                </a:solidFill>
              </a:rPr>
              <a:t>var http = require('http');</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http.createServer(function (req, res) {</a:t>
            </a:r>
            <a:endParaRPr lang="en-US" altLang="en-US" sz="1800" dirty="0">
              <a:solidFill>
                <a:srgbClr val="262626"/>
              </a:solidFill>
            </a:endParaRPr>
          </a:p>
          <a:p>
            <a:pPr defTabSz="342900">
              <a:lnSpc>
                <a:spcPct val="120000"/>
              </a:lnSpc>
            </a:pPr>
            <a:r>
              <a:rPr lang="en-US" altLang="en-US" sz="1800" dirty="0">
                <a:solidFill>
                  <a:srgbClr val="262626"/>
                </a:solidFill>
              </a:rPr>
              <a:t>  res.writeHead(200, {'Content-Type': 'text/html'});</a:t>
            </a:r>
            <a:endParaRPr lang="en-US" altLang="en-US" sz="1800" dirty="0">
              <a:solidFill>
                <a:srgbClr val="262626"/>
              </a:solidFill>
            </a:endParaRPr>
          </a:p>
          <a:p>
            <a:pPr defTabSz="342900">
              <a:lnSpc>
                <a:spcPct val="120000"/>
              </a:lnSpc>
            </a:pPr>
            <a:r>
              <a:rPr lang="en-US" altLang="en-US" sz="1800" dirty="0">
                <a:solidFill>
                  <a:srgbClr val="262626"/>
                </a:solidFill>
              </a:rPr>
              <a:t>  res.end('Hello World!');</a:t>
            </a:r>
            <a:endParaRPr lang="en-US" altLang="en-US" sz="1800" dirty="0">
              <a:solidFill>
                <a:srgbClr val="262626"/>
              </a:solidFill>
            </a:endParaRPr>
          </a:p>
          <a:p>
            <a:pPr defTabSz="342900">
              <a:lnSpc>
                <a:spcPct val="120000"/>
              </a:lnSpc>
            </a:pPr>
            <a:r>
              <a:rPr lang="en-US" altLang="en-US" sz="1800" dirty="0">
                <a:solidFill>
                  <a:srgbClr val="262626"/>
                </a:solidFill>
              </a:rPr>
              <a:t>}).listen(8080);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show chrome server and brower response</a:t>
            </a:r>
            <a:endParaRPr lang="en-US" altLang="en-US" sz="180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Express</a:t>
            </a:r>
            <a:endParaRPr lang="en-US"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259705"/>
          </a:xfrm>
        </p:spPr>
        <p:txBody>
          <a:bodyPr>
            <a:normAutofit fontScale="90000"/>
          </a:bodyPr>
          <a:p>
            <a:pPr defTabSz="342900">
              <a:lnSpc>
                <a:spcPct val="120000"/>
              </a:lnSpc>
            </a:pPr>
            <a:r>
              <a:rPr lang="en-US" altLang="en-US" sz="1800" dirty="0">
                <a:solidFill>
                  <a:srgbClr val="262626"/>
                </a:solidFill>
              </a:rPr>
              <a:t>What is Express.js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Express is a fast, assertive, essential and moderate web framework of Node.js. You can assume express as a layer built on the top of the Node.js that helps manage a server and routes. It provides a robust set of features to develop web and mobile applications.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Let's see some of the core features of Express framework:</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It can be used to design single-page, multi-page and hybrid web applications.</a:t>
            </a:r>
            <a:endParaRPr lang="en-US" altLang="en-US" sz="1800" dirty="0">
              <a:solidFill>
                <a:srgbClr val="262626"/>
              </a:solidFill>
            </a:endParaRPr>
          </a:p>
          <a:p>
            <a:pPr defTabSz="342900">
              <a:lnSpc>
                <a:spcPct val="120000"/>
              </a:lnSpc>
            </a:pPr>
            <a:r>
              <a:rPr lang="en-US" altLang="en-US" sz="1800" dirty="0">
                <a:solidFill>
                  <a:srgbClr val="262626"/>
                </a:solidFill>
              </a:rPr>
              <a:t>    It allows to setup middlewares to respond to HTTP Requests. </a:t>
            </a:r>
            <a:endParaRPr lang="en-US" altLang="en-US" sz="1800" dirty="0">
              <a:solidFill>
                <a:srgbClr val="262626"/>
              </a:solidFill>
            </a:endParaRPr>
          </a:p>
          <a:p>
            <a:pPr defTabSz="342900">
              <a:lnSpc>
                <a:spcPct val="120000"/>
              </a:lnSpc>
            </a:pPr>
            <a:r>
              <a:rPr lang="en-US" altLang="en-US" sz="1800" dirty="0">
                <a:solidFill>
                  <a:srgbClr val="262626"/>
                </a:solidFill>
              </a:rPr>
              <a:t>    It defines a routing table which is used to perform different actions based on HTTP method and URL.</a:t>
            </a:r>
            <a:endParaRPr lang="en-US" altLang="en-US" sz="1800" dirty="0">
              <a:solidFill>
                <a:srgbClr val="262626"/>
              </a:solidFill>
            </a:endParaRPr>
          </a:p>
          <a:p>
            <a:pPr defTabSz="342900">
              <a:lnSpc>
                <a:spcPct val="120000"/>
              </a:lnSpc>
            </a:pPr>
            <a:r>
              <a:rPr lang="en-US" altLang="en-US" sz="1800" dirty="0">
                <a:solidFill>
                  <a:srgbClr val="262626"/>
                </a:solidFill>
              </a:rPr>
              <a:t>    It allows to dynamically render HTML Pages based on passing arguments to templates.</a:t>
            </a:r>
            <a:endParaRPr lang="en-US" altLang="en-US"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259705"/>
          </a:xfrm>
        </p:spPr>
        <p:txBody>
          <a:bodyPr>
            <a:normAutofit/>
          </a:bodyPr>
          <a:p>
            <a:pPr defTabSz="342900">
              <a:lnSpc>
                <a:spcPct val="120000"/>
              </a:lnSpc>
            </a:pPr>
            <a:r>
              <a:rPr lang="en-US" altLang="en-US" sz="1800" dirty="0">
                <a:solidFill>
                  <a:srgbClr val="262626"/>
                </a:solidFill>
              </a:rPr>
              <a:t>var express = require('express');</a:t>
            </a:r>
            <a:endParaRPr lang="en-US" altLang="en-US" sz="1800" dirty="0">
              <a:solidFill>
                <a:srgbClr val="262626"/>
              </a:solidFill>
            </a:endParaRPr>
          </a:p>
          <a:p>
            <a:pPr defTabSz="342900">
              <a:lnSpc>
                <a:spcPct val="120000"/>
              </a:lnSpc>
            </a:pPr>
            <a:r>
              <a:rPr lang="en-US" altLang="en-US" sz="1800" dirty="0">
                <a:solidFill>
                  <a:srgbClr val="262626"/>
                </a:solidFill>
              </a:rPr>
              <a:t>var app = express();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app.get('/', function(req, res){</a:t>
            </a:r>
            <a:endParaRPr lang="en-US" altLang="en-US" sz="1800" dirty="0">
              <a:solidFill>
                <a:srgbClr val="262626"/>
              </a:solidFill>
            </a:endParaRPr>
          </a:p>
          <a:p>
            <a:pPr defTabSz="342900">
              <a:lnSpc>
                <a:spcPct val="120000"/>
              </a:lnSpc>
            </a:pPr>
            <a:r>
              <a:rPr lang="en-US" altLang="en-US" sz="1800" dirty="0">
                <a:solidFill>
                  <a:srgbClr val="262626"/>
                </a:solidFill>
              </a:rPr>
              <a:t>   res.send("Hello world!");</a:t>
            </a:r>
            <a:endParaRPr lang="en-US" altLang="en-US" sz="1800" dirty="0">
              <a:solidFill>
                <a:srgbClr val="262626"/>
              </a:solidFill>
            </a:endParaRPr>
          </a:p>
          <a:p>
            <a:pPr defTabSz="342900">
              <a:lnSpc>
                <a:spcPct val="120000"/>
              </a:lnSpc>
            </a:pPr>
            <a:r>
              <a:rPr lang="en-US" altLang="en-US" sz="1800" dirty="0">
                <a:solidFill>
                  <a:srgbClr val="262626"/>
                </a:solidFill>
              </a:rPr>
              <a: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app.listen(3000);</a:t>
            </a:r>
            <a:endParaRPr lang="en-US"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a:t>
            </a:r>
            <a:endParaRPr lang="en-US"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259705"/>
          </a:xfrm>
        </p:spPr>
        <p:txBody>
          <a:bodyPr>
            <a:normAutofit fontScale="90000" lnSpcReduction="20000"/>
          </a:bodyPr>
          <a:p>
            <a:pPr defTabSz="342900">
              <a:lnSpc>
                <a:spcPct val="120000"/>
              </a:lnSpc>
            </a:pPr>
            <a:r>
              <a:rPr lang="en-US" altLang="en-US" sz="1800" dirty="0">
                <a:solidFill>
                  <a:srgbClr val="262626"/>
                </a:solidFill>
              </a:rPr>
              <a:t>The MVC pattern, in a nutshell, is this: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The model represents the data, and does nothing else. The model does NOT depend on the controller or the view.</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The view displays the model data, and sends user actions (e.g. button clicks) to the controller. The view can:</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be independent of both the model and the controller; or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actually be the controller, and therefore depend on the model.</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The controller provides model data to the view, and interprets user actions such as button clicks. The controller depends on the view and the model. In some cases, the controller and the view are the same object.</a:t>
            </a:r>
            <a:endParaRPr lang="en-US" altLang="en-US" sz="180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948055" y="970915"/>
            <a:ext cx="7248525" cy="5619750"/>
          </a:xfrm>
          <a:prstGeom prst="rect">
            <a:avLst/>
          </a:prstGeom>
        </p:spPr>
      </p:pic>
      <p:sp>
        <p:nvSpPr>
          <p:cNvPr id="8" name="乘号 7"/>
          <p:cNvSpPr/>
          <p:nvPr/>
        </p:nvSpPr>
        <p:spPr>
          <a:xfrm>
            <a:off x="4091940" y="3011170"/>
            <a:ext cx="1339850" cy="2520950"/>
          </a:xfrm>
          <a:prstGeom prst="mathMultiply">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10290,&quot;width&quot;:5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2408</Words>
  <Application>WPS 演示</Application>
  <PresentationFormat>On-screen Show (4:3)</PresentationFormat>
  <Paragraphs>85</Paragraphs>
  <Slides>10</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Office Theme</vt:lpstr>
      <vt:lpstr>Enterprise Blockchain Developers (Intermediate)</vt:lpstr>
      <vt:lpstr>Outline</vt:lpstr>
      <vt:lpstr>What is Node.js?</vt:lpstr>
      <vt:lpstr>What is Node.js?</vt:lpstr>
      <vt:lpstr>Code Demo</vt:lpstr>
      <vt:lpstr>What is Express</vt:lpstr>
      <vt:lpstr>Code Demo</vt:lpstr>
      <vt:lpstr>MVC</vt:lpstr>
      <vt:lpstr>MVC</vt:lpstr>
      <vt:lpstr>MVC 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820</cp:revision>
  <cp:lastPrinted>2020-07-07T09:15:00Z</cp:lastPrinted>
  <dcterms:created xsi:type="dcterms:W3CDTF">2017-11-09T17:09:00Z</dcterms:created>
  <dcterms:modified xsi:type="dcterms:W3CDTF">2020-12-28T18:13:13Z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