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833" r:id="rId3"/>
    <p:sldId id="1387" r:id="rId4"/>
    <p:sldId id="1901" r:id="rId6"/>
    <p:sldId id="1976" r:id="rId7"/>
    <p:sldId id="1975" r:id="rId8"/>
    <p:sldId id="1950" r:id="rId9"/>
    <p:sldId id="1977" r:id="rId10"/>
    <p:sldId id="1978" r:id="rId11"/>
    <p:sldId id="1979" r:id="rId12"/>
    <p:sldId id="1980" r:id="rId13"/>
    <p:sldId id="1900" r:id="rId14"/>
    <p:sldId id="1981" r:id="rId15"/>
    <p:sldId id="1982" r:id="rId16"/>
    <p:sldId id="1875" r:id="rId17"/>
    <p:sldId id="1983" r:id="rId18"/>
    <p:sldId id="1865" r:id="rId19"/>
    <p:sldId id="1866" r:id="rId20"/>
    <p:sldId id="1984" r:id="rId21"/>
    <p:sldId id="1867" r:id="rId22"/>
    <p:sldId id="1868" r:id="rId23"/>
    <p:sldId id="1869" r:id="rId24"/>
    <p:sldId id="1870" r:id="rId25"/>
    <p:sldId id="1871" r:id="rId26"/>
    <p:sldId id="1986" r:id="rId27"/>
    <p:sldId id="1969" r:id="rId28"/>
    <p:sldId id="1970" r:id="rId29"/>
    <p:sldId id="1971" r:id="rId30"/>
    <p:sldId id="1816" r:id="rId3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Yan" initials="P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8840" autoAdjust="0"/>
    <p:restoredTop sz="94597" autoAdjust="0"/>
  </p:normalViewPr>
  <p:slideViewPr>
    <p:cSldViewPr snapToGrid="0">
      <p:cViewPr varScale="1">
        <p:scale>
          <a:sx n="138" d="100"/>
          <a:sy n="138" d="100"/>
        </p:scale>
        <p:origin x="2976" y="132"/>
      </p:cViewPr>
      <p:guideLst>
        <p:guide orient="horz" pos="2159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5" Type="http://schemas.openxmlformats.org/officeDocument/2006/relationships/commentAuthors" Target="commentAuthors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r">
              <a:defRPr sz="1300"/>
            </a:lvl1pPr>
          </a:lstStyle>
          <a:p>
            <a:fld id="{3ACEC32E-EEDF-4F6F-9227-E6EDC368634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4" tIns="48328" rIns="96654" bIns="483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6654" tIns="48328" rIns="96654" bIns="48328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r">
              <a:defRPr sz="1300"/>
            </a:lvl1pPr>
          </a:lstStyle>
          <a:p>
            <a:fld id="{E21EC080-2224-427D-8004-F896D4FDE80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566175" y="6478588"/>
            <a:ext cx="120626" cy="184151"/>
          </a:xfrm>
          <a:prstGeom prst="rect">
            <a:avLst/>
          </a:prstGeom>
          <a:ln w="12700"/>
        </p:spPr>
        <p:txBody>
          <a:bodyPr lIns="0" tIns="0" rIns="0" bIns="0" anchor="b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9144001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Image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015" y="2404234"/>
            <a:ext cx="3997529" cy="1746504"/>
          </a:xfrm>
        </p:spPr>
        <p:txBody>
          <a:bodyPr vert="horz" lIns="0" tIns="45720" rIns="0" bIns="45720" rtlCol="0" anchor="b" anchorCtr="1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noProof="0"/>
              <a:t>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9885" y="4553291"/>
            <a:ext cx="3787133" cy="521208"/>
          </a:xfrm>
        </p:spPr>
        <p:txBody>
          <a:bodyPr vert="horz" lIns="0" tIns="0" rIns="0" bIns="0" rtlCol="0" anchor="t" anchorCtr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5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7" Type="http://schemas.openxmlformats.org/officeDocument/2006/relationships/image" Target="../media/image7.png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32843" y="4878964"/>
            <a:ext cx="7897185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Enterprise Blockchain Developers (Intermediate)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rcRect t="9158" b="9158"/>
          <a:stretch>
            <a:fillRect/>
          </a:stretch>
        </p:blipFill>
        <p:spPr>
          <a:xfrm>
            <a:off x="20" y="10"/>
            <a:ext cx="9143980" cy="4201449"/>
          </a:xfrm>
          <a:prstGeom prst="rect">
            <a:avLst/>
          </a:prstGeom>
        </p:spPr>
      </p:pic>
      <p:grpSp>
        <p:nvGrpSpPr>
          <p:cNvPr id="26" name="Group 18"/>
          <p:cNvGrpSpPr>
            <a:grpSpLocks noGrp="1" noRot="1" noChangeAspect="1" noMove="1" noResize="1" noUngrp="1"/>
          </p:cNvGrpSpPr>
          <p:nvPr/>
        </p:nvGrpSpPr>
        <p:grpSpPr>
          <a:xfrm>
            <a:off x="0" y="2941813"/>
            <a:ext cx="9141713" cy="1828800"/>
            <a:chOff x="-305" y="3144820"/>
            <a:chExt cx="9182100" cy="1551136"/>
          </a:xfrm>
        </p:grpSpPr>
        <p:sp useBgFill="1">
          <p:nvSpPr>
            <p:cNvPr id="20" name="Freeform: Shape 19"/>
            <p:cNvSpPr/>
            <p:nvPr/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0"/>
            <p:cNvSpPr/>
            <p:nvPr/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2"/>
            <p:cNvSpPr/>
            <p:nvPr/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-169607" y="84246"/>
            <a:ext cx="9313607" cy="792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330" y="289587"/>
            <a:ext cx="1600430" cy="47705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699" y="271782"/>
            <a:ext cx="988629" cy="45459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573" y="352882"/>
            <a:ext cx="1894118" cy="37349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811628" y="145605"/>
            <a:ext cx="13528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In support of</a:t>
            </a:r>
            <a:endParaRPr lang="en-SG" sz="1050" dirty="0"/>
          </a:p>
        </p:txBody>
      </p:sp>
      <p:pic>
        <p:nvPicPr>
          <p:cNvPr id="37" name="Picture 2" descr="BAS_logo_FA_ Horizontal_RGB We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15" y="145605"/>
            <a:ext cx="1348818" cy="67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SmartMesh – The BrandLaure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637" y="6271357"/>
            <a:ext cx="717615" cy="47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7604507" y="6071372"/>
            <a:ext cx="925521" cy="26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Powered By</a:t>
            </a:r>
            <a:endParaRPr lang="en-SG" sz="105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7229" y="6268126"/>
            <a:ext cx="500274" cy="4929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So the differences are: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InitializableUpgradebilityProxy is just used to initialized impl contract</a:t>
            </a: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BaseAdminUpgradeabilityProxy: is proxy admin</a:t>
            </a: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UpgradeabilityProxy: the proxy for upgradeable contracts</a:t>
            </a: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InitializableAdminUpgradebilityProxy:  Initialize the impl and set admin address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AdminUpgradeabilityProxy: with constructor and set admin add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(</a:t>
            </a:r>
            <a:r>
              <a:rPr lang="en-US" altLang="en-US" sz="1800" dirty="0">
                <a:solidFill>
                  <a:srgbClr val="FF0000"/>
                </a:solidFill>
                <a:sym typeface="+mn-ea"/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64565" y="2216150"/>
            <a:ext cx="6838950" cy="4378960"/>
            <a:chOff x="1156" y="3903"/>
            <a:chExt cx="10770" cy="6896"/>
          </a:xfrm>
        </p:grpSpPr>
        <p:sp>
          <p:nvSpPr>
            <p:cNvPr id="5" name="矩形 4"/>
            <p:cNvSpPr/>
            <p:nvPr/>
          </p:nvSpPr>
          <p:spPr>
            <a:xfrm>
              <a:off x="5848" y="3903"/>
              <a:ext cx="1613" cy="7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proxy</a:t>
              </a:r>
              <a:endParaRPr lang="en-US" altLang="zh-CN"/>
            </a:p>
          </p:txBody>
        </p:sp>
        <p:sp>
          <p:nvSpPr>
            <p:cNvPr id="6" name="矩形 5"/>
            <p:cNvSpPr/>
            <p:nvPr/>
          </p:nvSpPr>
          <p:spPr>
            <a:xfrm>
              <a:off x="1156" y="6786"/>
              <a:ext cx="2839" cy="7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InitializableUpgrabdeablity Proxy</a:t>
              </a:r>
              <a:endParaRPr lang="en-US" altLang="zh-CN"/>
            </a:p>
          </p:txBody>
        </p:sp>
        <p:sp>
          <p:nvSpPr>
            <p:cNvPr id="7" name="矩形 6"/>
            <p:cNvSpPr/>
            <p:nvPr/>
          </p:nvSpPr>
          <p:spPr>
            <a:xfrm>
              <a:off x="5235" y="5293"/>
              <a:ext cx="2839" cy="7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BaseUpgrabdeablity Proxy</a:t>
              </a:r>
              <a:endParaRPr lang="en-US" altLang="zh-CN"/>
            </a:p>
          </p:txBody>
        </p:sp>
        <p:sp>
          <p:nvSpPr>
            <p:cNvPr id="8" name="矩形 7"/>
            <p:cNvSpPr/>
            <p:nvPr/>
          </p:nvSpPr>
          <p:spPr>
            <a:xfrm>
              <a:off x="5235" y="6786"/>
              <a:ext cx="2839" cy="7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BaseAdminUpgrabdeablity Proxy</a:t>
              </a:r>
              <a:endParaRPr lang="en-US" altLang="zh-CN"/>
            </a:p>
          </p:txBody>
        </p:sp>
        <p:sp>
          <p:nvSpPr>
            <p:cNvPr id="9" name="矩形 8"/>
            <p:cNvSpPr/>
            <p:nvPr/>
          </p:nvSpPr>
          <p:spPr>
            <a:xfrm>
              <a:off x="9088" y="6844"/>
              <a:ext cx="2839" cy="7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Upgrabdeablity Proxy</a:t>
              </a:r>
              <a:endParaRPr lang="en-US" altLang="zh-CN"/>
            </a:p>
          </p:txBody>
        </p:sp>
        <p:sp>
          <p:nvSpPr>
            <p:cNvPr id="10" name="矩形 9"/>
            <p:cNvSpPr/>
            <p:nvPr/>
          </p:nvSpPr>
          <p:spPr>
            <a:xfrm>
              <a:off x="7171" y="8400"/>
              <a:ext cx="2839" cy="7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AdminUpgrabdeablity Proxy</a:t>
              </a:r>
              <a:endParaRPr lang="en-US" altLang="zh-CN"/>
            </a:p>
          </p:txBody>
        </p:sp>
        <p:sp>
          <p:nvSpPr>
            <p:cNvPr id="11" name="矩形 10"/>
            <p:cNvSpPr/>
            <p:nvPr/>
          </p:nvSpPr>
          <p:spPr>
            <a:xfrm>
              <a:off x="2766" y="8400"/>
              <a:ext cx="3306" cy="7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InitializableAdminUpgrabdeablity Proxy</a:t>
              </a:r>
              <a:endParaRPr lang="en-US" altLang="zh-CN"/>
            </a:p>
          </p:txBody>
        </p:sp>
        <p:sp>
          <p:nvSpPr>
            <p:cNvPr id="12" name="矩形 11"/>
            <p:cNvSpPr/>
            <p:nvPr/>
          </p:nvSpPr>
          <p:spPr>
            <a:xfrm>
              <a:off x="2766" y="10005"/>
              <a:ext cx="3306" cy="7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Proxy Factory</a:t>
              </a:r>
              <a:endParaRPr lang="en-US" altLang="zh-CN"/>
            </a:p>
          </p:txBody>
        </p:sp>
        <p:sp>
          <p:nvSpPr>
            <p:cNvPr id="13" name="矩形 12"/>
            <p:cNvSpPr/>
            <p:nvPr/>
          </p:nvSpPr>
          <p:spPr>
            <a:xfrm>
              <a:off x="7171" y="10005"/>
              <a:ext cx="3306" cy="7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Proxy Admin</a:t>
              </a:r>
              <a:endParaRPr lang="en-US" altLang="zh-CN"/>
            </a:p>
          </p:txBody>
        </p:sp>
        <p:cxnSp>
          <p:nvCxnSpPr>
            <p:cNvPr id="14" name="直接箭头连接符 13"/>
            <p:cNvCxnSpPr>
              <a:stCxn id="5" idx="2"/>
              <a:endCxn id="7" idx="0"/>
            </p:cNvCxnSpPr>
            <p:nvPr/>
          </p:nvCxnSpPr>
          <p:spPr>
            <a:xfrm>
              <a:off x="6655" y="4698"/>
              <a:ext cx="0" cy="5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7" idx="1"/>
              <a:endCxn id="6" idx="0"/>
            </p:cNvCxnSpPr>
            <p:nvPr/>
          </p:nvCxnSpPr>
          <p:spPr>
            <a:xfrm flipH="1">
              <a:off x="2576" y="5691"/>
              <a:ext cx="2659" cy="10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7" idx="2"/>
              <a:endCxn id="8" idx="0"/>
            </p:cNvCxnSpPr>
            <p:nvPr/>
          </p:nvCxnSpPr>
          <p:spPr>
            <a:xfrm>
              <a:off x="6655" y="6088"/>
              <a:ext cx="0" cy="6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9" idx="0"/>
            </p:cNvCxnSpPr>
            <p:nvPr/>
          </p:nvCxnSpPr>
          <p:spPr>
            <a:xfrm>
              <a:off x="8074" y="5691"/>
              <a:ext cx="2434" cy="11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8" idx="2"/>
              <a:endCxn id="10" idx="0"/>
            </p:cNvCxnSpPr>
            <p:nvPr/>
          </p:nvCxnSpPr>
          <p:spPr>
            <a:xfrm>
              <a:off x="6655" y="7581"/>
              <a:ext cx="1936" cy="8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9" idx="2"/>
            </p:cNvCxnSpPr>
            <p:nvPr/>
          </p:nvCxnSpPr>
          <p:spPr>
            <a:xfrm flipH="1">
              <a:off x="8589" y="7639"/>
              <a:ext cx="1919" cy="7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2"/>
              <a:endCxn id="11" idx="0"/>
            </p:cNvCxnSpPr>
            <p:nvPr/>
          </p:nvCxnSpPr>
          <p:spPr>
            <a:xfrm flipH="1">
              <a:off x="4419" y="7581"/>
              <a:ext cx="2236" cy="8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2"/>
              <a:endCxn id="11" idx="0"/>
            </p:cNvCxnSpPr>
            <p:nvPr/>
          </p:nvCxnSpPr>
          <p:spPr>
            <a:xfrm>
              <a:off x="2576" y="7581"/>
              <a:ext cx="1843" cy="8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11" idx="2"/>
              <a:endCxn id="12" idx="0"/>
            </p:cNvCxnSpPr>
            <p:nvPr/>
          </p:nvCxnSpPr>
          <p:spPr>
            <a:xfrm>
              <a:off x="4419" y="9195"/>
              <a:ext cx="0" cy="8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0" idx="2"/>
              <a:endCxn id="13" idx="0"/>
            </p:cNvCxnSpPr>
            <p:nvPr/>
          </p:nvCxnSpPr>
          <p:spPr>
            <a:xfrm>
              <a:off x="8591" y="9195"/>
              <a:ext cx="233" cy="8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InitializableAdminUpgradebilityProxy:  Initialize the impl and set admin address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can set and manage admin and initialize logic contract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210" y="3293110"/>
            <a:ext cx="8070215" cy="18548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AdminUpgradeabilityProxy: with constructor and set admin add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986280"/>
            <a:ext cx="7534275" cy="13144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Inherited, </a:t>
            </a:r>
            <a:r>
              <a:rPr lang="en-US" altLang="zh-CN" sz="1800" dirty="0">
                <a:solidFill>
                  <a:srgbClr val="262626"/>
                </a:solidFill>
              </a:rPr>
              <a:t>Unstructured, External Storage, ProxyFactory and ProxyAdmin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(</a:t>
            </a:r>
            <a:r>
              <a:rPr lang="en-US" altLang="en-US" sz="1800" dirty="0">
                <a:solidFill>
                  <a:srgbClr val="FF0000"/>
                </a:solidFill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</a:rPr>
              <a:t>) </a:t>
            </a: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https://github.com/OpenZeppelin/openzeppelin-labs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rgbClr val="262626"/>
                </a:solidFill>
              </a:rPr>
              <a:t>Inherited</a:t>
            </a:r>
            <a:endParaRPr lang="en-US" altLang="en-US" sz="1800" b="1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What does it mean by upgradability? there is a initializer in the smartcontract or there are no constructor / initializer 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3296920"/>
            <a:ext cx="7965440" cy="28327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All the logic and proxy contracts share a same address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data stored in proxy address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251710"/>
            <a:ext cx="7800975" cy="45243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Drawbacks: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Data Model cannot be changed, can only be updated or add new features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(</a:t>
            </a:r>
            <a:r>
              <a:rPr lang="en-US" altLang="en-US" sz="1800" dirty="0">
                <a:solidFill>
                  <a:srgbClr val="FF0000"/>
                </a:solidFill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900" y="2774315"/>
            <a:ext cx="8203565" cy="29178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Eternal Storage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(</a:t>
            </a:r>
            <a:r>
              <a:rPr lang="en-US" altLang="en-US" sz="1800" dirty="0">
                <a:solidFill>
                  <a:srgbClr val="FF0000"/>
                </a:solidFill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" y="2404110"/>
            <a:ext cx="8724900" cy="33813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All the data stores in EternalStorageProxy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366520"/>
            <a:ext cx="7645400" cy="37045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Eternal Storage: </a:t>
            </a: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The data type is general, need to rewrite the functions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626870"/>
            <a:ext cx="6010910" cy="26968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671060"/>
            <a:ext cx="3819525" cy="1924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GB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Proxy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3 Design Patterns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Factory Code Demo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Upgradeable Factory Demo</a:t>
            </a:r>
            <a:endParaRPr 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(design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Pros: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The actural impl contract's data structure doesn't need to follow the previous impl contract's data structure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Cons: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Hard to write, as we need to extract all the data storing out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Unstructured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(</a:t>
            </a:r>
            <a:r>
              <a:rPr lang="en-US" altLang="en-US" sz="1800" dirty="0">
                <a:solidFill>
                  <a:srgbClr val="FF0000"/>
                </a:solidFill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The idea here is to use fixed storage slots to store the required data for upgradeability purpose, this is the upgradeability owner and the implementation address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710" y="1886585"/>
            <a:ext cx="6629400" cy="27952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10" y="5885815"/>
            <a:ext cx="7667625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Unstructured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Use pregenerated impl address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Use fixed impl address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460" y="4745990"/>
            <a:ext cx="8511540" cy="8642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85035"/>
            <a:ext cx="7256780" cy="152844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ProxyAdmin &amp; ProxyFactory (</a:t>
            </a:r>
            <a:r>
              <a:rPr lang="en-US" altLang="en-US" sz="1540" dirty="0">
                <a:solidFill>
                  <a:srgbClr val="FF0000"/>
                </a:solidFill>
              </a:rPr>
              <a:t>Code Explain</a:t>
            </a:r>
            <a:r>
              <a:rPr lang="en-US" altLang="en-US" sz="1540" dirty="0">
                <a:solidFill>
                  <a:srgbClr val="262626"/>
                </a:solidFill>
              </a:rPr>
              <a:t>)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Check if IniupgradProxy and AdminUpgradeProx have initializer (Inherited with admin) 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Unstructured Storage has contrustor, so can use upgradeto without init data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64565" y="2479040"/>
            <a:ext cx="6838950" cy="4378960"/>
            <a:chOff x="1156" y="3903"/>
            <a:chExt cx="10770" cy="6896"/>
          </a:xfrm>
        </p:grpSpPr>
        <p:sp>
          <p:nvSpPr>
            <p:cNvPr id="5" name="矩形 4"/>
            <p:cNvSpPr/>
            <p:nvPr/>
          </p:nvSpPr>
          <p:spPr>
            <a:xfrm>
              <a:off x="5848" y="3903"/>
              <a:ext cx="1613" cy="7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proxy</a:t>
              </a:r>
              <a:endParaRPr lang="en-US" altLang="zh-CN"/>
            </a:p>
          </p:txBody>
        </p:sp>
        <p:sp>
          <p:nvSpPr>
            <p:cNvPr id="6" name="矩形 5"/>
            <p:cNvSpPr/>
            <p:nvPr/>
          </p:nvSpPr>
          <p:spPr>
            <a:xfrm>
              <a:off x="1156" y="6786"/>
              <a:ext cx="2839" cy="7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InitializableUpgrabdeablity Proxy</a:t>
              </a:r>
              <a:endParaRPr lang="en-US" altLang="zh-CN"/>
            </a:p>
          </p:txBody>
        </p:sp>
        <p:sp>
          <p:nvSpPr>
            <p:cNvPr id="7" name="矩形 6"/>
            <p:cNvSpPr/>
            <p:nvPr/>
          </p:nvSpPr>
          <p:spPr>
            <a:xfrm>
              <a:off x="5235" y="5293"/>
              <a:ext cx="2839" cy="7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BaseUpgrabdeablity Proxy</a:t>
              </a:r>
              <a:endParaRPr lang="en-US" altLang="zh-CN"/>
            </a:p>
          </p:txBody>
        </p:sp>
        <p:sp>
          <p:nvSpPr>
            <p:cNvPr id="8" name="矩形 7"/>
            <p:cNvSpPr/>
            <p:nvPr/>
          </p:nvSpPr>
          <p:spPr>
            <a:xfrm>
              <a:off x="5235" y="6786"/>
              <a:ext cx="2839" cy="7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BaseAdminUpgrabdeablity Proxy</a:t>
              </a:r>
              <a:endParaRPr lang="en-US" altLang="zh-CN"/>
            </a:p>
          </p:txBody>
        </p:sp>
        <p:sp>
          <p:nvSpPr>
            <p:cNvPr id="9" name="矩形 8"/>
            <p:cNvSpPr/>
            <p:nvPr/>
          </p:nvSpPr>
          <p:spPr>
            <a:xfrm>
              <a:off x="9088" y="6844"/>
              <a:ext cx="2839" cy="7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Upgrabdeablity Proxy</a:t>
              </a:r>
              <a:endParaRPr lang="en-US" altLang="zh-CN"/>
            </a:p>
          </p:txBody>
        </p:sp>
        <p:sp>
          <p:nvSpPr>
            <p:cNvPr id="10" name="矩形 9"/>
            <p:cNvSpPr/>
            <p:nvPr/>
          </p:nvSpPr>
          <p:spPr>
            <a:xfrm>
              <a:off x="7171" y="8400"/>
              <a:ext cx="2839" cy="7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AdminUpgrabdeablity Proxy</a:t>
              </a:r>
              <a:endParaRPr lang="en-US" altLang="zh-CN"/>
            </a:p>
          </p:txBody>
        </p:sp>
        <p:sp>
          <p:nvSpPr>
            <p:cNvPr id="11" name="矩形 10"/>
            <p:cNvSpPr/>
            <p:nvPr/>
          </p:nvSpPr>
          <p:spPr>
            <a:xfrm>
              <a:off x="2766" y="8400"/>
              <a:ext cx="3306" cy="7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InitializableAdminUpgrabdeablity Proxy</a:t>
              </a:r>
              <a:endParaRPr lang="en-US" altLang="zh-CN"/>
            </a:p>
          </p:txBody>
        </p:sp>
        <p:sp>
          <p:nvSpPr>
            <p:cNvPr id="12" name="矩形 11"/>
            <p:cNvSpPr/>
            <p:nvPr/>
          </p:nvSpPr>
          <p:spPr>
            <a:xfrm>
              <a:off x="2766" y="10005"/>
              <a:ext cx="3306" cy="7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Proxy Factory</a:t>
              </a:r>
              <a:endParaRPr lang="en-US" altLang="zh-CN"/>
            </a:p>
          </p:txBody>
        </p:sp>
        <p:sp>
          <p:nvSpPr>
            <p:cNvPr id="13" name="矩形 12"/>
            <p:cNvSpPr/>
            <p:nvPr/>
          </p:nvSpPr>
          <p:spPr>
            <a:xfrm>
              <a:off x="7171" y="10005"/>
              <a:ext cx="3306" cy="7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Proxy Admin</a:t>
              </a:r>
              <a:endParaRPr lang="en-US" altLang="zh-CN"/>
            </a:p>
          </p:txBody>
        </p:sp>
        <p:cxnSp>
          <p:nvCxnSpPr>
            <p:cNvPr id="14" name="直接箭头连接符 13"/>
            <p:cNvCxnSpPr>
              <a:stCxn id="5" idx="2"/>
              <a:endCxn id="7" idx="0"/>
            </p:cNvCxnSpPr>
            <p:nvPr/>
          </p:nvCxnSpPr>
          <p:spPr>
            <a:xfrm>
              <a:off x="6655" y="4698"/>
              <a:ext cx="0" cy="5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7" idx="1"/>
              <a:endCxn id="6" idx="0"/>
            </p:cNvCxnSpPr>
            <p:nvPr/>
          </p:nvCxnSpPr>
          <p:spPr>
            <a:xfrm flipH="1">
              <a:off x="2576" y="5691"/>
              <a:ext cx="2659" cy="10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7" idx="2"/>
              <a:endCxn id="8" idx="0"/>
            </p:cNvCxnSpPr>
            <p:nvPr/>
          </p:nvCxnSpPr>
          <p:spPr>
            <a:xfrm>
              <a:off x="6655" y="6088"/>
              <a:ext cx="0" cy="6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9" idx="0"/>
            </p:cNvCxnSpPr>
            <p:nvPr/>
          </p:nvCxnSpPr>
          <p:spPr>
            <a:xfrm>
              <a:off x="8074" y="5691"/>
              <a:ext cx="2434" cy="11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8" idx="2"/>
              <a:endCxn id="10" idx="0"/>
            </p:cNvCxnSpPr>
            <p:nvPr/>
          </p:nvCxnSpPr>
          <p:spPr>
            <a:xfrm>
              <a:off x="6655" y="7581"/>
              <a:ext cx="1936" cy="8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9" idx="2"/>
            </p:cNvCxnSpPr>
            <p:nvPr/>
          </p:nvCxnSpPr>
          <p:spPr>
            <a:xfrm flipH="1">
              <a:off x="8589" y="7639"/>
              <a:ext cx="1919" cy="7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2"/>
              <a:endCxn id="11" idx="0"/>
            </p:cNvCxnSpPr>
            <p:nvPr/>
          </p:nvCxnSpPr>
          <p:spPr>
            <a:xfrm flipH="1">
              <a:off x="4419" y="7581"/>
              <a:ext cx="2236" cy="8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2"/>
              <a:endCxn id="11" idx="0"/>
            </p:cNvCxnSpPr>
            <p:nvPr/>
          </p:nvCxnSpPr>
          <p:spPr>
            <a:xfrm>
              <a:off x="2576" y="7581"/>
              <a:ext cx="1843" cy="8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11" idx="2"/>
              <a:endCxn id="12" idx="0"/>
            </p:cNvCxnSpPr>
            <p:nvPr/>
          </p:nvCxnSpPr>
          <p:spPr>
            <a:xfrm>
              <a:off x="4419" y="9195"/>
              <a:ext cx="0" cy="8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0" idx="2"/>
              <a:endCxn id="13" idx="0"/>
            </p:cNvCxnSpPr>
            <p:nvPr/>
          </p:nvCxnSpPr>
          <p:spPr>
            <a:xfrm>
              <a:off x="8591" y="9195"/>
              <a:ext cx="233" cy="8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Explain the code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Proxy: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miniDeploy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deploy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Salt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Creates a proxy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Proxy admin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upgradeto vs upgradeToAndCall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4951730"/>
            <a:ext cx="7537450" cy="1445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930" y="1852930"/>
            <a:ext cx="3886200" cy="21717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Factory and Proxy Pattern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lvl="1" defTabSz="342900">
              <a:lnSpc>
                <a:spcPct val="120000"/>
              </a:lnSpc>
            </a:pPr>
            <a:r>
              <a:rPr lang="en-US" altLang="en-US" sz="1540" b="1" dirty="0">
                <a:solidFill>
                  <a:srgbClr val="262626"/>
                </a:solidFill>
              </a:rPr>
              <a:t>What Is the Factory Pattern?</a:t>
            </a:r>
            <a:endParaRPr lang="en-US" altLang="en-US" sz="1540" b="1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The idea of the factory pattern is to have a contract (the factory) that will carry the mission of creating other contracts.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Why Use the Factory Pattern in Solidity?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1 If you want to create multiple instances of the same contract and you’re looking for a way to keep track of them and make their management easier.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2 Save gas on deployment: You can deploy only the factory and use it later to deploy the other contracts.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 3 Improve contract security: make logic simpler, upgradeable, so safer.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Factory and Proxy Pattern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185" y="1160145"/>
            <a:ext cx="8215630" cy="453771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Factory and Proxy Pattern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975" y="1147445"/>
            <a:ext cx="80200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Code Demo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Tasks: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1. Add </a:t>
            </a:r>
            <a:r>
              <a:rPr lang="en-US" altLang="en-US" sz="1535" dirty="0">
                <a:solidFill>
                  <a:srgbClr val="262626"/>
                </a:solidFill>
                <a:sym typeface="+mn-ea"/>
              </a:rPr>
              <a:t> Proxy admin and Proxy Factor to </a:t>
            </a:r>
            <a:r>
              <a:rPr lang="en-US" altLang="en-US" sz="1540" dirty="0">
                <a:solidFill>
                  <a:srgbClr val="262626"/>
                </a:solidFill>
              </a:rPr>
              <a:t>PrivateStamp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2. Explain Aave's contract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3. Add version to make Proxy upgradeable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(</a:t>
            </a:r>
            <a:r>
              <a:rPr lang="en-US" altLang="en-US" sz="1800" dirty="0">
                <a:solidFill>
                  <a:srgbClr val="FF0000"/>
                </a:solidFill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</a:rPr>
              <a:t>) https://github.com/OpenZeppelin/openzeppelin-sdk/tree/master/packages/lib/contracts/upgradeability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152525" y="2216150"/>
            <a:ext cx="6838950" cy="4378960"/>
            <a:chOff x="1156" y="3903"/>
            <a:chExt cx="10770" cy="6896"/>
          </a:xfrm>
        </p:grpSpPr>
        <p:sp>
          <p:nvSpPr>
            <p:cNvPr id="5" name="矩形 4"/>
            <p:cNvSpPr/>
            <p:nvPr/>
          </p:nvSpPr>
          <p:spPr>
            <a:xfrm>
              <a:off x="5848" y="3903"/>
              <a:ext cx="1613" cy="7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proxy</a:t>
              </a:r>
              <a:endParaRPr lang="en-US" altLang="zh-CN"/>
            </a:p>
          </p:txBody>
        </p:sp>
        <p:sp>
          <p:nvSpPr>
            <p:cNvPr id="6" name="矩形 5"/>
            <p:cNvSpPr/>
            <p:nvPr/>
          </p:nvSpPr>
          <p:spPr>
            <a:xfrm>
              <a:off x="1156" y="6786"/>
              <a:ext cx="2839" cy="7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InitializableUpgrabdeablity Proxy</a:t>
              </a:r>
              <a:endParaRPr lang="en-US" altLang="zh-CN"/>
            </a:p>
          </p:txBody>
        </p:sp>
        <p:sp>
          <p:nvSpPr>
            <p:cNvPr id="7" name="矩形 6"/>
            <p:cNvSpPr/>
            <p:nvPr/>
          </p:nvSpPr>
          <p:spPr>
            <a:xfrm>
              <a:off x="5235" y="5293"/>
              <a:ext cx="2839" cy="7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BaseUpgrabdeablity Proxy</a:t>
              </a:r>
              <a:endParaRPr lang="en-US" altLang="zh-CN"/>
            </a:p>
          </p:txBody>
        </p:sp>
        <p:sp>
          <p:nvSpPr>
            <p:cNvPr id="8" name="矩形 7"/>
            <p:cNvSpPr/>
            <p:nvPr/>
          </p:nvSpPr>
          <p:spPr>
            <a:xfrm>
              <a:off x="5235" y="6786"/>
              <a:ext cx="2839" cy="7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BaseAdminUpgrabdeablity Proxy</a:t>
              </a:r>
              <a:endParaRPr lang="en-US" altLang="zh-CN"/>
            </a:p>
          </p:txBody>
        </p:sp>
        <p:sp>
          <p:nvSpPr>
            <p:cNvPr id="9" name="矩形 8"/>
            <p:cNvSpPr/>
            <p:nvPr/>
          </p:nvSpPr>
          <p:spPr>
            <a:xfrm>
              <a:off x="9088" y="6844"/>
              <a:ext cx="2839" cy="7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Upgrabdeablity Proxy</a:t>
              </a:r>
              <a:endParaRPr lang="en-US" altLang="zh-CN"/>
            </a:p>
          </p:txBody>
        </p:sp>
        <p:sp>
          <p:nvSpPr>
            <p:cNvPr id="10" name="矩形 9"/>
            <p:cNvSpPr/>
            <p:nvPr/>
          </p:nvSpPr>
          <p:spPr>
            <a:xfrm>
              <a:off x="7171" y="8400"/>
              <a:ext cx="2839" cy="7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AdminUpgrabdeablity Proxy</a:t>
              </a:r>
              <a:endParaRPr lang="en-US" altLang="zh-CN"/>
            </a:p>
          </p:txBody>
        </p:sp>
        <p:sp>
          <p:nvSpPr>
            <p:cNvPr id="11" name="矩形 10"/>
            <p:cNvSpPr/>
            <p:nvPr/>
          </p:nvSpPr>
          <p:spPr>
            <a:xfrm>
              <a:off x="2766" y="8400"/>
              <a:ext cx="3306" cy="7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InitializableAdminUpgrabdeablity Proxy</a:t>
              </a:r>
              <a:endParaRPr lang="en-US" altLang="zh-CN"/>
            </a:p>
          </p:txBody>
        </p:sp>
        <p:sp>
          <p:nvSpPr>
            <p:cNvPr id="12" name="矩形 11"/>
            <p:cNvSpPr/>
            <p:nvPr/>
          </p:nvSpPr>
          <p:spPr>
            <a:xfrm>
              <a:off x="2766" y="10005"/>
              <a:ext cx="3306" cy="7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Proxy Factory</a:t>
              </a:r>
              <a:endParaRPr lang="en-US" altLang="zh-CN"/>
            </a:p>
          </p:txBody>
        </p:sp>
        <p:sp>
          <p:nvSpPr>
            <p:cNvPr id="13" name="矩形 12"/>
            <p:cNvSpPr/>
            <p:nvPr/>
          </p:nvSpPr>
          <p:spPr>
            <a:xfrm>
              <a:off x="7171" y="10005"/>
              <a:ext cx="3306" cy="7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Proxy Admin</a:t>
              </a:r>
              <a:endParaRPr lang="en-US" altLang="zh-CN"/>
            </a:p>
          </p:txBody>
        </p:sp>
        <p:cxnSp>
          <p:nvCxnSpPr>
            <p:cNvPr id="14" name="直接箭头连接符 13"/>
            <p:cNvCxnSpPr>
              <a:stCxn id="5" idx="2"/>
              <a:endCxn id="7" idx="0"/>
            </p:cNvCxnSpPr>
            <p:nvPr/>
          </p:nvCxnSpPr>
          <p:spPr>
            <a:xfrm>
              <a:off x="6655" y="4698"/>
              <a:ext cx="0" cy="5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7" idx="1"/>
              <a:endCxn id="6" idx="0"/>
            </p:cNvCxnSpPr>
            <p:nvPr/>
          </p:nvCxnSpPr>
          <p:spPr>
            <a:xfrm flipH="1">
              <a:off x="2576" y="5691"/>
              <a:ext cx="2659" cy="10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7" idx="2"/>
              <a:endCxn id="8" idx="0"/>
            </p:cNvCxnSpPr>
            <p:nvPr/>
          </p:nvCxnSpPr>
          <p:spPr>
            <a:xfrm>
              <a:off x="6655" y="6088"/>
              <a:ext cx="0" cy="6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9" idx="0"/>
            </p:cNvCxnSpPr>
            <p:nvPr/>
          </p:nvCxnSpPr>
          <p:spPr>
            <a:xfrm>
              <a:off x="8074" y="5691"/>
              <a:ext cx="2434" cy="11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8" idx="2"/>
              <a:endCxn id="10" idx="0"/>
            </p:cNvCxnSpPr>
            <p:nvPr/>
          </p:nvCxnSpPr>
          <p:spPr>
            <a:xfrm>
              <a:off x="6655" y="7581"/>
              <a:ext cx="1936" cy="8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9" idx="2"/>
            </p:cNvCxnSpPr>
            <p:nvPr/>
          </p:nvCxnSpPr>
          <p:spPr>
            <a:xfrm flipH="1">
              <a:off x="8589" y="7639"/>
              <a:ext cx="1919" cy="7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2"/>
              <a:endCxn id="11" idx="0"/>
            </p:cNvCxnSpPr>
            <p:nvPr/>
          </p:nvCxnSpPr>
          <p:spPr>
            <a:xfrm flipH="1">
              <a:off x="4419" y="7581"/>
              <a:ext cx="2236" cy="8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2"/>
              <a:endCxn id="11" idx="0"/>
            </p:cNvCxnSpPr>
            <p:nvPr/>
          </p:nvCxnSpPr>
          <p:spPr>
            <a:xfrm>
              <a:off x="2576" y="7581"/>
              <a:ext cx="1843" cy="8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11" idx="2"/>
              <a:endCxn id="12" idx="0"/>
            </p:cNvCxnSpPr>
            <p:nvPr/>
          </p:nvCxnSpPr>
          <p:spPr>
            <a:xfrm>
              <a:off x="4419" y="9195"/>
              <a:ext cx="0" cy="8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0" idx="2"/>
              <a:endCxn id="13" idx="0"/>
            </p:cNvCxnSpPr>
            <p:nvPr/>
          </p:nvCxnSpPr>
          <p:spPr>
            <a:xfrm>
              <a:off x="8591" y="9195"/>
              <a:ext cx="233" cy="8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fontScale="85000"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Proxy: fall back and delegateCall;    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proxy no parent class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function () payable external {  _fallback();}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function _implementation() internal view returns (address); </a:t>
            </a:r>
            <a:r>
              <a:rPr lang="en-US" altLang="en-US" sz="1800" dirty="0">
                <a:solidFill>
                  <a:srgbClr val="FF0000"/>
                </a:solidFill>
              </a:rPr>
              <a:t>(abstract class)</a:t>
            </a:r>
            <a:endParaRPr lang="en-US" altLang="en-US" sz="1800" dirty="0">
              <a:solidFill>
                <a:srgbClr val="FF0000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function _delegate(address implementation) internal {</a:t>
            </a:r>
            <a:r>
              <a:rPr lang="en-US" altLang="en-US" sz="1800" dirty="0">
                <a:solidFill>
                  <a:srgbClr val="FF0000"/>
                </a:solidFill>
              </a:rPr>
              <a:t>assembly </a:t>
            </a:r>
            <a:r>
              <a:rPr lang="en-US" altLang="en-US" sz="1800" dirty="0">
                <a:solidFill>
                  <a:srgbClr val="262626"/>
                </a:solidFill>
              </a:rPr>
              <a:t>}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function _willFallback() internal {} </a:t>
            </a:r>
            <a:r>
              <a:rPr lang="en-US" altLang="en-US" sz="1800" dirty="0">
                <a:solidFill>
                  <a:srgbClr val="FF0000"/>
                </a:solidFill>
                <a:sym typeface="+mn-ea"/>
              </a:rPr>
              <a:t>(abstract class)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function _fallback() internal {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    _willFallback();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    _delegate(_implementation());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  }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BaseUpgradeabilityProxy: no initializer or contractor, has upgradeto &amp; impl slot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(</a:t>
            </a:r>
            <a:r>
              <a:rPr lang="en-US" altLang="en-US" sz="1800" dirty="0">
                <a:solidFill>
                  <a:srgbClr val="FF0000"/>
                </a:solidFill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</a:rPr>
              <a:t>) https://github.com/OpenZeppelin/openzeppelin-sdk/tree/master/packages/lib/contracts/upgradeability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BaseUpgradeabilityProxy: no initializer or constructor, has upgradeto &amp; impl slot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what is usage of initializer or </a:t>
            </a: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constructor</a:t>
            </a:r>
            <a:r>
              <a:rPr lang="en-US" altLang="en-US" sz="1800" dirty="0">
                <a:solidFill>
                  <a:srgbClr val="262626"/>
                </a:solidFill>
              </a:rPr>
              <a:t>?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constructor </a:t>
            </a:r>
            <a:r>
              <a:rPr lang="en-US" altLang="en-US" sz="1800" dirty="0">
                <a:solidFill>
                  <a:srgbClr val="262626"/>
                </a:solidFill>
              </a:rPr>
              <a:t>is used to initialized data, </a:t>
            </a: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initializer function is a normal function, so it can be called after the instance gets created. 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contract BaseUpgradeabilityProxy is Proxy (Inherit from Proxy)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 bytes32 internal constant IMPLEMENTATION_SLOT = 0x360894a13ba1a3210667c828492db98dca3e2076cc3735a920a3ca505d382bbc;  </a:t>
            </a:r>
            <a:r>
              <a:rPr lang="en-US" altLang="en-US" sz="1800" dirty="0">
                <a:solidFill>
                  <a:srgbClr val="FF0000"/>
                </a:solidFill>
              </a:rPr>
              <a:t>This is the keccak-256 hash of "eip1967.proxy.implementation" subtracted by 1, and is validated in the constructor (reserved slot for implimentation contract)</a:t>
            </a:r>
            <a:endParaRPr lang="en-US" altLang="en-US" sz="1800" dirty="0">
              <a:solidFill>
                <a:srgbClr val="FF0000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</a:rPr>
              <a:t>function _implementation()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</a:rPr>
              <a:t>function _upgradeTo(address newImplementation) internal 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</a:rPr>
              <a:t>function _setImplementation(address newImplementation) internal 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InitializableUpgradebilityProxy: with initializer &amp; Initialize the impl address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BaseAdminUpgradeabilityProxy: Add admin, no Initializer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UpgradeabilityProxy: with constructor and set the impl slot </a:t>
            </a: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(</a:t>
            </a:r>
            <a:r>
              <a:rPr lang="en-US" altLang="en-US" sz="1800" dirty="0">
                <a:solidFill>
                  <a:srgbClr val="FF0000"/>
                </a:solidFill>
                <a:sym typeface="+mn-ea"/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79170" y="2364105"/>
            <a:ext cx="6838950" cy="4378960"/>
            <a:chOff x="1156" y="3903"/>
            <a:chExt cx="10770" cy="6896"/>
          </a:xfrm>
        </p:grpSpPr>
        <p:sp>
          <p:nvSpPr>
            <p:cNvPr id="5" name="矩形 4"/>
            <p:cNvSpPr/>
            <p:nvPr/>
          </p:nvSpPr>
          <p:spPr>
            <a:xfrm>
              <a:off x="5848" y="3903"/>
              <a:ext cx="1613" cy="7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proxy</a:t>
              </a:r>
              <a:endParaRPr lang="en-US" altLang="zh-CN"/>
            </a:p>
          </p:txBody>
        </p:sp>
        <p:sp>
          <p:nvSpPr>
            <p:cNvPr id="6" name="矩形 5"/>
            <p:cNvSpPr/>
            <p:nvPr/>
          </p:nvSpPr>
          <p:spPr>
            <a:xfrm>
              <a:off x="1156" y="6786"/>
              <a:ext cx="2839" cy="7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InitializableUpgrabdeablity Proxy</a:t>
              </a:r>
              <a:endParaRPr lang="en-US" altLang="zh-CN"/>
            </a:p>
          </p:txBody>
        </p:sp>
        <p:sp>
          <p:nvSpPr>
            <p:cNvPr id="7" name="矩形 6"/>
            <p:cNvSpPr/>
            <p:nvPr/>
          </p:nvSpPr>
          <p:spPr>
            <a:xfrm>
              <a:off x="5235" y="5293"/>
              <a:ext cx="2839" cy="7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BaseUpgrabdeablity Proxy</a:t>
              </a:r>
              <a:endParaRPr lang="en-US" altLang="zh-CN"/>
            </a:p>
          </p:txBody>
        </p:sp>
        <p:sp>
          <p:nvSpPr>
            <p:cNvPr id="8" name="矩形 7"/>
            <p:cNvSpPr/>
            <p:nvPr/>
          </p:nvSpPr>
          <p:spPr>
            <a:xfrm>
              <a:off x="5235" y="6786"/>
              <a:ext cx="2839" cy="7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BaseAdminUpgrabdeablity Proxy</a:t>
              </a:r>
              <a:endParaRPr lang="en-US" altLang="zh-CN"/>
            </a:p>
          </p:txBody>
        </p:sp>
        <p:sp>
          <p:nvSpPr>
            <p:cNvPr id="9" name="矩形 8"/>
            <p:cNvSpPr/>
            <p:nvPr/>
          </p:nvSpPr>
          <p:spPr>
            <a:xfrm>
              <a:off x="9088" y="6844"/>
              <a:ext cx="2839" cy="7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Upgrabdeablity Proxy</a:t>
              </a:r>
              <a:endParaRPr lang="en-US" altLang="zh-CN"/>
            </a:p>
          </p:txBody>
        </p:sp>
        <p:sp>
          <p:nvSpPr>
            <p:cNvPr id="10" name="矩形 9"/>
            <p:cNvSpPr/>
            <p:nvPr/>
          </p:nvSpPr>
          <p:spPr>
            <a:xfrm>
              <a:off x="7171" y="8400"/>
              <a:ext cx="2839" cy="7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AdminUpgrabdeablity Proxy</a:t>
              </a:r>
              <a:endParaRPr lang="en-US" altLang="zh-CN"/>
            </a:p>
          </p:txBody>
        </p:sp>
        <p:sp>
          <p:nvSpPr>
            <p:cNvPr id="11" name="矩形 10"/>
            <p:cNvSpPr/>
            <p:nvPr/>
          </p:nvSpPr>
          <p:spPr>
            <a:xfrm>
              <a:off x="2766" y="8400"/>
              <a:ext cx="3306" cy="7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InitializableAdminUpgrabdeablity Proxy</a:t>
              </a:r>
              <a:endParaRPr lang="en-US" altLang="zh-CN"/>
            </a:p>
          </p:txBody>
        </p:sp>
        <p:sp>
          <p:nvSpPr>
            <p:cNvPr id="12" name="矩形 11"/>
            <p:cNvSpPr/>
            <p:nvPr/>
          </p:nvSpPr>
          <p:spPr>
            <a:xfrm>
              <a:off x="2766" y="10005"/>
              <a:ext cx="3306" cy="7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Proxy Factory</a:t>
              </a:r>
              <a:endParaRPr lang="en-US" altLang="zh-CN"/>
            </a:p>
          </p:txBody>
        </p:sp>
        <p:sp>
          <p:nvSpPr>
            <p:cNvPr id="13" name="矩形 12"/>
            <p:cNvSpPr/>
            <p:nvPr/>
          </p:nvSpPr>
          <p:spPr>
            <a:xfrm>
              <a:off x="7171" y="10005"/>
              <a:ext cx="3306" cy="7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Proxy Admin</a:t>
              </a:r>
              <a:endParaRPr lang="en-US" altLang="zh-CN"/>
            </a:p>
          </p:txBody>
        </p:sp>
        <p:cxnSp>
          <p:nvCxnSpPr>
            <p:cNvPr id="14" name="直接箭头连接符 13"/>
            <p:cNvCxnSpPr>
              <a:stCxn id="5" idx="2"/>
              <a:endCxn id="7" idx="0"/>
            </p:cNvCxnSpPr>
            <p:nvPr/>
          </p:nvCxnSpPr>
          <p:spPr>
            <a:xfrm>
              <a:off x="6655" y="4698"/>
              <a:ext cx="0" cy="5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7" idx="1"/>
              <a:endCxn id="6" idx="0"/>
            </p:cNvCxnSpPr>
            <p:nvPr/>
          </p:nvCxnSpPr>
          <p:spPr>
            <a:xfrm flipH="1">
              <a:off x="2576" y="5691"/>
              <a:ext cx="2659" cy="10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7" idx="2"/>
              <a:endCxn id="8" idx="0"/>
            </p:cNvCxnSpPr>
            <p:nvPr/>
          </p:nvCxnSpPr>
          <p:spPr>
            <a:xfrm>
              <a:off x="6655" y="6088"/>
              <a:ext cx="0" cy="6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9" idx="0"/>
            </p:cNvCxnSpPr>
            <p:nvPr/>
          </p:nvCxnSpPr>
          <p:spPr>
            <a:xfrm>
              <a:off x="8074" y="5691"/>
              <a:ext cx="2434" cy="11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8" idx="2"/>
              <a:endCxn id="10" idx="0"/>
            </p:cNvCxnSpPr>
            <p:nvPr/>
          </p:nvCxnSpPr>
          <p:spPr>
            <a:xfrm>
              <a:off x="6655" y="7581"/>
              <a:ext cx="1936" cy="8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9" idx="2"/>
            </p:cNvCxnSpPr>
            <p:nvPr/>
          </p:nvCxnSpPr>
          <p:spPr>
            <a:xfrm flipH="1">
              <a:off x="8589" y="7639"/>
              <a:ext cx="1919" cy="7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2"/>
              <a:endCxn id="11" idx="0"/>
            </p:cNvCxnSpPr>
            <p:nvPr/>
          </p:nvCxnSpPr>
          <p:spPr>
            <a:xfrm flipH="1">
              <a:off x="4419" y="7581"/>
              <a:ext cx="2236" cy="8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2"/>
              <a:endCxn id="11" idx="0"/>
            </p:cNvCxnSpPr>
            <p:nvPr/>
          </p:nvCxnSpPr>
          <p:spPr>
            <a:xfrm>
              <a:off x="2576" y="7581"/>
              <a:ext cx="1843" cy="8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11" idx="2"/>
              <a:endCxn id="12" idx="0"/>
            </p:cNvCxnSpPr>
            <p:nvPr/>
          </p:nvCxnSpPr>
          <p:spPr>
            <a:xfrm>
              <a:off x="4419" y="9195"/>
              <a:ext cx="0" cy="8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0" idx="2"/>
              <a:endCxn id="13" idx="0"/>
            </p:cNvCxnSpPr>
            <p:nvPr/>
          </p:nvCxnSpPr>
          <p:spPr>
            <a:xfrm>
              <a:off x="8591" y="9195"/>
              <a:ext cx="233" cy="8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InitializableUpgradebilityProxy: with initializer &amp; Initialize the impl address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can flexiablely initialize logic contract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9090" y="2369820"/>
            <a:ext cx="8465820" cy="39636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BaseAdminUpgradeabilityProxy: Add admin, no Initializer</a:t>
            </a: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Admin is to manage the implementation logic contract</a:t>
            </a: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contract BaseAdminUpgradeabilityProxy is BaseUpgradeabilityProxy {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function admin() external ifAdmin returns (address) {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function implementation() external ifAdmin returns (address) {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function changeAdmin(address newAdmin) external ifAdmin {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function upgradeTo(address newImplementation) external ifAdmin { (</a:t>
            </a:r>
            <a:r>
              <a:rPr lang="en-US" altLang="en-US" sz="1800" dirty="0">
                <a:solidFill>
                  <a:srgbClr val="FF0000"/>
                </a:solidFill>
              </a:rPr>
              <a:t>without init data</a:t>
            </a:r>
            <a:r>
              <a:rPr lang="en-US" altLang="en-US" sz="1800" dirty="0">
                <a:solidFill>
                  <a:srgbClr val="262626"/>
                </a:solidFill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function upgradeToAndCall(address newImplementation, bytes calldata data) payable external ifAdmin { (</a:t>
            </a:r>
            <a:r>
              <a:rPr lang="en-US" altLang="en-US" sz="1800" dirty="0">
                <a:solidFill>
                  <a:srgbClr val="FF0000"/>
                </a:solidFill>
              </a:rPr>
              <a:t>with init data</a:t>
            </a:r>
            <a:r>
              <a:rPr lang="en-US" altLang="en-US" sz="1800" dirty="0">
                <a:solidFill>
                  <a:srgbClr val="262626"/>
                </a:solidFill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function _admin() internal view returns (address adm) {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function _setAdmin(address newAdmin) internal {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UpgradeabilityProxy: with constructor and set the impl slot</a:t>
            </a: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so this is not a upgradeable contract. just a proxy</a:t>
            </a: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0770" y="2480945"/>
            <a:ext cx="6981825" cy="18954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850,&quot;width&quot;:12495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7121</Words>
  <Application>WPS 演示</Application>
  <PresentationFormat>On-screen Show (4:3)</PresentationFormat>
  <Paragraphs>299</Paragraphs>
  <Slides>28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Arial</vt:lpstr>
      <vt:lpstr>宋体</vt:lpstr>
      <vt:lpstr>Wingdings</vt:lpstr>
      <vt:lpstr>Calibri</vt:lpstr>
      <vt:lpstr>Montserrat</vt:lpstr>
      <vt:lpstr>Montserrat</vt:lpstr>
      <vt:lpstr>Arial</vt:lpstr>
      <vt:lpstr>Calibri Light</vt:lpstr>
      <vt:lpstr>微软雅黑</vt:lpstr>
      <vt:lpstr>Arial Unicode MS</vt:lpstr>
      <vt:lpstr>等线</vt:lpstr>
      <vt:lpstr>等线 Light</vt:lpstr>
      <vt:lpstr>Office Theme</vt:lpstr>
      <vt:lpstr>Enterprise Blockchain Developers (Intermediate)</vt:lpstr>
      <vt:lpstr>Outline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Factory and Proxy Pattern</vt:lpstr>
      <vt:lpstr>Factory and Proxy Pattern</vt:lpstr>
      <vt:lpstr>Factory and Proxy Pattern</vt:lpstr>
      <vt:lpstr>Code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FRACTALE Realtime Autonomic Control TransActive Layered Energy system</dc:title>
  <dc:creator>fun family</dc:creator>
  <cp:lastModifiedBy>Think</cp:lastModifiedBy>
  <cp:revision>1486</cp:revision>
  <cp:lastPrinted>2020-07-07T09:15:00Z</cp:lastPrinted>
  <dcterms:created xsi:type="dcterms:W3CDTF">2017-11-09T17:09:00Z</dcterms:created>
  <dcterms:modified xsi:type="dcterms:W3CDTF">2021-03-11T21:59:19Z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