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1833" r:id="rId3"/>
    <p:sldId id="1387" r:id="rId4"/>
    <p:sldId id="1979" r:id="rId6"/>
    <p:sldId id="2043" r:id="rId7"/>
    <p:sldId id="2044" r:id="rId8"/>
    <p:sldId id="2045" r:id="rId9"/>
    <p:sldId id="2046" r:id="rId10"/>
    <p:sldId id="2047" r:id="rId11"/>
    <p:sldId id="2048" r:id="rId12"/>
    <p:sldId id="2049" r:id="rId13"/>
    <p:sldId id="2019" r:id="rId14"/>
    <p:sldId id="2050" r:id="rId15"/>
    <p:sldId id="2017" r:id="rId16"/>
    <p:sldId id="2052" r:id="rId17"/>
    <p:sldId id="2053" r:id="rId18"/>
    <p:sldId id="2051" r:id="rId19"/>
    <p:sldId id="2055" r:id="rId20"/>
    <p:sldId id="2025" r:id="rId21"/>
    <p:sldId id="2054" r:id="rId22"/>
    <p:sldId id="2014" r:id="rId23"/>
    <p:sldId id="2021" r:id="rId24"/>
    <p:sldId id="2024" r:id="rId25"/>
    <p:sldId id="2022" r:id="rId26"/>
    <p:sldId id="2023" r:id="rId27"/>
    <p:sldId id="2020" r:id="rId28"/>
    <p:sldId id="2027" r:id="rId29"/>
    <p:sldId id="2028" r:id="rId30"/>
    <p:sldId id="2029" r:id="rId31"/>
    <p:sldId id="2033" r:id="rId32"/>
    <p:sldId id="2056" r:id="rId33"/>
    <p:sldId id="2030" r:id="rId34"/>
    <p:sldId id="2031" r:id="rId35"/>
    <p:sldId id="2032" r:id="rId36"/>
    <p:sldId id="2034" r:id="rId37"/>
    <p:sldId id="2035" r:id="rId38"/>
    <p:sldId id="2037" r:id="rId39"/>
    <p:sldId id="2036" r:id="rId4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 Yan" initials="PY"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8840" autoAdjust="0"/>
    <p:restoredTop sz="94597" autoAdjust="0"/>
  </p:normalViewPr>
  <p:slideViewPr>
    <p:cSldViewPr snapToGrid="0">
      <p:cViewPr varScale="1">
        <p:scale>
          <a:sx n="138" d="100"/>
          <a:sy n="138" d="100"/>
        </p:scale>
        <p:origin x="2976" y="132"/>
      </p:cViewPr>
      <p:guideLst>
        <p:guide orient="horz" pos="2159"/>
        <p:guide pos="2880"/>
      </p:guideLst>
    </p:cSldViewPr>
  </p:slideViewPr>
  <p:notesTextViewPr>
    <p:cViewPr>
      <p:scale>
        <a:sx n="3" d="2"/>
        <a:sy n="3" d="2"/>
      </p:scale>
      <p:origin x="0" y="0"/>
    </p:cViewPr>
  </p:notesTextViewPr>
  <p:sorterViewPr>
    <p:cViewPr>
      <p:scale>
        <a:sx n="150" d="100"/>
        <a:sy n="150" d="100"/>
      </p:scale>
      <p:origin x="0" y="-1938"/>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4" Type="http://schemas.openxmlformats.org/officeDocument/2006/relationships/commentAuthors" Target="commentAuthors.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69920" cy="481727"/>
          </a:xfrm>
          <a:prstGeom prst="rect">
            <a:avLst/>
          </a:prstGeom>
        </p:spPr>
        <p:txBody>
          <a:bodyPr vert="horz" lIns="96654" tIns="48328" rIns="96654" bIns="48328" rtlCol="0"/>
          <a:lstStyle>
            <a:lvl1pPr algn="l">
              <a:defRPr sz="1300"/>
            </a:lvl1pPr>
          </a:lstStyle>
          <a:p>
            <a:endParaRPr lang="en-US"/>
          </a:p>
        </p:txBody>
      </p:sp>
      <p:sp>
        <p:nvSpPr>
          <p:cNvPr id="3" name="Date Placeholder 2"/>
          <p:cNvSpPr>
            <a:spLocks noGrp="1"/>
          </p:cNvSpPr>
          <p:nvPr>
            <p:ph type="dt" idx="1"/>
          </p:nvPr>
        </p:nvSpPr>
        <p:spPr>
          <a:xfrm>
            <a:off x="4143587" y="1"/>
            <a:ext cx="3169920" cy="481727"/>
          </a:xfrm>
          <a:prstGeom prst="rect">
            <a:avLst/>
          </a:prstGeom>
        </p:spPr>
        <p:txBody>
          <a:bodyPr vert="horz" lIns="96654" tIns="48328" rIns="96654" bIns="48328" rtlCol="0"/>
          <a:lstStyle>
            <a:lvl1pPr algn="r">
              <a:defRPr sz="1300"/>
            </a:lvl1pPr>
          </a:lstStyle>
          <a:p>
            <a:fld id="{3ACEC32E-EEDF-4F6F-9227-E6EDC3686343}" type="datetimeFigureOut">
              <a:rPr lang="en-US" smtClean="0"/>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54" tIns="48328" rIns="96654" bIns="48328" rtlCol="0" anchor="ctr"/>
          <a:lstStyle/>
          <a:p>
            <a:endParaRPr lang="en-US"/>
          </a:p>
        </p:txBody>
      </p:sp>
      <p:sp>
        <p:nvSpPr>
          <p:cNvPr id="5" name="Notes Placeholder 4"/>
          <p:cNvSpPr>
            <a:spLocks noGrp="1"/>
          </p:cNvSpPr>
          <p:nvPr>
            <p:ph type="body" sz="quarter" idx="3"/>
          </p:nvPr>
        </p:nvSpPr>
        <p:spPr>
          <a:xfrm>
            <a:off x="731521" y="4620578"/>
            <a:ext cx="5852160" cy="3780473"/>
          </a:xfrm>
          <a:prstGeom prst="rect">
            <a:avLst/>
          </a:prstGeom>
        </p:spPr>
        <p:txBody>
          <a:bodyPr vert="horz" lIns="96654" tIns="48328" rIns="96654" bIns="48328"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1" y="9119475"/>
            <a:ext cx="3169920" cy="481726"/>
          </a:xfrm>
          <a:prstGeom prst="rect">
            <a:avLst/>
          </a:prstGeom>
        </p:spPr>
        <p:txBody>
          <a:bodyPr vert="horz" lIns="96654" tIns="48328" rIns="96654" bIns="48328"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6654" tIns="48328" rIns="96654" bIns="48328" rtlCol="0" anchor="b"/>
          <a:lstStyle>
            <a:lvl1pPr algn="r">
              <a:defRPr sz="1300"/>
            </a:lvl1pPr>
          </a:lstStyle>
          <a:p>
            <a:fld id="{E21EC080-2224-427D-8004-F896D4FDE80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p:sp>
      <p:sp>
        <p:nvSpPr>
          <p:cNvPr id="22530" name="Notes Placeholder 2"/>
          <p:cNvSpPr>
            <a:spLocks noGrp="1"/>
          </p:cNvSpPr>
          <p:nvPr>
            <p:ph type="body"/>
          </p:nvPr>
        </p:nvSpPr>
        <p:spPr>
          <a:noFill/>
          <a:ln>
            <a:noFill/>
          </a:ln>
        </p:spPr>
        <p:txBody>
          <a:bodyPr lIns="0" tIns="0" rIns="0" bIns="0" anchor="t"/>
          <a:lstStyle/>
          <a:p>
            <a:pPr indent="-36195"/>
            <a:endParaRPr lang="en-GB" altLang="zh-CN"/>
          </a:p>
        </p:txBody>
      </p:sp>
      <p:sp>
        <p:nvSpPr>
          <p:cNvPr id="22531" name="Slide Number Placeholder 3"/>
          <p:cNvSpPr>
            <a:spLocks noGrp="1"/>
          </p:cNvSpPr>
          <p:nvPr>
            <p:ph type="sldNum" sz="quarter"/>
          </p:nvPr>
        </p:nvSpPr>
        <p:spPr>
          <a:xfrm>
            <a:off x="5867400" y="8686800"/>
            <a:ext cx="609600" cy="227013"/>
          </a:xfrm>
          <a:prstGeom prst="rect">
            <a:avLst/>
          </a:prstGeom>
          <a:noFill/>
          <a:ln w="9525">
            <a:noFill/>
          </a:ln>
        </p:spPr>
        <p:txBody>
          <a:bodyPr lIns="0" tIns="0" rIns="0" bIns="0" anchor="ctr"/>
          <a:lstStyle/>
          <a:p>
            <a:fld id="{9A0DB2DC-4C9A-4742-B13C-FB6460FD3503}" type="slidenum">
              <a:rPr lang="en-GB" altLang="zh-CN" sz="900"/>
            </a:fld>
            <a:endParaRPr lang="en-GB" altLang="zh-CN" sz="9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0">
    <p:spTree>
      <p:nvGrpSpPr>
        <p:cNvPr id="1" name=""/>
        <p:cNvGrpSpPr/>
        <p:nvPr/>
      </p:nvGrpSpPr>
      <p:grpSpPr>
        <a:xfrm>
          <a:off x="0" y="0"/>
          <a:ext cx="0" cy="0"/>
          <a:chOff x="0" y="0"/>
          <a:chExt cx="0" cy="0"/>
        </a:xfrm>
      </p:grpSpPr>
      <p:sp>
        <p:nvSpPr>
          <p:cNvPr id="133" name="幻灯片编号"/>
          <p:cNvSpPr txBox="1">
            <a:spLocks noGrp="1"/>
          </p:cNvSpPr>
          <p:nvPr>
            <p:ph type="sldNum" sz="quarter" idx="2"/>
          </p:nvPr>
        </p:nvSpPr>
        <p:spPr>
          <a:xfrm>
            <a:off x="8566175" y="6478588"/>
            <a:ext cx="120626" cy="184151"/>
          </a:xfrm>
          <a:prstGeom prst="rect">
            <a:avLst/>
          </a:prstGeom>
          <a:ln w="12700"/>
        </p:spPr>
        <p:txBody>
          <a:bodyPr lIns="0" tIns="0" rIns="0" bIns="0" anchor="b"/>
          <a:lstStyle/>
          <a:p>
            <a:fld id="{86CB4B4D-7CA3-9044-876B-883B54F8677D}" type="slidenum">
              <a:rPr/>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标题文本"/>
          <p:cNvSpPr txBox="1">
            <a:spLocks noGrp="1"/>
          </p:cNvSpPr>
          <p:nvPr>
            <p:ph type="title" hasCustomPrompt="1"/>
          </p:nvPr>
        </p:nvSpPr>
        <p:spPr>
          <a:prstGeom prst="rect">
            <a:avLst/>
          </a:prstGeom>
        </p:spPr>
        <p:txBody>
          <a:bodyPr/>
          <a:lstStyle/>
          <a:p>
            <a:r>
              <a:t>标题文本</a:t>
            </a:r>
          </a:p>
        </p:txBody>
      </p:sp>
      <p:sp>
        <p:nvSpPr>
          <p:cNvPr id="21"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_03">
    <p:spTree>
      <p:nvGrpSpPr>
        <p:cNvPr id="1" name=""/>
        <p:cNvGrpSpPr/>
        <p:nvPr/>
      </p:nvGrpSpPr>
      <p:grpSpPr>
        <a:xfrm>
          <a:off x="0" y="0"/>
          <a:ext cx="0" cy="0"/>
          <a:chOff x="0" y="0"/>
          <a:chExt cx="0" cy="0"/>
        </a:xfrm>
      </p:grpSpPr>
      <p:sp>
        <p:nvSpPr>
          <p:cNvPr id="7" name="Picture Placeholder 11"/>
          <p:cNvSpPr>
            <a:spLocks noGrp="1"/>
          </p:cNvSpPr>
          <p:nvPr>
            <p:ph type="pic" sz="quarter" idx="10" hasCustomPrompt="1"/>
          </p:nvPr>
        </p:nvSpPr>
        <p:spPr>
          <a:xfrm>
            <a:off x="-1" y="0"/>
            <a:ext cx="9144001" cy="6858000"/>
          </a:xfrm>
        </p:spPr>
        <p:txBody>
          <a:bodyPr anchor="ctr" anchorCtr="1">
            <a:normAutofit/>
          </a:bodyPr>
          <a:lstStyle>
            <a:lvl1pPr marL="0" indent="0">
              <a:buNone/>
              <a:defRPr sz="1800">
                <a:solidFill>
                  <a:schemeClr val="bg1"/>
                </a:solidFill>
              </a:defRPr>
            </a:lvl1pPr>
          </a:lstStyle>
          <a:p>
            <a:r>
              <a:rPr lang="en-US" noProof="0" dirty="0"/>
              <a:t>Insert Image</a:t>
            </a:r>
            <a:endParaRPr lang="en-US" noProof="0" dirty="0"/>
          </a:p>
        </p:txBody>
      </p:sp>
      <p:sp>
        <p:nvSpPr>
          <p:cNvPr id="2" name="Title 1"/>
          <p:cNvSpPr>
            <a:spLocks noGrp="1"/>
          </p:cNvSpPr>
          <p:nvPr>
            <p:ph type="ctrTitle" hasCustomPrompt="1"/>
          </p:nvPr>
        </p:nvSpPr>
        <p:spPr>
          <a:xfrm>
            <a:off x="237015" y="2404234"/>
            <a:ext cx="3997529" cy="1746504"/>
          </a:xfrm>
        </p:spPr>
        <p:txBody>
          <a:bodyPr vert="horz" lIns="0" tIns="45720" rIns="0" bIns="45720" rtlCol="0" anchor="b" anchorCtr="1">
            <a:noAutofit/>
          </a:bodyPr>
          <a:lstStyle>
            <a:lvl1pPr>
              <a:defRPr lang="en-GB" dirty="0">
                <a:solidFill>
                  <a:schemeClr val="bg1"/>
                </a:solidFill>
              </a:defRPr>
            </a:lvl1pPr>
          </a:lstStyle>
          <a:p>
            <a:pPr marL="0" lvl="0"/>
            <a:r>
              <a:rPr lang="en-US" noProof="0"/>
              <a:t>TITLE</a:t>
            </a:r>
            <a:endParaRPr lang="en-US" noProof="0"/>
          </a:p>
        </p:txBody>
      </p:sp>
      <p:sp>
        <p:nvSpPr>
          <p:cNvPr id="3" name="Subtitle 2"/>
          <p:cNvSpPr>
            <a:spLocks noGrp="1"/>
          </p:cNvSpPr>
          <p:nvPr>
            <p:ph type="subTitle" idx="1" hasCustomPrompt="1"/>
          </p:nvPr>
        </p:nvSpPr>
        <p:spPr>
          <a:xfrm>
            <a:off x="339885" y="4553291"/>
            <a:ext cx="3787133" cy="521208"/>
          </a:xfrm>
        </p:spPr>
        <p:txBody>
          <a:bodyPr vert="horz" lIns="0" tIns="0" rIns="0" bIns="0" rtlCol="0" anchor="t" anchorCtr="1">
            <a:noAutofit/>
          </a:bodyPr>
          <a:lstStyle>
            <a:lvl1pPr marL="0" indent="0">
              <a:lnSpc>
                <a:spcPct val="100000"/>
              </a:lnSpc>
              <a:spcBef>
                <a:spcPts val="0"/>
              </a:spcBef>
              <a:buNone/>
              <a:defRPr lang="en-GB" sz="1500" dirty="0">
                <a:solidFill>
                  <a:schemeClr val="bg1"/>
                </a:solidFill>
              </a:defRPr>
            </a:lvl1pPr>
          </a:lstStyle>
          <a:p>
            <a:pPr lvl="0"/>
            <a:r>
              <a:rPr lang="en-US" noProof="0"/>
              <a:t>Subtitle</a:t>
            </a:r>
            <a:endParaRPr 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29841" y="2505075"/>
            <a:ext cx="3868340"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ED18584A-46E0-4748-9A73-182D262C188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ED18584A-46E0-4748-9A73-182D262C188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18584A-46E0-4748-9A73-182D262C188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18584A-46E0-4748-9A73-182D262C1888}" type="datetimeFigureOut">
              <a:rPr lang="en-US" smtClean="0"/>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11C2CC-ED7A-44FF-B284-7411D3F2E85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4.xml"/><Relationship Id="rId7" Type="http://schemas.openxmlformats.org/officeDocument/2006/relationships/image" Target="../media/image7.png"/><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image" Target="../media/image29.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image" Target="../media/image33.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7.png"/><Relationship Id="rId1" Type="http://schemas.openxmlformats.org/officeDocument/2006/relationships/image" Target="../media/image3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 name="Rectangle 16"/>
          <p:cNvSpPr>
            <a:spLocks noGrp="1" noRot="1" noChangeAspect="1" noMove="1" noResize="1" noEditPoints="1" noAdjustHandles="1" noChangeArrowheads="1" noChangeShapeType="1" noTextEdit="1"/>
          </p:cNvSpPr>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ctrTitle"/>
          </p:nvPr>
        </p:nvSpPr>
        <p:spPr>
          <a:xfrm>
            <a:off x="632843" y="4878964"/>
            <a:ext cx="7897185" cy="1000655"/>
          </a:xfrm>
        </p:spPr>
        <p:txBody>
          <a:bodyPr vert="horz" lIns="91440" tIns="45720" rIns="91440" bIns="45720" rtlCol="0" anchor="t">
            <a:normAutofit/>
          </a:bodyPr>
          <a:lstStyle/>
          <a:p>
            <a:pPr algn="ctr"/>
            <a:r>
              <a:rPr lang="en-US" sz="3200" dirty="0">
                <a:solidFill>
                  <a:schemeClr val="tx2"/>
                </a:solidFill>
              </a:rPr>
              <a:t>Enterprise Blockchain Developers (Intermediate)</a:t>
            </a:r>
            <a:endParaRPr lang="en-US" sz="3200" dirty="0">
              <a:solidFill>
                <a:schemeClr val="tx2"/>
              </a:solidFill>
            </a:endParaRPr>
          </a:p>
        </p:txBody>
      </p:sp>
      <p:pic>
        <p:nvPicPr>
          <p:cNvPr id="6" name="Picture 5"/>
          <p:cNvPicPr>
            <a:picLocks noChangeAspect="1"/>
          </p:cNvPicPr>
          <p:nvPr/>
        </p:nvPicPr>
        <p:blipFill rotWithShape="1">
          <a:blip r:embed="rId1"/>
          <a:srcRect t="9158" b="9158"/>
          <a:stretch>
            <a:fillRect/>
          </a:stretch>
        </p:blipFill>
        <p:spPr>
          <a:xfrm>
            <a:off x="20" y="10"/>
            <a:ext cx="9143980" cy="4201449"/>
          </a:xfrm>
          <a:prstGeom prst="rect">
            <a:avLst/>
          </a:prstGeom>
        </p:spPr>
      </p:pic>
      <p:grpSp>
        <p:nvGrpSpPr>
          <p:cNvPr id="26" name="Group 18"/>
          <p:cNvGrpSpPr>
            <a:grpSpLocks noGrp="1" noRot="1" noChangeAspect="1" noMove="1" noResize="1" noUngrp="1"/>
          </p:cNvGrpSpPr>
          <p:nvPr/>
        </p:nvGrpSpPr>
        <p:grpSpPr>
          <a:xfrm>
            <a:off x="0" y="2941813"/>
            <a:ext cx="9141713" cy="1828800"/>
            <a:chOff x="-305" y="3144820"/>
            <a:chExt cx="9182100" cy="1551136"/>
          </a:xfrm>
        </p:grpSpPr>
        <p:sp useBgFill="1">
          <p:nvSpPr>
            <p:cNvPr id="20" name="Freeform: Shape 19"/>
            <p:cNvSpPr/>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27" name="Freeform: Shape 20"/>
            <p:cNvSpPr/>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22" name="Freeform: Shape 21"/>
            <p:cNvSpPr/>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28" name="Freeform: Shape 22"/>
            <p:cNvSpPr/>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32" name="Rectangle 31"/>
          <p:cNvSpPr/>
          <p:nvPr/>
        </p:nvSpPr>
        <p:spPr>
          <a:xfrm>
            <a:off x="-169607" y="84246"/>
            <a:ext cx="9313607" cy="7929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350"/>
          </a:p>
        </p:txBody>
      </p:sp>
      <p:pic>
        <p:nvPicPr>
          <p:cNvPr id="33" name="Picture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3330" y="289587"/>
            <a:ext cx="1600430" cy="477051"/>
          </a:xfrm>
          <a:prstGeom prst="rect">
            <a:avLst/>
          </a:prstGeom>
        </p:spPr>
      </p:pic>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4699" y="271782"/>
            <a:ext cx="988629" cy="454592"/>
          </a:xfrm>
          <a:prstGeom prst="rect">
            <a:avLst/>
          </a:prstGeom>
        </p:spPr>
      </p:pic>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36573" y="352882"/>
            <a:ext cx="1894118" cy="373492"/>
          </a:xfrm>
          <a:prstGeom prst="rect">
            <a:avLst/>
          </a:prstGeom>
        </p:spPr>
      </p:pic>
      <p:sp>
        <p:nvSpPr>
          <p:cNvPr id="36" name="TextBox 35"/>
          <p:cNvSpPr txBox="1"/>
          <p:nvPr/>
        </p:nvSpPr>
        <p:spPr>
          <a:xfrm>
            <a:off x="6811628" y="145605"/>
            <a:ext cx="1352876" cy="253916"/>
          </a:xfrm>
          <a:prstGeom prst="rect">
            <a:avLst/>
          </a:prstGeom>
          <a:noFill/>
        </p:spPr>
        <p:txBody>
          <a:bodyPr wrap="square" rtlCol="0">
            <a:spAutoFit/>
          </a:bodyPr>
          <a:lstStyle/>
          <a:p>
            <a:r>
              <a:rPr lang="en-SG" sz="1050" dirty="0"/>
              <a:t>In support of</a:t>
            </a:r>
            <a:endParaRPr lang="en-SG" sz="1050" dirty="0"/>
          </a:p>
        </p:txBody>
      </p:sp>
      <p:pic>
        <p:nvPicPr>
          <p:cNvPr id="37" name="Picture 2" descr="BAS_logo_FA_ Horizontal_RGB Web"/>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0815" y="145605"/>
            <a:ext cx="1348818" cy="674409"/>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SmartMesh – The BrandLaureat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65637" y="6271357"/>
            <a:ext cx="717615" cy="478410"/>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p:cNvSpPr txBox="1"/>
          <p:nvPr/>
        </p:nvSpPr>
        <p:spPr>
          <a:xfrm>
            <a:off x="7604507" y="6071372"/>
            <a:ext cx="925521" cy="260096"/>
          </a:xfrm>
          <a:prstGeom prst="rect">
            <a:avLst/>
          </a:prstGeom>
          <a:noFill/>
        </p:spPr>
        <p:txBody>
          <a:bodyPr wrap="square" rtlCol="0">
            <a:spAutoFit/>
          </a:bodyPr>
          <a:lstStyle/>
          <a:p>
            <a:r>
              <a:rPr lang="en-SG" sz="1050" dirty="0"/>
              <a:t>Powered By</a:t>
            </a:r>
            <a:endParaRPr lang="en-SG" sz="1050" dirty="0"/>
          </a:p>
        </p:txBody>
      </p:sp>
      <p:pic>
        <p:nvPicPr>
          <p:cNvPr id="40" name="Picture 39"/>
          <p:cNvPicPr>
            <a:picLocks noChangeAspect="1"/>
          </p:cNvPicPr>
          <p:nvPr/>
        </p:nvPicPr>
        <p:blipFill>
          <a:blip r:embed="rId7"/>
          <a:stretch>
            <a:fillRect/>
          </a:stretch>
        </p:blipFill>
        <p:spPr>
          <a:xfrm>
            <a:off x="8437229" y="6268126"/>
            <a:ext cx="500274" cy="49291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DAG</a:t>
            </a:r>
            <a:endParaRPr lang="en-US" sz="3200" b="1" dirty="0">
              <a:latin typeface="Calibri" panose="020F0502020204030204" pitchFamily="34" charset="0"/>
              <a:cs typeface="Calibri" panose="020F0502020204030204" pitchFamily="34" charset="0"/>
            </a:endParaRPr>
          </a:p>
        </p:txBody>
      </p:sp>
      <p:pic>
        <p:nvPicPr>
          <p:cNvPr id="3" name="图片 2"/>
          <p:cNvPicPr>
            <a:picLocks noChangeAspect="1"/>
          </p:cNvPicPr>
          <p:nvPr/>
        </p:nvPicPr>
        <p:blipFill>
          <a:blip r:embed="rId1"/>
          <a:stretch>
            <a:fillRect/>
          </a:stretch>
        </p:blipFill>
        <p:spPr>
          <a:xfrm>
            <a:off x="509270" y="1724660"/>
            <a:ext cx="8006080" cy="431228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IPFS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Content linking via directed acyclic graphs (DAGs) Merkle DAG </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when doing IPFS ADD</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FF0000"/>
                </a:solidFill>
              </a:rPr>
              <a:t>Demo</a:t>
            </a:r>
            <a:r>
              <a:rPr lang="en-US" altLang="en-US" sz="1540" dirty="0">
                <a:solidFill>
                  <a:srgbClr val="262626"/>
                </a:solidFill>
              </a:rPr>
              <a:t>: https://dag.ipfs.io/</a:t>
            </a:r>
            <a:endParaRPr lang="en-US" altLang="en-US" sz="1540" dirty="0">
              <a:solidFill>
                <a:srgbClr val="262626"/>
              </a:solidFill>
            </a:endParaRPr>
          </a:p>
        </p:txBody>
      </p:sp>
      <p:pic>
        <p:nvPicPr>
          <p:cNvPr id="6" name="图片 5" descr="800px-Hash_Tree.svg"/>
          <p:cNvPicPr>
            <a:picLocks noChangeAspect="1"/>
          </p:cNvPicPr>
          <p:nvPr/>
        </p:nvPicPr>
        <p:blipFill>
          <a:blip r:embed="rId1"/>
          <a:stretch>
            <a:fillRect/>
          </a:stretch>
        </p:blipFill>
        <p:spPr>
          <a:xfrm>
            <a:off x="501650" y="2311400"/>
            <a:ext cx="7620000" cy="48482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IPFS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Drawback:</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if there are only 4 nodes cache the file, and if the went offline, then you will never be able to retrive the file</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1 file coin; 2 set up your gateway services</a:t>
            </a:r>
            <a:endParaRPr lang="en-US" altLang="en-US" sz="1540" dirty="0">
              <a:solidFill>
                <a:srgbClr val="262626"/>
              </a:solidFill>
            </a:endParaRPr>
          </a:p>
        </p:txBody>
      </p:sp>
      <p:pic>
        <p:nvPicPr>
          <p:cNvPr id="4" name="图片 3"/>
          <p:cNvPicPr>
            <a:picLocks noChangeAspect="1"/>
          </p:cNvPicPr>
          <p:nvPr/>
        </p:nvPicPr>
        <p:blipFill>
          <a:blip r:embed="rId1"/>
          <a:stretch>
            <a:fillRect/>
          </a:stretch>
        </p:blipFill>
        <p:spPr>
          <a:xfrm>
            <a:off x="823595" y="2499360"/>
            <a:ext cx="7496175" cy="40957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IPFS component</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1 Content discovery via distributed hash tables (DHTs)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To find which peers are hosting the content you're after (discovery), IPFS uses a distributed hash table, or DHT</a:t>
            </a:r>
            <a:endParaRPr lang="en-US" altLang="en-US" sz="1540" dirty="0">
              <a:solidFill>
                <a:srgbClr val="262626"/>
              </a:solidFill>
            </a:endParaRPr>
          </a:p>
          <a:p>
            <a:pPr marL="0" lvl="0" indent="0" defTabSz="342900">
              <a:lnSpc>
                <a:spcPct val="120000"/>
              </a:lnSpc>
              <a:buFont typeface="Arial" panose="020B0604020202020204" pitchFamily="34" charset="0"/>
              <a:buNone/>
            </a:pPr>
            <a:endParaRPr lang="en-US" altLang="en-US" sz="1540" dirty="0">
              <a:solidFill>
                <a:srgbClr val="262626"/>
              </a:solidFill>
            </a:endParaRPr>
          </a:p>
          <a:p>
            <a:pPr marL="0" lvl="0" indent="0" defTabSz="342900">
              <a:lnSpc>
                <a:spcPct val="120000"/>
              </a:lnSpc>
              <a:buFont typeface="Arial" panose="020B0604020202020204" pitchFamily="34" charset="0"/>
              <a:buNone/>
            </a:pPr>
            <a:endParaRPr lang="en-US" altLang="en-US" sz="1540" dirty="0">
              <a:solidFill>
                <a:srgbClr val="262626"/>
              </a:solidFill>
            </a:endParaRPr>
          </a:p>
          <a:p>
            <a:pPr marL="0" lvl="0" indent="0" defTabSz="342900">
              <a:lnSpc>
                <a:spcPct val="120000"/>
              </a:lnSpc>
              <a:buFont typeface="Arial" panose="020B0604020202020204" pitchFamily="34" charset="0"/>
              <a:buNone/>
            </a:pPr>
            <a:endParaRPr lang="en-US" altLang="en-US" sz="1540" dirty="0">
              <a:solidFill>
                <a:srgbClr val="262626"/>
              </a:solidFill>
            </a:endParaRPr>
          </a:p>
          <a:p>
            <a:pPr marL="0" lvl="0" indent="0" defTabSz="342900">
              <a:lnSpc>
                <a:spcPct val="120000"/>
              </a:lnSpc>
              <a:buFont typeface="Arial" panose="020B0604020202020204" pitchFamily="34" charset="0"/>
              <a:buNone/>
            </a:pPr>
            <a:endParaRPr lang="en-US" altLang="en-US" sz="1540" dirty="0">
              <a:solidFill>
                <a:srgbClr val="262626"/>
              </a:solidFill>
            </a:endParaRPr>
          </a:p>
          <a:p>
            <a:pPr marL="0" lvl="0" indent="0" defTabSz="342900">
              <a:lnSpc>
                <a:spcPct val="120000"/>
              </a:lnSpc>
              <a:buFont typeface="Arial" panose="020B0604020202020204" pitchFamily="34" charset="0"/>
              <a:buNone/>
            </a:pPr>
            <a:endParaRPr lang="en-US" altLang="en-US" sz="1540" dirty="0">
              <a:solidFill>
                <a:srgbClr val="262626"/>
              </a:solidFill>
            </a:endParaRPr>
          </a:p>
          <a:p>
            <a:pPr marL="0" lvl="0" indent="0" defTabSz="342900">
              <a:lnSpc>
                <a:spcPct val="120000"/>
              </a:lnSpc>
              <a:buFont typeface="Arial" panose="020B0604020202020204" pitchFamily="34" charset="0"/>
              <a:buNone/>
            </a:pPr>
            <a:endParaRPr lang="en-US" altLang="en-US" sz="1540" dirty="0">
              <a:solidFill>
                <a:srgbClr val="262626"/>
              </a:solidFill>
            </a:endParaRPr>
          </a:p>
          <a:p>
            <a:pPr marL="0" lvl="0" indent="0" defTabSz="342900">
              <a:lnSpc>
                <a:spcPct val="120000"/>
              </a:lnSpc>
              <a:buFont typeface="Arial" panose="020B0604020202020204" pitchFamily="34" charset="0"/>
              <a:buNone/>
            </a:pPr>
            <a:endParaRPr lang="en-US" altLang="en-US" sz="1540" dirty="0">
              <a:solidFill>
                <a:srgbClr val="262626"/>
              </a:solidFill>
            </a:endParaRPr>
          </a:p>
          <a:p>
            <a:pPr marL="0" lvl="0" indent="0" defTabSz="342900">
              <a:lnSpc>
                <a:spcPct val="120000"/>
              </a:lnSpc>
              <a:buFont typeface="Arial" panose="020B0604020202020204" pitchFamily="34" charset="0"/>
              <a:buNone/>
            </a:pPr>
            <a:endParaRPr lang="en-US" altLang="en-US" sz="1540" dirty="0">
              <a:solidFill>
                <a:srgbClr val="262626"/>
              </a:solidFill>
            </a:endParaRPr>
          </a:p>
          <a:p>
            <a:pPr marL="0" lvl="0" indent="0" defTabSz="342900">
              <a:lnSpc>
                <a:spcPct val="120000"/>
              </a:lnSpc>
              <a:buFont typeface="Arial" panose="020B0604020202020204" pitchFamily="34" charset="0"/>
              <a:buNone/>
            </a:pPr>
            <a:r>
              <a:rPr lang="en-US" altLang="zh-CN" sz="1540" dirty="0">
                <a:solidFill>
                  <a:srgbClr val="262626"/>
                </a:solidFill>
              </a:rPr>
              <a:t>store this hash in the nearest node id</a:t>
            </a:r>
            <a:endParaRPr lang="en-US" altLang="zh-CN" sz="1540" dirty="0">
              <a:solidFill>
                <a:srgbClr val="262626"/>
              </a:solidFill>
            </a:endParaRPr>
          </a:p>
        </p:txBody>
      </p:sp>
      <p:pic>
        <p:nvPicPr>
          <p:cNvPr id="4" name="图片 3"/>
          <p:cNvPicPr>
            <a:picLocks noChangeAspect="1"/>
          </p:cNvPicPr>
          <p:nvPr/>
        </p:nvPicPr>
        <p:blipFill>
          <a:blip r:embed="rId1"/>
          <a:stretch>
            <a:fillRect/>
          </a:stretch>
        </p:blipFill>
        <p:spPr>
          <a:xfrm>
            <a:off x="504825" y="2156460"/>
            <a:ext cx="8134350" cy="2714625"/>
          </a:xfrm>
          <a:prstGeom prst="rect">
            <a:avLst/>
          </a:prstGeom>
        </p:spPr>
      </p:pic>
      <p:pic>
        <p:nvPicPr>
          <p:cNvPr id="6" name="图片 5"/>
          <p:cNvPicPr>
            <a:picLocks noChangeAspect="1"/>
          </p:cNvPicPr>
          <p:nvPr/>
        </p:nvPicPr>
        <p:blipFill>
          <a:blip r:embed="rId2"/>
          <a:stretch>
            <a:fillRect/>
          </a:stretch>
        </p:blipFill>
        <p:spPr>
          <a:xfrm>
            <a:off x="628650" y="5728335"/>
            <a:ext cx="7048500" cy="8667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IPFS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2 What makes libp2p especially useful for peer to peer connections is connection multiplexing</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0" lvl="0" indent="0" defTabSz="342900">
              <a:lnSpc>
                <a:spcPct val="120000"/>
              </a:lnSpc>
              <a:buFont typeface="Arial" panose="020B0604020202020204" pitchFamily="34" charset="0"/>
              <a:buNone/>
            </a:pPr>
            <a:endParaRPr lang="en-US" altLang="en-US" sz="1540" dirty="0">
              <a:solidFill>
                <a:srgbClr val="262626"/>
              </a:solidFill>
            </a:endParaRPr>
          </a:p>
        </p:txBody>
      </p:sp>
      <p:pic>
        <p:nvPicPr>
          <p:cNvPr id="7" name="图片 6"/>
          <p:cNvPicPr>
            <a:picLocks noChangeAspect="1"/>
          </p:cNvPicPr>
          <p:nvPr/>
        </p:nvPicPr>
        <p:blipFill>
          <a:blip r:embed="rId1"/>
          <a:stretch>
            <a:fillRect/>
          </a:stretch>
        </p:blipFill>
        <p:spPr>
          <a:xfrm>
            <a:off x="845185" y="1839595"/>
            <a:ext cx="7058025" cy="39052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IPFS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2 What makes libp2p especially useful for peer to peer connections is connection multiplexing</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all of these protocals can coexist and used in the same application, like api, easy to plug and play</a:t>
            </a:r>
            <a:endParaRPr lang="en-US" altLang="en-US" sz="1540" dirty="0">
              <a:solidFill>
                <a:srgbClr val="262626"/>
              </a:solidFill>
            </a:endParaRPr>
          </a:p>
          <a:p>
            <a:pPr marL="0" lvl="0" indent="0" defTabSz="342900">
              <a:lnSpc>
                <a:spcPct val="120000"/>
              </a:lnSpc>
              <a:buFont typeface="Arial" panose="020B0604020202020204" pitchFamily="34" charset="0"/>
              <a:buNone/>
            </a:pPr>
            <a:endParaRPr lang="en-US" altLang="en-US" sz="1540" dirty="0">
              <a:solidFill>
                <a:srgbClr val="262626"/>
              </a:solidFill>
            </a:endParaRPr>
          </a:p>
        </p:txBody>
      </p:sp>
      <p:pic>
        <p:nvPicPr>
          <p:cNvPr id="4" name="图片 3"/>
          <p:cNvPicPr>
            <a:picLocks noChangeAspect="1"/>
          </p:cNvPicPr>
          <p:nvPr/>
        </p:nvPicPr>
        <p:blipFill>
          <a:blip r:embed="rId1"/>
          <a:stretch>
            <a:fillRect/>
          </a:stretch>
        </p:blipFill>
        <p:spPr>
          <a:xfrm>
            <a:off x="0" y="1984375"/>
            <a:ext cx="4103370" cy="1847215"/>
          </a:xfrm>
          <a:prstGeom prst="rect">
            <a:avLst/>
          </a:prstGeom>
        </p:spPr>
      </p:pic>
      <p:pic>
        <p:nvPicPr>
          <p:cNvPr id="5" name="图片 4"/>
          <p:cNvPicPr>
            <a:picLocks noChangeAspect="1"/>
          </p:cNvPicPr>
          <p:nvPr/>
        </p:nvPicPr>
        <p:blipFill>
          <a:blip r:embed="rId2"/>
          <a:stretch>
            <a:fillRect/>
          </a:stretch>
        </p:blipFill>
        <p:spPr>
          <a:xfrm>
            <a:off x="3310255" y="3258185"/>
            <a:ext cx="5937885" cy="359981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IPFS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3 Bitswap allows you to connect to the peer or peers that have the content you want, send them your wantlist  and have them send you the blocks you requested.</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0" lvl="0" indent="0" defTabSz="342900">
              <a:lnSpc>
                <a:spcPct val="120000"/>
              </a:lnSpc>
              <a:buFont typeface="Arial" panose="020B0604020202020204" pitchFamily="34" charset="0"/>
              <a:buNone/>
            </a:pPr>
            <a:endParaRPr lang="en-US" altLang="en-US" sz="1540" dirty="0">
              <a:solidFill>
                <a:srgbClr val="262626"/>
              </a:solidFill>
            </a:endParaRPr>
          </a:p>
        </p:txBody>
      </p:sp>
      <p:pic>
        <p:nvPicPr>
          <p:cNvPr id="5" name="图片 4"/>
          <p:cNvPicPr>
            <a:picLocks noChangeAspect="1"/>
          </p:cNvPicPr>
          <p:nvPr/>
        </p:nvPicPr>
        <p:blipFill>
          <a:blip r:embed="rId1"/>
          <a:stretch>
            <a:fillRect/>
          </a:stretch>
        </p:blipFill>
        <p:spPr>
          <a:xfrm>
            <a:off x="3176905" y="3335020"/>
            <a:ext cx="5967095" cy="3522980"/>
          </a:xfrm>
          <a:prstGeom prst="rect">
            <a:avLst/>
          </a:prstGeom>
        </p:spPr>
      </p:pic>
      <p:pic>
        <p:nvPicPr>
          <p:cNvPr id="8" name="图片 7"/>
          <p:cNvPicPr>
            <a:picLocks noChangeAspect="1"/>
          </p:cNvPicPr>
          <p:nvPr/>
        </p:nvPicPr>
        <p:blipFill>
          <a:blip r:embed="rId2"/>
          <a:stretch>
            <a:fillRect/>
          </a:stretch>
        </p:blipFill>
        <p:spPr>
          <a:xfrm>
            <a:off x="0" y="1660525"/>
            <a:ext cx="5553075" cy="21812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IPFS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ipfs pin hash</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Pinning is the mechanism that allows you to tell IPFS to always keep a given object somewhere — the default being your local node, though this can be different if you use a third-party remote pinning service.</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ipfs pins: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A name in IPNS is the hash of a public key. It is associated with a record containing information about the hash it links to that is signed by the corresponding private key. New records can be signed and published at any time.</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host a static website, if there are changes use pins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ipfs name publish /ipfs/QmaMLRsvmDRCezZe2iebcKWtEzKNjBaQfwcu7mcpdm8eY2</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&gt; Published to k51qzi5uqu5dkkciu33khkzbcmxtyhn376i1e83tya8kuy7z9euedzyr5nhoew: /ipfs/QmaMLRsvmDRCezZe2iebcKWtEzKNjBaQfwcu7mcpdm8eY2</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ipfs add/ ipfs cat </a:t>
            </a:r>
            <a:endParaRPr lang="en-US" altLang="en-US" sz="1540" dirty="0">
              <a:solidFill>
                <a:srgbClr val="262626"/>
              </a:solidFill>
            </a:endParaRPr>
          </a:p>
          <a:p>
            <a:pPr marL="0" lvl="0" indent="0" defTabSz="342900">
              <a:lnSpc>
                <a:spcPct val="120000"/>
              </a:lnSpc>
              <a:buFont typeface="Arial" panose="020B0604020202020204" pitchFamily="34" charset="0"/>
              <a:buNone/>
            </a:pPr>
            <a:endParaRPr lang="en-US" altLang="en-US" sz="1540" dirty="0">
              <a:solidFill>
                <a:srgbClr val="262626"/>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IPFS Cluster</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IPFS Cluster:  IPFS Cluster provides data orchestration across a swarm of IPFS daemons by allocating, replicating and tracking a global pinset distributed among multiple peers. </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Automatic replicating data and pinning across your IPFS network</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usage: providing stable data services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0" lvl="0" indent="0" defTabSz="342900">
              <a:lnSpc>
                <a:spcPct val="120000"/>
              </a:lnSpc>
              <a:buFont typeface="Arial" panose="020B0604020202020204" pitchFamily="34" charset="0"/>
              <a:buNone/>
            </a:pPr>
            <a:endParaRPr lang="en-US" altLang="en-US" sz="1540" dirty="0">
              <a:solidFill>
                <a:srgbClr val="262626"/>
              </a:solidFill>
            </a:endParaRPr>
          </a:p>
        </p:txBody>
      </p:sp>
      <p:pic>
        <p:nvPicPr>
          <p:cNvPr id="4" name="图片 3"/>
          <p:cNvPicPr>
            <a:picLocks noChangeAspect="1"/>
          </p:cNvPicPr>
          <p:nvPr/>
        </p:nvPicPr>
        <p:blipFill>
          <a:blip r:embed="rId1"/>
          <a:stretch>
            <a:fillRect/>
          </a:stretch>
        </p:blipFill>
        <p:spPr>
          <a:xfrm>
            <a:off x="982980" y="2341880"/>
            <a:ext cx="7321550" cy="451612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IPFS Cluster</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How to setup a IPFS cluster (Code Explain)</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0" lvl="0" indent="0" defTabSz="342900">
              <a:lnSpc>
                <a:spcPct val="120000"/>
              </a:lnSpc>
              <a:buFont typeface="Arial" panose="020B0604020202020204" pitchFamily="34" charset="0"/>
              <a:buNone/>
            </a:pPr>
            <a:endParaRPr lang="en-US" altLang="en-US" sz="1540" dirty="0">
              <a:solidFill>
                <a:srgbClr val="26262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233363" y="308848"/>
            <a:ext cx="8227219" cy="327422"/>
          </a:xfrm>
        </p:spPr>
        <p:txBody>
          <a:bodyPr vert="horz" lIns="0" tIns="0" rIns="0" bIns="0" rtlCol="0" anchor="ctr">
            <a:normAutofit fontScale="90000"/>
          </a:bodyPr>
          <a:lstStyle/>
          <a:p>
            <a:pPr algn="ctr"/>
            <a:r>
              <a:rPr lang="en-US" altLang="zh-CN" sz="3200" b="1" dirty="0">
                <a:latin typeface="Calibri" panose="020F0502020204030204" pitchFamily="34" charset="0"/>
                <a:cs typeface="Calibri" panose="020F0502020204030204" pitchFamily="34" charset="0"/>
              </a:rPr>
              <a:t>Outline</a:t>
            </a:r>
            <a:endParaRPr lang="en-GB" altLang="zh-CN" sz="3200" b="1" dirty="0">
              <a:latin typeface="Calibri" panose="020F0502020204030204" pitchFamily="34" charset="0"/>
              <a:cs typeface="Calibri" panose="020F0502020204030204" pitchFamily="34" charset="0"/>
            </a:endParaRPr>
          </a:p>
        </p:txBody>
      </p:sp>
      <p:sp>
        <p:nvSpPr>
          <p:cNvPr id="21506" name="文本框 6"/>
          <p:cNvSpPr txBox="1"/>
          <p:nvPr/>
        </p:nvSpPr>
        <p:spPr>
          <a:xfrm>
            <a:off x="246455" y="859156"/>
            <a:ext cx="8651359" cy="5486400"/>
          </a:xfrm>
          <a:prstGeom prst="rect">
            <a:avLst/>
          </a:prstGeom>
          <a:noFill/>
          <a:ln w="9525">
            <a:noFill/>
          </a:ln>
        </p:spPr>
        <p:txBody>
          <a:bodyPr wrap="square" lIns="0" tIns="0" rIns="0" bIns="0" anchor="t"/>
          <a:lstStyle/>
          <a:p>
            <a:pPr marL="171450" lvl="0" indent="-171450" fontAlgn="auto">
              <a:lnSpc>
                <a:spcPct val="200000"/>
              </a:lnSpc>
              <a:spcBef>
                <a:spcPts val="700"/>
              </a:spcBef>
              <a:buFont typeface="Arial" panose="020B0604020202020204" pitchFamily="34" charset="0"/>
              <a:buChar char="•"/>
            </a:pPr>
            <a:r>
              <a:rPr lang="en-US" dirty="0">
                <a:latin typeface="Calibri" panose="020F0502020204030204" pitchFamily="34" charset="0"/>
                <a:cs typeface="Calibri" panose="020F0502020204030204" pitchFamily="34" charset="0"/>
              </a:rPr>
              <a:t>IPFS React Code Demo</a:t>
            </a:r>
            <a:endParaRPr lang="en-US" dirty="0">
              <a:latin typeface="Calibri" panose="020F0502020204030204" pitchFamily="34" charset="0"/>
              <a:cs typeface="Calibri" panose="020F0502020204030204" pitchFamily="34" charset="0"/>
            </a:endParaRPr>
          </a:p>
          <a:p>
            <a:pPr marL="171450" lvl="0" indent="-171450" fontAlgn="auto">
              <a:lnSpc>
                <a:spcPct val="200000"/>
              </a:lnSpc>
              <a:spcBef>
                <a:spcPts val="700"/>
              </a:spcBef>
              <a:buFont typeface="Arial" panose="020B0604020202020204" pitchFamily="34" charset="0"/>
              <a:buChar char="•"/>
            </a:pPr>
            <a:r>
              <a:rPr lang="en-US" dirty="0">
                <a:latin typeface="Calibri" panose="020F0502020204030204" pitchFamily="34" charset="0"/>
                <a:cs typeface="Calibri" panose="020F0502020204030204" pitchFamily="34" charset="0"/>
              </a:rPr>
              <a:t>IPFS &amp; IPFS Cluster Concepts</a:t>
            </a:r>
            <a:endParaRPr lang="en-US" dirty="0">
              <a:latin typeface="Calibri" panose="020F0502020204030204" pitchFamily="34" charset="0"/>
              <a:cs typeface="Calibri" panose="020F0502020204030204" pitchFamily="34" charset="0"/>
            </a:endParaRPr>
          </a:p>
          <a:p>
            <a:pPr marL="171450" lvl="0" indent="-171450" fontAlgn="auto">
              <a:lnSpc>
                <a:spcPct val="200000"/>
              </a:lnSpc>
              <a:spcBef>
                <a:spcPts val="700"/>
              </a:spcBef>
              <a:buFont typeface="Arial" panose="020B0604020202020204" pitchFamily="34" charset="0"/>
              <a:buChar char="•"/>
            </a:pPr>
            <a:r>
              <a:rPr lang="en-US" dirty="0">
                <a:latin typeface="Calibri" panose="020F0502020204030204" pitchFamily="34" charset="0"/>
                <a:cs typeface="Calibri" panose="020F0502020204030204" pitchFamily="34" charset="0"/>
              </a:rPr>
              <a:t>Implementations</a:t>
            </a:r>
            <a:endParaRPr lang="en-US" dirty="0">
              <a:latin typeface="Calibri" panose="020F0502020204030204" pitchFamily="34" charset="0"/>
              <a:cs typeface="Calibri" panose="020F0502020204030204" pitchFamily="34" charset="0"/>
            </a:endParaRPr>
          </a:p>
          <a:p>
            <a:pPr marL="171450" lvl="0" indent="-171450" fontAlgn="auto">
              <a:lnSpc>
                <a:spcPct val="200000"/>
              </a:lnSpc>
              <a:spcBef>
                <a:spcPts val="700"/>
              </a:spcBef>
              <a:buFont typeface="Arial" panose="020B0604020202020204" pitchFamily="34" charset="0"/>
              <a:buChar char="•"/>
            </a:pPr>
            <a:endParaRPr lang="en-US" dirty="0"/>
          </a:p>
        </p:txBody>
      </p:sp>
      <p:sp>
        <p:nvSpPr>
          <p:cNvPr id="6" name="TextBox 6"/>
          <p:cNvSpPr txBox="1"/>
          <p:nvPr/>
        </p:nvSpPr>
        <p:spPr>
          <a:xfrm>
            <a:off x="25183" y="6636420"/>
            <a:ext cx="3270445" cy="184664"/>
          </a:xfrm>
          <a:prstGeom prst="rect">
            <a:avLst/>
          </a:prstGeom>
          <a:ln w="12700">
            <a:miter lim="400000"/>
          </a:ln>
        </p:spPr>
        <p:txBody>
          <a:bodyPr wrap="none" lIns="34289" tIns="34289" rIns="34289" bIns="34289">
            <a:spAutoFit/>
          </a:bodyPr>
          <a:lstStyle>
            <a:lvl1pPr defTabSz="914400">
              <a:defRPr sz="1000">
                <a:solidFill>
                  <a:srgbClr val="FFFFFF"/>
                </a:solidFill>
                <a:latin typeface="Montserrat" panose="00000500000000000000"/>
                <a:ea typeface="Montserrat" panose="00000500000000000000"/>
                <a:cs typeface="Montserrat" panose="00000500000000000000"/>
                <a:sym typeface="Montserrat" panose="00000500000000000000"/>
              </a:defRPr>
            </a:lvl1pPr>
          </a:lstStyle>
          <a:p>
            <a:r>
              <a:rPr lang="en-US" sz="750" dirty="0">
                <a:solidFill>
                  <a:schemeClr val="tx1"/>
                </a:solidFill>
                <a:latin typeface="Montserrat" panose="00000500000000000000" pitchFamily="2" charset="0"/>
              </a:rPr>
              <a:t>© 2017-2020    SmartMesh Foundation Pte. Ltd.  |  MeshBox Foundation Pte. Ltd.</a:t>
            </a:r>
            <a:endParaRPr lang="en-US" sz="750" dirty="0">
              <a:solidFill>
                <a:schemeClr val="tx1"/>
              </a:solidFill>
              <a:latin typeface="Montserrat" panose="00000500000000000000" pitchFamily="2" charset="0"/>
              <a:sym typeface="Arial" panose="020B0604020202020204"/>
            </a:endParaRPr>
          </a:p>
        </p:txBody>
      </p:sp>
      <p:sp>
        <p:nvSpPr>
          <p:cNvPr id="7" name="TextBox 6"/>
          <p:cNvSpPr txBox="1">
            <a:spLocks noChangeArrowheads="1"/>
          </p:cNvSpPr>
          <p:nvPr/>
        </p:nvSpPr>
        <p:spPr bwMode="auto">
          <a:xfrm>
            <a:off x="7872314" y="6569155"/>
            <a:ext cx="1289447" cy="253916"/>
          </a:xfrm>
          <a:prstGeom prst="rect">
            <a:avLst/>
          </a:prstGeom>
          <a:noFill/>
          <a:ln w="9525">
            <a:noFill/>
            <a:miter lim="800000"/>
          </a:ln>
        </p:spPr>
        <p:txBody>
          <a:bodyPr>
            <a:spAutoFit/>
          </a:bodyPr>
          <a:lstStyle/>
          <a:p>
            <a:pPr algn="r"/>
            <a:fld id="{6F888031-CE6A-4173-BB2B-520974F34056}" type="slidenum">
              <a:rPr lang="en-GB" sz="1050">
                <a:latin typeface="Calibri" panose="020F0502020204030204" pitchFamily="34" charset="0"/>
              </a:rPr>
            </a:fld>
            <a:endParaRPr lang="en-GB" sz="1050" dirty="0">
              <a:latin typeface="Calibri" panose="020F0502020204030204" pitchFamily="34" charset="0"/>
            </a:endParaRPr>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IPFS Cluster Implementation</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IPFS Cluster</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how to build your CDN using IPFS cluster?</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 Step 1:</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domain name or a subdomain</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Step 2:</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a minimum of two servers in different regions. The servers can be dedicated or virtual (IPFS Cluster)</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Step 3:</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geoDNS tool. With it, a user sending a request to the domain will be directed to the nearest server</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0" lvl="0" indent="0" defTabSz="342900">
              <a:lnSpc>
                <a:spcPct val="120000"/>
              </a:lnSpc>
              <a:buFont typeface="Arial" panose="020B0604020202020204" pitchFamily="34" charset="0"/>
              <a:buNone/>
            </a:pPr>
            <a:endParaRPr lang="en-US" altLang="en-US" sz="1540" dirty="0">
              <a:solidFill>
                <a:srgbClr val="262626"/>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IPFS Cluster </a:t>
            </a:r>
            <a:r>
              <a:rPr lang="en-US" sz="3200" b="1" dirty="0">
                <a:latin typeface="Calibri" panose="020F0502020204030204" pitchFamily="34" charset="0"/>
                <a:cs typeface="Calibri" panose="020F0502020204030204" pitchFamily="34" charset="0"/>
                <a:sym typeface="+mn-ea"/>
              </a:rPr>
              <a:t>Implementation</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IPFS Cluster</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how to build your CND using IPFS cluster?</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Here's how geoDNS works: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It gets the client's IP (if they sent the DNS request) or the IP of the recursive DNS server that is used for processing the request. Generally speaking, such recursive servers are usually the DNSs of the Internet providers.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By the client's IP it identifies their country or region. This operation requires the use of GeoIP database, which are available in no short supply. There are even decent free options.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Depending on the client's location, geoDNS returns him the IP address of the closest CDN server.</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0" lvl="0" indent="0" defTabSz="342900">
              <a:lnSpc>
                <a:spcPct val="120000"/>
              </a:lnSpc>
              <a:buFont typeface="Arial" panose="020B0604020202020204" pitchFamily="34" charset="0"/>
              <a:buNone/>
            </a:pPr>
            <a:endParaRPr lang="en-US" altLang="en-US" sz="1540" dirty="0">
              <a:solidFill>
                <a:srgbClr val="262626"/>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IPFS Cluster </a:t>
            </a:r>
            <a:r>
              <a:rPr lang="en-US" sz="3200" b="1" dirty="0">
                <a:latin typeface="Calibri" panose="020F0502020204030204" pitchFamily="34" charset="0"/>
                <a:cs typeface="Calibri" panose="020F0502020204030204" pitchFamily="34" charset="0"/>
                <a:sym typeface="+mn-ea"/>
              </a:rPr>
              <a:t>Implementation</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IPFS Cluster</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how to build your CND using IPFS cluster?</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Step 3.1:</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Install IPFS Cluster</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https://medium.com/rahasak/ipfs-cluster-with-docker-db2ec20a6cc1</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(Terraform and Ansible to auto install and manage the cluster)</a:t>
            </a:r>
            <a:endParaRPr lang="en-US" altLang="en-US" sz="1540" dirty="0">
              <a:solidFill>
                <a:srgbClr val="262626"/>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IPFS Cluster </a:t>
            </a:r>
            <a:r>
              <a:rPr lang="en-US" sz="3200" b="1" dirty="0">
                <a:latin typeface="Calibri" panose="020F0502020204030204" pitchFamily="34" charset="0"/>
                <a:cs typeface="Calibri" panose="020F0502020204030204" pitchFamily="34" charset="0"/>
                <a:sym typeface="+mn-ea"/>
              </a:rPr>
              <a:t>Implementation</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IPFS Cluster</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how to build your CND using IPFS cluster?</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Step 3.2:</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СlouDNS,Zilore, Amazon Route 53, Cloudflare</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0" lvl="0" indent="0" defTabSz="342900">
              <a:lnSpc>
                <a:spcPct val="120000"/>
              </a:lnSpc>
              <a:buFont typeface="Arial" panose="020B0604020202020204" pitchFamily="34" charset="0"/>
              <a:buNone/>
            </a:pPr>
            <a:endParaRPr lang="en-US" altLang="en-US" sz="1540" dirty="0">
              <a:solidFill>
                <a:srgbClr val="262626"/>
              </a:solidFill>
            </a:endParaRPr>
          </a:p>
        </p:txBody>
      </p:sp>
      <p:pic>
        <p:nvPicPr>
          <p:cNvPr id="4" name="图片 3"/>
          <p:cNvPicPr>
            <a:picLocks noChangeAspect="1"/>
          </p:cNvPicPr>
          <p:nvPr/>
        </p:nvPicPr>
        <p:blipFill>
          <a:blip r:embed="rId1"/>
          <a:stretch>
            <a:fillRect/>
          </a:stretch>
        </p:blipFill>
        <p:spPr>
          <a:xfrm>
            <a:off x="628650" y="2785745"/>
            <a:ext cx="5133975" cy="36576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IPFS Cluster </a:t>
            </a:r>
            <a:r>
              <a:rPr lang="en-US" sz="3200" b="1" dirty="0">
                <a:latin typeface="Calibri" panose="020F0502020204030204" pitchFamily="34" charset="0"/>
                <a:cs typeface="Calibri" panose="020F0502020204030204" pitchFamily="34" charset="0"/>
                <a:sym typeface="+mn-ea"/>
              </a:rPr>
              <a:t>Implementation</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IPFS Cluster</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how to build your CDN using IPFS cluster?</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Step 3.1:</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СlouDNS,Zilore, Amazon Route 53, Cloudflare</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0" lvl="0" indent="0" defTabSz="342900">
              <a:lnSpc>
                <a:spcPct val="120000"/>
              </a:lnSpc>
              <a:buFont typeface="Arial" panose="020B0604020202020204" pitchFamily="34" charset="0"/>
              <a:buNone/>
            </a:pPr>
            <a:endParaRPr lang="en-US" altLang="en-US" sz="1540" dirty="0">
              <a:solidFill>
                <a:srgbClr val="262626"/>
              </a:solidFill>
            </a:endParaRPr>
          </a:p>
        </p:txBody>
      </p:sp>
      <p:pic>
        <p:nvPicPr>
          <p:cNvPr id="5" name="图片 4"/>
          <p:cNvPicPr>
            <a:picLocks noChangeAspect="1"/>
          </p:cNvPicPr>
          <p:nvPr/>
        </p:nvPicPr>
        <p:blipFill>
          <a:blip r:embed="rId1"/>
          <a:stretch>
            <a:fillRect/>
          </a:stretch>
        </p:blipFill>
        <p:spPr>
          <a:xfrm>
            <a:off x="628650" y="2632710"/>
            <a:ext cx="5648325" cy="39624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OrbitDB</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OrbitDB is a serverless, distributed, peer-to-peer database. OrbitDB uses IPFS as its data storage and IPFS Pubsub to automatically sync databases with peers. </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0" lvl="0" indent="0" defTabSz="342900">
              <a:lnSpc>
                <a:spcPct val="120000"/>
              </a:lnSpc>
              <a:buFont typeface="Arial" panose="020B0604020202020204" pitchFamily="34" charset="0"/>
              <a:buNone/>
            </a:pPr>
            <a:endParaRPr lang="en-US" altLang="en-US" sz="1540" dirty="0">
              <a:solidFill>
                <a:srgbClr val="262626"/>
              </a:solidFill>
            </a:endParaRPr>
          </a:p>
        </p:txBody>
      </p:sp>
      <p:pic>
        <p:nvPicPr>
          <p:cNvPr id="4" name="图片 3"/>
          <p:cNvPicPr>
            <a:picLocks noChangeAspect="1"/>
          </p:cNvPicPr>
          <p:nvPr/>
        </p:nvPicPr>
        <p:blipFill>
          <a:blip r:embed="rId1"/>
          <a:stretch>
            <a:fillRect/>
          </a:stretch>
        </p:blipFill>
        <p:spPr>
          <a:xfrm>
            <a:off x="628650" y="1770380"/>
            <a:ext cx="5372100" cy="49530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OrbitDB</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Data Type:</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    Key-Value</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    Log (append-only log)</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    Feed (same as log database but entries can be removed)</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    Documents (store indexed JSON documents)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    Counters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https://github.com/orbitdb/orbit-db/blob/master/API.md#orbitdbkeyvaluenameaddress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a:t>
            </a:r>
            <a:r>
              <a:rPr lang="en-US" altLang="en-US" sz="1540" dirty="0">
                <a:solidFill>
                  <a:srgbClr val="FF0000"/>
                </a:solidFill>
              </a:rPr>
              <a:t>Code Explain</a:t>
            </a:r>
            <a:r>
              <a:rPr lang="en-US" altLang="en-US" sz="1540" dirty="0">
                <a:solidFill>
                  <a:srgbClr val="262626"/>
                </a:solidFill>
              </a:rPr>
              <a:t>)</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OrbitDB (</a:t>
            </a:r>
            <a:r>
              <a:rPr lang="en-US" altLang="en-US" sz="1540" dirty="0">
                <a:solidFill>
                  <a:srgbClr val="FF0000"/>
                </a:solidFill>
              </a:rPr>
              <a:t>Code Demo</a:t>
            </a:r>
            <a:r>
              <a:rPr lang="en-US" altLang="en-US" sz="1540" dirty="0">
                <a:solidFill>
                  <a:srgbClr val="262626"/>
                </a:solidFill>
              </a:rPr>
              <a:t>)</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Integrating to react</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0" lvl="0" indent="0" defTabSz="342900">
              <a:lnSpc>
                <a:spcPct val="120000"/>
              </a:lnSpc>
              <a:buFont typeface="Arial" panose="020B0604020202020204" pitchFamily="34" charset="0"/>
              <a:buNone/>
            </a:pPr>
            <a:endParaRPr lang="en-US" altLang="en-US" sz="1540" dirty="0">
              <a:solidFill>
                <a:srgbClr val="262626"/>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OrbitDB</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Features: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1 Identity:</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Add Access after db creation</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p:txBody>
      </p:sp>
      <p:pic>
        <p:nvPicPr>
          <p:cNvPr id="4" name="图片 3"/>
          <p:cNvPicPr>
            <a:picLocks noChangeAspect="1"/>
          </p:cNvPicPr>
          <p:nvPr/>
        </p:nvPicPr>
        <p:blipFill>
          <a:blip r:embed="rId1"/>
          <a:stretch>
            <a:fillRect/>
          </a:stretch>
        </p:blipFill>
        <p:spPr>
          <a:xfrm>
            <a:off x="3190875" y="989330"/>
            <a:ext cx="5953125" cy="3790950"/>
          </a:xfrm>
          <a:prstGeom prst="rect">
            <a:avLst/>
          </a:prstGeom>
        </p:spPr>
      </p:pic>
      <p:pic>
        <p:nvPicPr>
          <p:cNvPr id="5" name="图片 4"/>
          <p:cNvPicPr>
            <a:picLocks noChangeAspect="1"/>
          </p:cNvPicPr>
          <p:nvPr/>
        </p:nvPicPr>
        <p:blipFill>
          <a:blip r:embed="rId2"/>
          <a:stretch>
            <a:fillRect/>
          </a:stretch>
        </p:blipFill>
        <p:spPr>
          <a:xfrm>
            <a:off x="628650" y="4962525"/>
            <a:ext cx="6543675" cy="189547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OrbitDB</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Features: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2 Event:  event and feed  </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0" lvl="0" indent="0" defTabSz="342900">
              <a:lnSpc>
                <a:spcPct val="120000"/>
              </a:lnSpc>
              <a:buFont typeface="Arial" panose="020B0604020202020204" pitchFamily="34" charset="0"/>
              <a:buNone/>
            </a:pPr>
            <a:endParaRPr lang="en-US" altLang="en-US" sz="1540" dirty="0">
              <a:solidFill>
                <a:srgbClr val="262626"/>
              </a:solidFill>
            </a:endParaRPr>
          </a:p>
        </p:txBody>
      </p:sp>
      <p:pic>
        <p:nvPicPr>
          <p:cNvPr id="5" name="图片 4"/>
          <p:cNvPicPr>
            <a:picLocks noChangeAspect="1"/>
          </p:cNvPicPr>
          <p:nvPr/>
        </p:nvPicPr>
        <p:blipFill>
          <a:blip r:embed="rId1"/>
          <a:stretch>
            <a:fillRect/>
          </a:stretch>
        </p:blipFill>
        <p:spPr>
          <a:xfrm>
            <a:off x="628650" y="2011045"/>
            <a:ext cx="6400800" cy="406463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Orbit Core</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Orbit is a serverless, distributed, p2p communication library and protocol that enables feed-based information sharing Event:  event and feed  </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https://github.com/orbitdb/orbit-core</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0" lvl="0" indent="0" defTabSz="342900">
              <a:lnSpc>
                <a:spcPct val="120000"/>
              </a:lnSpc>
              <a:buFont typeface="Arial" panose="020B0604020202020204" pitchFamily="34" charset="0"/>
              <a:buNone/>
            </a:pPr>
            <a:endParaRPr lang="en-US" altLang="en-US" sz="1540" dirty="0">
              <a:solidFill>
                <a:srgbClr val="262626"/>
              </a:solidFill>
            </a:endParaRPr>
          </a:p>
        </p:txBody>
      </p:sp>
      <p:pic>
        <p:nvPicPr>
          <p:cNvPr id="4" name="图片 3"/>
          <p:cNvPicPr>
            <a:picLocks noChangeAspect="1"/>
          </p:cNvPicPr>
          <p:nvPr/>
        </p:nvPicPr>
        <p:blipFill>
          <a:blip r:embed="rId1"/>
          <a:stretch>
            <a:fillRect/>
          </a:stretch>
        </p:blipFill>
        <p:spPr>
          <a:xfrm>
            <a:off x="1623060" y="1976755"/>
            <a:ext cx="5742940" cy="488124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IPFS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What is IPFS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IPFS is a distributed system for storing and accessing files, websites, applications, and data.</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There are three fundamental principles to understand IPFS: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1. Unique identification via content addressing</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For Instance: /ipfs/QmXoypizjW3WknFiJnKLwHCnL72vedxjQkDDP1mXWo6uco/wiki/Aardvark.html</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Web identify content by where it's located</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IPFS uses content addressing to identify content by what's in it.  </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The hash is unique to the content that it came from, even though it may look short compared to the original content</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0" lvl="0" indent="0" defTabSz="342900">
              <a:lnSpc>
                <a:spcPct val="120000"/>
              </a:lnSpc>
              <a:buFont typeface="Arial" panose="020B0604020202020204" pitchFamily="34" charset="0"/>
              <a:buNone/>
            </a:pPr>
            <a:endParaRPr lang="en-US" altLang="en-US" sz="1540" dirty="0">
              <a:solidFill>
                <a:srgbClr val="262626"/>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Orbit Core</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Orbit Core VS Message Queue(kafka)</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data permanently stored on IPFS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decentralized message boardcasting solution</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0" lvl="0" indent="0" defTabSz="342900">
              <a:lnSpc>
                <a:spcPct val="120000"/>
              </a:lnSpc>
              <a:buFont typeface="Arial" panose="020B0604020202020204" pitchFamily="34" charset="0"/>
              <a:buNone/>
            </a:pPr>
            <a:endParaRPr lang="en-US" altLang="en-US" sz="1540" dirty="0">
              <a:solidFill>
                <a:srgbClr val="262626"/>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Cases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Chatting / Social Media</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Marketplace</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File Store</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CDN</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Others</a:t>
            </a:r>
            <a:endParaRPr lang="en-US" altLang="en-US" sz="1540" dirty="0">
              <a:solidFill>
                <a:srgbClr val="262626"/>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Cases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1 IPFS Board (OrbitDB)</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https://github.com/fazo96/ipfs-boards/tree/master/src</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BoardStore removed</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ipfs-boards/src/orbitdb/index.js </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ipfs-boards/src/sagas/posts.js (how to implement)</a:t>
            </a:r>
            <a:endParaRPr lang="en-US" altLang="en-US" sz="1540" dirty="0">
              <a:solidFill>
                <a:srgbClr val="262626"/>
              </a:solidFill>
            </a:endParaRPr>
          </a:p>
        </p:txBody>
      </p:sp>
      <p:pic>
        <p:nvPicPr>
          <p:cNvPr id="5" name="图片 4"/>
          <p:cNvPicPr>
            <a:picLocks noChangeAspect="1"/>
          </p:cNvPicPr>
          <p:nvPr/>
        </p:nvPicPr>
        <p:blipFill>
          <a:blip r:embed="rId1"/>
          <a:stretch>
            <a:fillRect/>
          </a:stretch>
        </p:blipFill>
        <p:spPr>
          <a:xfrm>
            <a:off x="628650" y="2971800"/>
            <a:ext cx="4191000" cy="914400"/>
          </a:xfrm>
          <a:prstGeom prst="rect">
            <a:avLst/>
          </a:prstGeom>
        </p:spPr>
      </p:pic>
      <p:pic>
        <p:nvPicPr>
          <p:cNvPr id="6" name="图片 5"/>
          <p:cNvPicPr>
            <a:picLocks noChangeAspect="1"/>
          </p:cNvPicPr>
          <p:nvPr/>
        </p:nvPicPr>
        <p:blipFill>
          <a:blip r:embed="rId2"/>
          <a:stretch>
            <a:fillRect/>
          </a:stretch>
        </p:blipFill>
        <p:spPr>
          <a:xfrm>
            <a:off x="628650" y="4661535"/>
            <a:ext cx="4724400" cy="193357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Cases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Orbit Chat (Orbit Core)</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https://github.com/orbitdb/orbit-web/blob/d1079653976495e5ae749f1410e11e6af980a6ec/src/workers/network.worker.js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function handleSendTextMessage ({ options })  (implementation)</a:t>
            </a:r>
            <a:endParaRPr lang="en-US" altLang="en-US" sz="1540" dirty="0">
              <a:solidFill>
                <a:srgbClr val="262626"/>
              </a:solidFill>
            </a:endParaRPr>
          </a:p>
        </p:txBody>
      </p:sp>
      <p:pic>
        <p:nvPicPr>
          <p:cNvPr id="4" name="图片 3"/>
          <p:cNvPicPr>
            <a:picLocks noChangeAspect="1"/>
          </p:cNvPicPr>
          <p:nvPr/>
        </p:nvPicPr>
        <p:blipFill>
          <a:blip r:embed="rId1"/>
          <a:stretch>
            <a:fillRect/>
          </a:stretch>
        </p:blipFill>
        <p:spPr>
          <a:xfrm>
            <a:off x="628650" y="2334895"/>
            <a:ext cx="5962650" cy="291465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Cases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ipfs-pubsub-chat (pubsub)</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https://github.com/tableflip/ipfs-pubsub-chat-example</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p:txBody>
      </p:sp>
      <p:pic>
        <p:nvPicPr>
          <p:cNvPr id="5" name="图片 4"/>
          <p:cNvPicPr>
            <a:picLocks noChangeAspect="1"/>
          </p:cNvPicPr>
          <p:nvPr/>
        </p:nvPicPr>
        <p:blipFill>
          <a:blip r:embed="rId1"/>
          <a:stretch>
            <a:fillRect/>
          </a:stretch>
        </p:blipFill>
        <p:spPr>
          <a:xfrm>
            <a:off x="628650" y="2382520"/>
            <a:ext cx="3533775" cy="28194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Cases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ethlance</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https://github.com/district0x/ethlance</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p:txBody>
      </p:sp>
      <p:pic>
        <p:nvPicPr>
          <p:cNvPr id="5" name="图片 4"/>
          <p:cNvPicPr>
            <a:picLocks noChangeAspect="1"/>
          </p:cNvPicPr>
          <p:nvPr/>
        </p:nvPicPr>
        <p:blipFill>
          <a:blip r:embed="rId1"/>
          <a:stretch>
            <a:fillRect/>
          </a:stretch>
        </p:blipFill>
        <p:spPr>
          <a:xfrm>
            <a:off x="628650" y="2382520"/>
            <a:ext cx="3533775" cy="2819400"/>
          </a:xfrm>
          <a:prstGeom prst="rect">
            <a:avLst/>
          </a:prstGeom>
        </p:spPr>
      </p:pic>
      <p:pic>
        <p:nvPicPr>
          <p:cNvPr id="6" name="图片 5"/>
          <p:cNvPicPr>
            <a:picLocks noChangeAspect="1"/>
          </p:cNvPicPr>
          <p:nvPr/>
        </p:nvPicPr>
        <p:blipFill>
          <a:blip r:embed="rId2"/>
          <a:stretch>
            <a:fillRect/>
          </a:stretch>
        </p:blipFill>
        <p:spPr>
          <a:xfrm>
            <a:off x="323850" y="2106295"/>
            <a:ext cx="8191500" cy="429577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Ansible &amp; TerraForm</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TerraForm:</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Terraform is a tool for building, changing, and versioning infrastructure safely and efficiently. Terraform can manage existing and popular service providers as well as custom in-house solutions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Example:</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https://github.com/mlabouardy/terraform-aws-labs/tree/master/wordpress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User Data</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https://www.bogotobogo.com/DevOps/Terraform/Terraform-terraform-userdata.php</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Ansible &amp; TerraForm</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Ansible</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Example:</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https://github.com/paralect/ansible-node-sample</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one name one command</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DAG</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35" dirty="0">
                <a:solidFill>
                  <a:srgbClr val="262626"/>
                </a:solidFill>
                <a:sym typeface="+mn-ea"/>
              </a:rPr>
              <a:t>    Content linking via directed acyclic graphs (DAGs)</a:t>
            </a:r>
            <a:endParaRPr lang="en-US" altLang="en-US" sz="1535" dirty="0">
              <a:solidFill>
                <a:srgbClr val="262626"/>
              </a:solidFill>
            </a:endParaRPr>
          </a:p>
          <a:p>
            <a:pPr marL="228600" lvl="0" indent="-228600" defTabSz="342900">
              <a:lnSpc>
                <a:spcPct val="120000"/>
              </a:lnSpc>
              <a:buFont typeface="Arial" panose="020B0604020202020204" pitchFamily="34" charset="0"/>
              <a:buChar char="•"/>
            </a:pPr>
            <a:r>
              <a:rPr lang="en-US" altLang="en-US" sz="1535" dirty="0">
                <a:solidFill>
                  <a:srgbClr val="262626"/>
                </a:solidFill>
                <a:sym typeface="+mn-ea"/>
              </a:rPr>
              <a:t>a directed acyclic graph (DAG ) is a directed graph with no directed cycles. That is, it consists of vertices and edges (also called arcs), with each edge directed from one vertex to another, such that following those directions will never form a closed loop. </a:t>
            </a:r>
            <a:endParaRPr lang="en-US" altLang="en-US" sz="1535"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  Transactions                                                                                  Edges</a:t>
            </a:r>
            <a:endParaRPr lang="en-US" altLang="en-US" sz="1540" dirty="0">
              <a:solidFill>
                <a:srgbClr val="262626"/>
              </a:solidFill>
            </a:endParaRPr>
          </a:p>
        </p:txBody>
      </p:sp>
      <p:pic>
        <p:nvPicPr>
          <p:cNvPr id="4" name="图片 3"/>
          <p:cNvPicPr>
            <a:picLocks noChangeAspect="1"/>
          </p:cNvPicPr>
          <p:nvPr/>
        </p:nvPicPr>
        <p:blipFill>
          <a:blip r:embed="rId1"/>
          <a:stretch>
            <a:fillRect/>
          </a:stretch>
        </p:blipFill>
        <p:spPr>
          <a:xfrm>
            <a:off x="219710" y="3171825"/>
            <a:ext cx="3495675" cy="3686175"/>
          </a:xfrm>
          <a:prstGeom prst="rect">
            <a:avLst/>
          </a:prstGeom>
        </p:spPr>
      </p:pic>
      <p:pic>
        <p:nvPicPr>
          <p:cNvPr id="6" name="图片 5"/>
          <p:cNvPicPr>
            <a:picLocks noChangeAspect="1"/>
          </p:cNvPicPr>
          <p:nvPr/>
        </p:nvPicPr>
        <p:blipFill>
          <a:blip r:embed="rId2"/>
          <a:stretch>
            <a:fillRect/>
          </a:stretch>
        </p:blipFill>
        <p:spPr>
          <a:xfrm>
            <a:off x="5084445" y="3172460"/>
            <a:ext cx="3321050" cy="36855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DAG</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endParaRPr lang="en-US" altLang="en-US" sz="1540" dirty="0">
              <a:solidFill>
                <a:srgbClr val="262626"/>
              </a:solidFill>
            </a:endParaRPr>
          </a:p>
        </p:txBody>
      </p:sp>
      <p:pic>
        <p:nvPicPr>
          <p:cNvPr id="5" name="图片 4"/>
          <p:cNvPicPr>
            <a:picLocks noChangeAspect="1"/>
          </p:cNvPicPr>
          <p:nvPr/>
        </p:nvPicPr>
        <p:blipFill>
          <a:blip r:embed="rId1"/>
          <a:stretch>
            <a:fillRect/>
          </a:stretch>
        </p:blipFill>
        <p:spPr>
          <a:xfrm>
            <a:off x="1517650" y="2153285"/>
            <a:ext cx="6890385" cy="327723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DAG</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0" lvl="0" indent="0" defTabSz="342900">
              <a:lnSpc>
                <a:spcPct val="120000"/>
              </a:lnSpc>
              <a:buFont typeface="Arial" panose="020B0604020202020204" pitchFamily="34" charset="0"/>
              <a:buNone/>
            </a:pPr>
            <a:endParaRPr lang="en-US" altLang="en-US" sz="1540" dirty="0">
              <a:solidFill>
                <a:srgbClr val="262626"/>
              </a:solidFill>
            </a:endParaRPr>
          </a:p>
        </p:txBody>
      </p:sp>
      <p:pic>
        <p:nvPicPr>
          <p:cNvPr id="7" name="图片 6"/>
          <p:cNvPicPr>
            <a:picLocks noChangeAspect="1"/>
          </p:cNvPicPr>
          <p:nvPr/>
        </p:nvPicPr>
        <p:blipFill>
          <a:blip r:embed="rId1"/>
          <a:stretch>
            <a:fillRect/>
          </a:stretch>
        </p:blipFill>
        <p:spPr>
          <a:xfrm>
            <a:off x="628650" y="2117090"/>
            <a:ext cx="7886065" cy="35020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DAG</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endParaRPr lang="en-US" altLang="en-US" sz="1540" dirty="0">
              <a:solidFill>
                <a:srgbClr val="262626"/>
              </a:solidFill>
            </a:endParaRPr>
          </a:p>
        </p:txBody>
      </p:sp>
      <p:pic>
        <p:nvPicPr>
          <p:cNvPr id="4" name="图片 3"/>
          <p:cNvPicPr>
            <a:picLocks noChangeAspect="1"/>
          </p:cNvPicPr>
          <p:nvPr/>
        </p:nvPicPr>
        <p:blipFill>
          <a:blip r:embed="rId1"/>
          <a:stretch>
            <a:fillRect/>
          </a:stretch>
        </p:blipFill>
        <p:spPr>
          <a:xfrm>
            <a:off x="358775" y="1780540"/>
            <a:ext cx="8426450" cy="37001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DAG</a:t>
            </a:r>
            <a:endParaRPr lang="en-US" sz="3200" b="1" dirty="0">
              <a:latin typeface="Calibri" panose="020F0502020204030204" pitchFamily="34" charset="0"/>
              <a:cs typeface="Calibri" panose="020F0502020204030204" pitchFamily="34" charset="0"/>
            </a:endParaRPr>
          </a:p>
        </p:txBody>
      </p:sp>
      <p:pic>
        <p:nvPicPr>
          <p:cNvPr id="5" name="内容占位符 4"/>
          <p:cNvPicPr>
            <a:picLocks noChangeAspect="1"/>
          </p:cNvPicPr>
          <p:nvPr>
            <p:ph idx="1"/>
          </p:nvPr>
        </p:nvPicPr>
        <p:blipFill>
          <a:blip r:embed="rId1"/>
          <a:stretch>
            <a:fillRect/>
          </a:stretch>
        </p:blipFill>
        <p:spPr>
          <a:xfrm>
            <a:off x="1647190" y="989330"/>
            <a:ext cx="5848350" cy="56057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DAG</a:t>
            </a:r>
            <a:endParaRPr lang="en-US" sz="3200" b="1" dirty="0">
              <a:latin typeface="Calibri" panose="020F0502020204030204" pitchFamily="34" charset="0"/>
              <a:cs typeface="Calibri" panose="020F0502020204030204" pitchFamily="34" charset="0"/>
            </a:endParaRPr>
          </a:p>
        </p:txBody>
      </p:sp>
      <p:pic>
        <p:nvPicPr>
          <p:cNvPr id="7" name="图片 6"/>
          <p:cNvPicPr>
            <a:picLocks noChangeAspect="1"/>
          </p:cNvPicPr>
          <p:nvPr/>
        </p:nvPicPr>
        <p:blipFill>
          <a:blip r:embed="rId1"/>
          <a:stretch>
            <a:fillRect/>
          </a:stretch>
        </p:blipFill>
        <p:spPr>
          <a:xfrm>
            <a:off x="628650" y="2087880"/>
            <a:ext cx="6086475" cy="321945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6581</Words>
  <Application>WPS 演示</Application>
  <PresentationFormat>On-screen Show (4:3)</PresentationFormat>
  <Paragraphs>340</Paragraphs>
  <Slides>37</Slides>
  <Notes>56</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37</vt:i4>
      </vt:variant>
    </vt:vector>
  </HeadingPairs>
  <TitlesOfParts>
    <vt:vector size="50" baseType="lpstr">
      <vt:lpstr>Arial</vt:lpstr>
      <vt:lpstr>宋体</vt:lpstr>
      <vt:lpstr>Wingdings</vt:lpstr>
      <vt:lpstr>Calibri</vt:lpstr>
      <vt:lpstr>Montserrat</vt:lpstr>
      <vt:lpstr>Montserrat</vt:lpstr>
      <vt:lpstr>Arial</vt:lpstr>
      <vt:lpstr>Calibri Light</vt:lpstr>
      <vt:lpstr>微软雅黑</vt:lpstr>
      <vt:lpstr>Arial Unicode MS</vt:lpstr>
      <vt:lpstr>等线</vt:lpstr>
      <vt:lpstr>等线 Light</vt:lpstr>
      <vt:lpstr>Office Theme</vt:lpstr>
      <vt:lpstr>Enterprise Blockchain Developers (Intermediate)</vt:lpstr>
      <vt:lpstr>Outline</vt:lpstr>
      <vt:lpstr>IPFS</vt:lpstr>
      <vt:lpstr>IPFS</vt:lpstr>
      <vt:lpstr>IPFS</vt:lpstr>
      <vt:lpstr>IPFS</vt:lpstr>
      <vt:lpstr>IPFS</vt:lpstr>
      <vt:lpstr>IPFS</vt:lpstr>
      <vt:lpstr>DAG</vt:lpstr>
      <vt:lpstr>DAG</vt:lpstr>
      <vt:lpstr>IPFS</vt:lpstr>
      <vt:lpstr>IPFS</vt:lpstr>
      <vt:lpstr>IPFS</vt:lpstr>
      <vt:lpstr>IPFS</vt:lpstr>
      <vt:lpstr>IPFS</vt:lpstr>
      <vt:lpstr>IPFS</vt:lpstr>
      <vt:lpstr>IPFS</vt:lpstr>
      <vt:lpstr>IPFS Cluster</vt:lpstr>
      <vt:lpstr>IPFS Cluster</vt:lpstr>
      <vt:lpstr>IPFS Cluster</vt:lpstr>
      <vt:lpstr>IPFS Cluster</vt:lpstr>
      <vt:lpstr>IPFS Cluster</vt:lpstr>
      <vt:lpstr>IPFS Cluster</vt:lpstr>
      <vt:lpstr>IPFS Cluster</vt:lpstr>
      <vt:lpstr>OrbitDB</vt:lpstr>
      <vt:lpstr>OrbitDB</vt:lpstr>
      <vt:lpstr>OrbitDB</vt:lpstr>
      <vt:lpstr>OrbitDB</vt:lpstr>
      <vt:lpstr>Orbit Core</vt:lpstr>
      <vt:lpstr>Orbit Core</vt:lpstr>
      <vt:lpstr>Cases</vt:lpstr>
      <vt:lpstr>Cases</vt:lpstr>
      <vt:lpstr>Cases</vt:lpstr>
      <vt:lpstr>Cases</vt:lpstr>
      <vt:lpstr>Cases</vt:lpstr>
      <vt:lpstr>Ansible &amp; TerraForm</vt:lpstr>
      <vt:lpstr>Ansible &amp; TerraForm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FRACTALE Realtime Autonomic Control TransActive Layered Energy system</dc:title>
  <dc:creator>fun family</dc:creator>
  <cp:lastModifiedBy>Think</cp:lastModifiedBy>
  <cp:revision>1704</cp:revision>
  <cp:lastPrinted>2020-07-07T09:15:00Z</cp:lastPrinted>
  <dcterms:created xsi:type="dcterms:W3CDTF">2017-11-09T17:09:00Z</dcterms:created>
  <dcterms:modified xsi:type="dcterms:W3CDTF">2021-03-16T17:52:07Z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