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33" r:id="rId3"/>
    <p:sldId id="1387" r:id="rId4"/>
    <p:sldId id="1901" r:id="rId6"/>
    <p:sldId id="1899" r:id="rId7"/>
    <p:sldId id="1950" r:id="rId8"/>
    <p:sldId id="1900" r:id="rId9"/>
    <p:sldId id="1875" r:id="rId10"/>
    <p:sldId id="1865" r:id="rId11"/>
    <p:sldId id="1866" r:id="rId12"/>
    <p:sldId id="1867" r:id="rId13"/>
    <p:sldId id="1868" r:id="rId14"/>
    <p:sldId id="1869" r:id="rId15"/>
    <p:sldId id="1870" r:id="rId16"/>
    <p:sldId id="1871" r:id="rId17"/>
    <p:sldId id="1969" r:id="rId18"/>
    <p:sldId id="1970" r:id="rId19"/>
    <p:sldId id="1971" r:id="rId20"/>
    <p:sldId id="1972" r:id="rId21"/>
    <p:sldId id="1944" r:id="rId22"/>
    <p:sldId id="1816" r:id="rId23"/>
    <p:sldId id="1946" r:id="rId24"/>
    <p:sldId id="1942" r:id="rId25"/>
    <p:sldId id="1945" r:id="rId26"/>
    <p:sldId id="1947" r:id="rId27"/>
    <p:sldId id="1948" r:id="rId28"/>
    <p:sldId id="1943" r:id="rId29"/>
    <p:sldId id="1949" r:id="rId3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Yan" initials="P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840" autoAdjust="0"/>
    <p:restoredTop sz="94597" autoAdjust="0"/>
  </p:normalViewPr>
  <p:slideViewPr>
    <p:cSldViewPr snapToGrid="0">
      <p:cViewPr varScale="1">
        <p:scale>
          <a:sx n="138" d="100"/>
          <a:sy n="138" d="100"/>
        </p:scale>
        <p:origin x="2976" y="132"/>
      </p:cViewPr>
      <p:guideLst>
        <p:guide orient="horz" pos="2167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r">
              <a:defRPr sz="1300"/>
            </a:lvl1pPr>
          </a:lstStyle>
          <a:p>
            <a:fld id="{3ACEC32E-EEDF-4F6F-9227-E6EDC3686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4" tIns="48328" rIns="96654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4" tIns="48328" rIns="96654" bIns="4832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r">
              <a:defRPr sz="1300"/>
            </a:lvl1pPr>
          </a:lstStyle>
          <a:p>
            <a:fld id="{E21EC080-2224-427D-8004-F896D4FDE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566175" y="6478588"/>
            <a:ext cx="120626" cy="184151"/>
          </a:xfrm>
          <a:prstGeom prst="rect">
            <a:avLst/>
          </a:prstGeom>
          <a:ln w="12700"/>
        </p:spPr>
        <p:txBody>
          <a:bodyPr lIns="0" tIns="0" rIns="0" bIns="0"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9144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015" y="2404234"/>
            <a:ext cx="3997529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885" y="4553291"/>
            <a:ext cx="3787133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5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843" y="4878964"/>
            <a:ext cx="7897185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Enterprise Blockchain Developers (Intermediate)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158" b="9158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26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20" name="Freeform: Shape 19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0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69607" y="84246"/>
            <a:ext cx="9313607" cy="79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30" y="289587"/>
            <a:ext cx="1600430" cy="4770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99" y="271782"/>
            <a:ext cx="988629" cy="4545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73" y="352882"/>
            <a:ext cx="1894118" cy="37349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11628" y="145605"/>
            <a:ext cx="1352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In support of</a:t>
            </a:r>
            <a:endParaRPr lang="en-SG" sz="1050" dirty="0"/>
          </a:p>
        </p:txBody>
      </p:sp>
      <p:pic>
        <p:nvPicPr>
          <p:cNvPr id="37" name="Picture 2" descr="BAS_logo_FA_ Horizontal_RGB We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5" y="145605"/>
            <a:ext cx="1348818" cy="6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martMesh – The BrandLaure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37" y="6271357"/>
            <a:ext cx="717615" cy="4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04507" y="6071372"/>
            <a:ext cx="925521" cy="26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Powered By</a:t>
            </a:r>
            <a:endParaRPr lang="en-SG" sz="105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229" y="6268126"/>
            <a:ext cx="500274" cy="4929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Eternal Storage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626870"/>
            <a:ext cx="6010910" cy="26968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671060"/>
            <a:ext cx="3819525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Pros: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The actural impl contract's data structure doesn't need to follow the previous impl contract's data structure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Cons: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Hard to write, as we need to extract all the data storing out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Unstructured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710" y="2730500"/>
            <a:ext cx="6629400" cy="27952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Unstructured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Use pregenerated impl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Use fixed impl Use pregenerated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460" y="4745990"/>
            <a:ext cx="8511540" cy="8642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85035"/>
            <a:ext cx="7256780" cy="15284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ProxyAdmin &amp; ProxyFactory 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Check if IniupgradProxy and AdminUpgradeProx have initializer (Inherited with admin)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Unstructured Storage has contrustor, so can use upgradeto without init data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6786"/>
          <a:stretch>
            <a:fillRect/>
          </a:stretch>
        </p:blipFill>
        <p:spPr>
          <a:xfrm rot="16200000">
            <a:off x="2583815" y="675640"/>
            <a:ext cx="3976370" cy="83883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Factory and Proxy Pattern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lvl="1" defTabSz="342900">
              <a:lnSpc>
                <a:spcPct val="120000"/>
              </a:lnSpc>
            </a:pPr>
            <a:r>
              <a:rPr lang="en-US" altLang="en-US" sz="1540" b="1" dirty="0">
                <a:solidFill>
                  <a:srgbClr val="262626"/>
                </a:solidFill>
              </a:rPr>
              <a:t>What Is the Factory Pattern?</a:t>
            </a:r>
            <a:endParaRPr lang="en-US" altLang="en-US" sz="1540" b="1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The idea of the factory pattern is to have a contract (the factory) that will carry the mission of creating other contracts.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Why Use the Factory Pattern in Solidity?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1 If you want to create multiple instances of the same contract and you’re looking for a way to keep track of them and make their management easier.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2 Save gas on deployment: You can deploy only the factory and use it later to deploy the other contracts.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 3 Improve contract security: make logic simpler, upgradeable, so safer.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Factory and Proxy Pattern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185" y="1160145"/>
            <a:ext cx="8215630" cy="45377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Factory and Proxy Pattern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975" y="1147445"/>
            <a:ext cx="80200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Factory and Proxy Pattern: Openzeppelin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lvl="1" defTabSz="342900">
              <a:lnSpc>
                <a:spcPct val="120000"/>
              </a:lnSpc>
            </a:pPr>
            <a:r>
              <a:rPr lang="en-US" altLang="en-US" sz="1540" b="1" dirty="0">
                <a:solidFill>
                  <a:srgbClr val="262626"/>
                </a:solidFill>
              </a:rPr>
              <a:t>What Is the Factory Pattern?</a:t>
            </a:r>
            <a:endParaRPr lang="en-US" altLang="en-US" sz="1540" b="1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The idea of the factory pattern is to have a contract (the factory) that will carry the mission of creating other contracts.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Why Use the Factory Pattern in Solidity?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1 If you want to create multiple instances of the same contract and you’re looking for a way to keep track of them and make their management easier.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2 Save gas on deployment: You can deploy only the factory and use it later to deploy the other contracts.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 3 Improve contract security: make logic simpler, upgradeable, so safer.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Contract Quick Learning Tricks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1. read test cases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2. read contract deploy scripts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Dive into Proxy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Web3 Intro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Web3 React Interaction</a:t>
            </a: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Code Demo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Tasks: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1. Add </a:t>
            </a: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 Proxy admin and Proxy Factor to </a:t>
            </a:r>
            <a:r>
              <a:rPr lang="en-US" altLang="en-US" sz="1540" dirty="0">
                <a:solidFill>
                  <a:srgbClr val="262626"/>
                </a:solidFill>
              </a:rPr>
              <a:t>PrivateStamp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2. Explain Aave's contract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3. Add version to make Proxy upgradeable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Web3 Introduction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Components: https://web3js.readthedocs.io/en/v1.3.0/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FF0000"/>
                </a:solidFill>
              </a:rPr>
              <a:t>eth</a:t>
            </a:r>
            <a:r>
              <a:rPr lang="en-US" altLang="en-US" sz="1540" dirty="0">
                <a:solidFill>
                  <a:srgbClr val="262626"/>
                </a:solidFill>
              </a:rPr>
              <a:t> - package allows you to interact with an Ethereum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1540" dirty="0">
                <a:solidFill>
                  <a:srgbClr val="262626"/>
                </a:solidFill>
              </a:rPr>
              <a:t>blockchain and Ethereum smart contracts. query, sendTx etc.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subscribe - function lets you subscribe to specific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1540" dirty="0">
                <a:solidFill>
                  <a:srgbClr val="262626"/>
                </a:solidFill>
              </a:rPr>
              <a:t>events in the blockchain. Example: Dex trading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FF0000"/>
                </a:solidFill>
              </a:rPr>
              <a:t>contract</a:t>
            </a:r>
            <a:r>
              <a:rPr lang="en-US" altLang="en-US" sz="1540" dirty="0">
                <a:solidFill>
                  <a:srgbClr val="262626"/>
                </a:solidFill>
              </a:rPr>
              <a:t> - makes it easy to interact with smart contracts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1540" dirty="0">
                <a:solidFill>
                  <a:srgbClr val="262626"/>
                </a:solidFill>
              </a:rPr>
              <a:t>on the ethereum blockchain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FF0000"/>
                </a:solidFill>
              </a:rPr>
              <a:t>account</a:t>
            </a:r>
            <a:r>
              <a:rPr lang="en-US" altLang="en-US" sz="1540" dirty="0">
                <a:solidFill>
                  <a:srgbClr val="262626"/>
                </a:solidFill>
              </a:rPr>
              <a:t> - contains functions to generate Ethereum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1540" dirty="0">
                <a:solidFill>
                  <a:srgbClr val="262626"/>
                </a:solidFill>
              </a:rPr>
              <a:t>accounts and sign transactions and data.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personal - package allows you to interact with the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1540" dirty="0">
                <a:solidFill>
                  <a:srgbClr val="262626"/>
                </a:solidFill>
              </a:rPr>
              <a:t>Ethereum node’s accounts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1200" y="1567180"/>
            <a:ext cx="2724150" cy="37242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Gas vs GasLimit vs GasPrice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Gas vs GasPrice vs Gas Limit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Gas is the unit of calculation that indicates the fee for a particular action or transaction.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Excuting every line of code  requires gas = fule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The Gas Limit is the maximum amount of Gas that a user is willing to pay for performing this action or confirming a transaction (a minimum of 21,000).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Max Gas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The price of Gas (Gas Price) is the amount of Gwei that the user is willing to spend on each unit of Gas.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Auction = willingness to pay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Estimate Gas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Generate Encode Data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Get Estimated Gas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3519805"/>
            <a:ext cx="7959090" cy="1752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98930"/>
            <a:ext cx="7616190" cy="113411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Transaction Type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Query vs Write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Call - query, no gas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Write to Contrcts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Step 1: </a:t>
            </a: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Generate Encode Data</a:t>
            </a:r>
            <a:endParaRPr lang="en-US" altLang="en-US" sz="1535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036445"/>
            <a:ext cx="8061325" cy="9067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548505"/>
            <a:ext cx="7616190" cy="113411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Transaction Type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Query vs Write </a:t>
            </a:r>
            <a:r>
              <a:rPr lang="zh-CN" altLang="en-US" sz="1540" dirty="0">
                <a:solidFill>
                  <a:srgbClr val="262626"/>
                </a:solidFill>
              </a:rPr>
              <a:t>（</a:t>
            </a:r>
            <a:r>
              <a:rPr lang="en-US" altLang="zh-CN" sz="1540" dirty="0">
                <a:solidFill>
                  <a:srgbClr val="FF0000"/>
                </a:solidFill>
              </a:rPr>
              <a:t>Code Demo</a:t>
            </a:r>
            <a:r>
              <a:rPr lang="en-US" altLang="zh-CN" sz="1540" dirty="0">
                <a:solidFill>
                  <a:srgbClr val="262626"/>
                </a:solidFill>
              </a:rPr>
              <a:t>)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Write to Contrcts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Step 2: </a:t>
            </a: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Sign a transaction</a:t>
            </a: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Step3: Send Raw Transaction</a:t>
            </a: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replace 0x with signedTransaction.rawTransaction</a:t>
            </a: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35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342515"/>
            <a:ext cx="5925185" cy="1537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944745"/>
            <a:ext cx="7708900" cy="8204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Function Call RPC vs signedTx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RPC </a:t>
            </a:r>
            <a:r>
              <a:rPr lang="zh-CN" altLang="en-US" sz="1535" dirty="0">
                <a:solidFill>
                  <a:srgbClr val="262626"/>
                </a:solidFill>
                <a:sym typeface="+mn-ea"/>
              </a:rPr>
              <a:t>（</a:t>
            </a:r>
            <a:r>
              <a:rPr lang="en-US" altLang="zh-CN" sz="1535" dirty="0">
                <a:solidFill>
                  <a:srgbClr val="FF0000"/>
                </a:solidFill>
                <a:sym typeface="+mn-ea"/>
              </a:rPr>
              <a:t>Code Demo</a:t>
            </a:r>
            <a:r>
              <a:rPr lang="en-US" altLang="zh-CN" sz="1535" dirty="0">
                <a:solidFill>
                  <a:srgbClr val="262626"/>
                </a:solidFill>
                <a:sym typeface="+mn-ea"/>
              </a:rPr>
              <a:t>)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Send Raw Post request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779905"/>
            <a:ext cx="4835525" cy="1533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3440430"/>
            <a:ext cx="4171950" cy="33813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Code Demo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540" dirty="0">
                <a:solidFill>
                  <a:srgbClr val="262626"/>
                </a:solidFill>
              </a:rPr>
              <a:t>Add Web3 to React (</a:t>
            </a:r>
            <a:r>
              <a:rPr lang="en-US" sz="1540" dirty="0">
                <a:solidFill>
                  <a:srgbClr val="FF0000"/>
                </a:solidFill>
              </a:rPr>
              <a:t>Code Demo</a:t>
            </a:r>
            <a:r>
              <a:rPr lang="en-US" sz="1540" dirty="0">
                <a:solidFill>
                  <a:srgbClr val="262626"/>
                </a:solidFill>
              </a:rPr>
              <a:t>)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Proxy: fall back and delegateCall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BaseUpgradeabilityProxy: no initializer or contractor, has upgradeto &amp; impl slot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6786"/>
          <a:stretch>
            <a:fillRect/>
          </a:stretch>
        </p:blipFill>
        <p:spPr>
          <a:xfrm rot="16200000">
            <a:off x="2399030" y="134620"/>
            <a:ext cx="4324350" cy="91230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https://github.com/OpenZeppelin/openzeppelin-sdk/tree/master/packages/lib/contracts/upgradeability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Keccak-256 - reserve a slot for proxy, so that this slot can never be allocated to compiler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795" y="3603625"/>
            <a:ext cx="9006205" cy="16268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InitializableUpgradebilityProxy: with initializer &amp; Initialize the impl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BaseAdminUpgradeabilityProxy: Add admin, no Initializer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UpgradeabilityProxy: with constructor and set the impl slot 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(</a:t>
            </a:r>
            <a:r>
              <a:rPr lang="en-US" altLang="en-US" sz="1800" dirty="0">
                <a:solidFill>
                  <a:srgbClr val="FF0000"/>
                </a:solidFill>
                <a:sym typeface="+mn-ea"/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6786"/>
          <a:stretch>
            <a:fillRect/>
          </a:stretch>
        </p:blipFill>
        <p:spPr>
          <a:xfrm rot="16200000">
            <a:off x="2399030" y="134620"/>
            <a:ext cx="4324350" cy="91230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InitializableAdminUpgradebilityProxy:  Initialize the impl and set admin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AdminUpgradeabilityProxy: with constructor and set admin add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(</a:t>
            </a:r>
            <a:r>
              <a:rPr lang="en-US" altLang="en-US" sz="1800" dirty="0">
                <a:solidFill>
                  <a:srgbClr val="FF0000"/>
                </a:solidFill>
                <a:sym typeface="+mn-ea"/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6786"/>
          <a:stretch>
            <a:fillRect/>
          </a:stretch>
        </p:blipFill>
        <p:spPr>
          <a:xfrm rot="16200000">
            <a:off x="2399030" y="134620"/>
            <a:ext cx="4324350" cy="91230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Inherited, </a:t>
            </a:r>
            <a:r>
              <a:rPr lang="en-US" altLang="zh-CN" sz="1800" dirty="0">
                <a:solidFill>
                  <a:srgbClr val="262626"/>
                </a:solidFill>
              </a:rPr>
              <a:t>Unstructured, External Storage, ProxyFactory and ProxyAdmin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262626"/>
                </a:solidFill>
              </a:rPr>
              <a:t>Inherited</a:t>
            </a:r>
            <a:endParaRPr lang="en-US" altLang="en-US" sz="1800" b="1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What does it mean by upgradability? there is a initializer in the smartcontract or there are no constructor / initializer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3296920"/>
            <a:ext cx="7965440" cy="28327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Drawbacks: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Data Model cannot be changed, can only be updated or add new features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900" y="2774315"/>
            <a:ext cx="8203565" cy="29178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Eternal Storage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2404110"/>
            <a:ext cx="8724900" cy="3381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5064</Words>
  <Application>WPS 演示</Application>
  <PresentationFormat>On-screen Show (4:3)</PresentationFormat>
  <Paragraphs>228</Paragraphs>
  <Slides>27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Montserrat</vt:lpstr>
      <vt:lpstr>Montserrat</vt:lpstr>
      <vt:lpstr>Arial</vt:lpstr>
      <vt:lpstr>Calibri Light</vt:lpstr>
      <vt:lpstr>微软雅黑</vt:lpstr>
      <vt:lpstr>Arial Unicode MS</vt:lpstr>
      <vt:lpstr>等线</vt:lpstr>
      <vt:lpstr>等线 Light</vt:lpstr>
      <vt:lpstr>Office Theme</vt:lpstr>
      <vt:lpstr>Enterprise Blockchain Developers (Intermediate)</vt:lpstr>
      <vt:lpstr>Outline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Factory and Proxy Pattern</vt:lpstr>
      <vt:lpstr>Factory and Proxy Pattern</vt:lpstr>
      <vt:lpstr>Factory and Proxy Pattern</vt:lpstr>
      <vt:lpstr>Factory and Proxy Pattern: Openzeppelin</vt:lpstr>
      <vt:lpstr>Contract Quick Learning Tricks</vt:lpstr>
      <vt:lpstr>Code Demo</vt:lpstr>
      <vt:lpstr>Web3 Introduction</vt:lpstr>
      <vt:lpstr>Gas vs GasLimit vs GasPrice</vt:lpstr>
      <vt:lpstr>Estimate Gas</vt:lpstr>
      <vt:lpstr>Transaction Type</vt:lpstr>
      <vt:lpstr>Transaction Type</vt:lpstr>
      <vt:lpstr>Function Call RPC vs signedTx</vt:lpstr>
      <vt:lpstr>Code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 Realtime Autonomic Control TransActive Layered Energy system</dc:title>
  <dc:creator>fun family</dc:creator>
  <cp:lastModifiedBy>Think</cp:lastModifiedBy>
  <cp:revision>1296</cp:revision>
  <cp:lastPrinted>2020-07-07T09:15:00Z</cp:lastPrinted>
  <dcterms:created xsi:type="dcterms:W3CDTF">2017-11-09T17:09:00Z</dcterms:created>
  <dcterms:modified xsi:type="dcterms:W3CDTF">2021-03-07T17:39:25Z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