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68" r:id="rId6"/>
    <p:sldId id="1879" r:id="rId7"/>
    <p:sldId id="1853" r:id="rId8"/>
    <p:sldId id="1867" r:id="rId9"/>
    <p:sldId id="1878" r:id="rId10"/>
    <p:sldId id="1869" r:id="rId11"/>
    <p:sldId id="1877" r:id="rId12"/>
    <p:sldId id="1889" r:id="rId13"/>
    <p:sldId id="1890" r:id="rId14"/>
    <p:sldId id="1880" r:id="rId15"/>
    <p:sldId id="1881" r:id="rId16"/>
    <p:sldId id="1882" r:id="rId17"/>
    <p:sldId id="1883" r:id="rId18"/>
    <p:sldId id="1884" r:id="rId19"/>
    <p:sldId id="1885" r:id="rId20"/>
    <p:sldId id="1886" r:id="rId21"/>
    <p:sldId id="1887" r:id="rId22"/>
    <p:sldId id="1888" r:id="rId23"/>
    <p:sldId id="1871" r:id="rId24"/>
    <p:sldId id="1903" r:id="rId25"/>
    <p:sldId id="1904" r:id="rId26"/>
    <p:sldId id="1906" r:id="rId27"/>
    <p:sldId id="1905" r:id="rId28"/>
    <p:sldId id="1870" r:id="rId29"/>
    <p:sldId id="1876"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Ordering</a:t>
            </a:r>
            <a:endParaRPr lang="en-US" altLang="zh-CN" sz="1780" dirty="0">
              <a:solidFill>
                <a:srgbClr val="262626"/>
              </a:solidFill>
            </a:endParaRPr>
          </a:p>
          <a:p>
            <a:pPr defTabSz="342900">
              <a:lnSpc>
                <a:spcPct val="120000"/>
              </a:lnSpc>
            </a:pPr>
            <a:r>
              <a:rPr lang="en-US" altLang="zh-CN" sz="1780" dirty="0">
                <a:solidFill>
                  <a:srgbClr val="262626"/>
                </a:solidFill>
              </a:rPr>
              <a:t>SELECT column1, column2, ...</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ORDER BY column1, column2, ... ASC|DESC; </a:t>
            </a:r>
            <a:endParaRPr lang="en-US" altLang="zh-CN" sz="1780" dirty="0">
              <a:solidFill>
                <a:srgbClr val="262626"/>
              </a:solidFill>
            </a:endParaRPr>
          </a:p>
          <a:p>
            <a:pPr defTabSz="342900">
              <a:lnSpc>
                <a:spcPct val="120000"/>
              </a:lnSpc>
            </a:pP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447040" y="3133725"/>
            <a:ext cx="8515350" cy="3724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Grouping</a:t>
            </a:r>
            <a:endParaRPr lang="en-US" altLang="zh-CN" sz="1780" dirty="0">
              <a:solidFill>
                <a:srgbClr val="262626"/>
              </a:solidFill>
            </a:endParaRPr>
          </a:p>
          <a:p>
            <a:pPr defTabSz="342900">
              <a:lnSpc>
                <a:spcPct val="120000"/>
              </a:lnSpc>
            </a:pPr>
            <a:r>
              <a:rPr lang="en-US" altLang="zh-CN" sz="1780" dirty="0">
                <a:solidFill>
                  <a:srgbClr val="262626"/>
                </a:solidFill>
              </a:rPr>
              <a:t>SELECT column_name(s) / max(</a:t>
            </a:r>
            <a:r>
              <a:rPr lang="en-US" altLang="zh-CN" sz="1775" dirty="0">
                <a:solidFill>
                  <a:srgbClr val="262626"/>
                </a:solidFill>
                <a:sym typeface="+mn-ea"/>
              </a:rPr>
              <a:t>column_name</a:t>
            </a:r>
            <a:r>
              <a:rPr lang="en-US" altLang="zh-CN" sz="1780" dirty="0">
                <a:solidFill>
                  <a:srgbClr val="262626"/>
                </a:solidFill>
              </a:rPr>
              <a:t>)</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WHERE condition </a:t>
            </a:r>
            <a:endParaRPr lang="en-US" altLang="zh-CN" sz="1780" dirty="0">
              <a:solidFill>
                <a:srgbClr val="262626"/>
              </a:solidFill>
            </a:endParaRPr>
          </a:p>
          <a:p>
            <a:pPr defTabSz="342900">
              <a:lnSpc>
                <a:spcPct val="120000"/>
              </a:lnSpc>
            </a:pPr>
            <a:r>
              <a:rPr lang="en-US" altLang="zh-CN" sz="1780" dirty="0">
                <a:solidFill>
                  <a:srgbClr val="262626"/>
                </a:solidFill>
              </a:rPr>
              <a:t>GROUP BY column_name(s)</a:t>
            </a:r>
            <a:endParaRPr lang="en-US" altLang="zh-CN" sz="1780" dirty="0">
              <a:solidFill>
                <a:srgbClr val="262626"/>
              </a:solidFill>
            </a:endParaRPr>
          </a:p>
          <a:p>
            <a:pPr defTabSz="342900">
              <a:lnSpc>
                <a:spcPct val="120000"/>
              </a:lnSpc>
            </a:pPr>
            <a:r>
              <a:rPr lang="en-US" altLang="zh-CN" sz="1780" dirty="0">
                <a:solidFill>
                  <a:srgbClr val="262626"/>
                </a:solidFill>
              </a:rPr>
              <a:t>ORDER BY column_name(s); </a:t>
            </a:r>
            <a:endParaRPr lang="en-US" altLang="zh-CN" sz="178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LEFT JOIN, RIGHT JOIN, FULL JOIN </a:t>
            </a: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628650" y="1622425"/>
            <a:ext cx="5022850" cy="2613025"/>
          </a:xfrm>
          <a:prstGeom prst="rect">
            <a:avLst/>
          </a:prstGeom>
        </p:spPr>
      </p:pic>
      <p:pic>
        <p:nvPicPr>
          <p:cNvPr id="5" name="图片 4"/>
          <p:cNvPicPr>
            <a:picLocks noChangeAspect="1"/>
          </p:cNvPicPr>
          <p:nvPr/>
        </p:nvPicPr>
        <p:blipFill>
          <a:blip r:embed="rId2"/>
          <a:stretch>
            <a:fillRect/>
          </a:stretch>
        </p:blipFill>
        <p:spPr>
          <a:xfrm>
            <a:off x="824865" y="4235450"/>
            <a:ext cx="3042285" cy="2622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INNER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6" name="图片 5"/>
          <p:cNvPicPr>
            <a:picLocks noChangeAspect="1"/>
          </p:cNvPicPr>
          <p:nvPr/>
        </p:nvPicPr>
        <p:blipFill>
          <a:blip r:embed="rId1"/>
          <a:stretch>
            <a:fillRect/>
          </a:stretch>
        </p:blipFill>
        <p:spPr>
          <a:xfrm>
            <a:off x="509270" y="3469005"/>
            <a:ext cx="3072130" cy="2230120"/>
          </a:xfrm>
          <a:prstGeom prst="rect">
            <a:avLst/>
          </a:prstGeom>
        </p:spPr>
      </p:pic>
      <p:pic>
        <p:nvPicPr>
          <p:cNvPr id="7" name="图片 6"/>
          <p:cNvPicPr>
            <a:picLocks noChangeAspect="1"/>
          </p:cNvPicPr>
          <p:nvPr/>
        </p:nvPicPr>
        <p:blipFill>
          <a:blip r:embed="rId2"/>
          <a:stretch>
            <a:fillRect/>
          </a:stretch>
        </p:blipFill>
        <p:spPr>
          <a:xfrm>
            <a:off x="3581400" y="3601720"/>
            <a:ext cx="5433060" cy="2097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Left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LEFT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7" name="图片 6"/>
          <p:cNvPicPr>
            <a:picLocks noChangeAspect="1"/>
          </p:cNvPicPr>
          <p:nvPr/>
        </p:nvPicPr>
        <p:blipFill>
          <a:blip r:embed="rId1"/>
          <a:stretch>
            <a:fillRect/>
          </a:stretch>
        </p:blipFill>
        <p:spPr>
          <a:xfrm>
            <a:off x="3710940" y="4093210"/>
            <a:ext cx="5433060" cy="2097405"/>
          </a:xfrm>
          <a:prstGeom prst="rect">
            <a:avLst/>
          </a:prstGeom>
        </p:spPr>
      </p:pic>
      <p:pic>
        <p:nvPicPr>
          <p:cNvPr id="4" name="图片 3"/>
          <p:cNvPicPr>
            <a:picLocks noChangeAspect="1"/>
          </p:cNvPicPr>
          <p:nvPr/>
        </p:nvPicPr>
        <p:blipFill>
          <a:blip r:embed="rId2"/>
          <a:stretch>
            <a:fillRect/>
          </a:stretch>
        </p:blipFill>
        <p:spPr>
          <a:xfrm>
            <a:off x="628650" y="4164965"/>
            <a:ext cx="3026410" cy="1953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RIGHT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RIGHT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5" name="图片 4"/>
          <p:cNvPicPr>
            <a:picLocks noChangeAspect="1"/>
          </p:cNvPicPr>
          <p:nvPr/>
        </p:nvPicPr>
        <p:blipFill>
          <a:blip r:embed="rId1"/>
          <a:stretch>
            <a:fillRect/>
          </a:stretch>
        </p:blipFill>
        <p:spPr>
          <a:xfrm>
            <a:off x="628650" y="4093210"/>
            <a:ext cx="2672715" cy="1949450"/>
          </a:xfrm>
          <a:prstGeom prst="rect">
            <a:avLst/>
          </a:prstGeom>
        </p:spPr>
      </p:pic>
      <p:pic>
        <p:nvPicPr>
          <p:cNvPr id="6" name="图片 5"/>
          <p:cNvPicPr>
            <a:picLocks noChangeAspect="1"/>
          </p:cNvPicPr>
          <p:nvPr/>
        </p:nvPicPr>
        <p:blipFill>
          <a:blip r:embed="rId2"/>
          <a:stretch>
            <a:fillRect/>
          </a:stretch>
        </p:blipFill>
        <p:spPr>
          <a:xfrm>
            <a:off x="4206875" y="3663950"/>
            <a:ext cx="3326130" cy="2807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Full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FULL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8" name="图片 7"/>
          <p:cNvPicPr>
            <a:picLocks noChangeAspect="1"/>
          </p:cNvPicPr>
          <p:nvPr/>
        </p:nvPicPr>
        <p:blipFill>
          <a:blip r:embed="rId1"/>
          <a:stretch>
            <a:fillRect/>
          </a:stretch>
        </p:blipFill>
        <p:spPr>
          <a:xfrm>
            <a:off x="628650" y="4012565"/>
            <a:ext cx="2905125" cy="1949450"/>
          </a:xfrm>
          <a:prstGeom prst="rect">
            <a:avLst/>
          </a:prstGeom>
        </p:spPr>
      </p:pic>
      <p:pic>
        <p:nvPicPr>
          <p:cNvPr id="4" name="图片 3" descr="table7"/>
          <p:cNvPicPr>
            <a:picLocks noChangeAspect="1"/>
          </p:cNvPicPr>
          <p:nvPr/>
        </p:nvPicPr>
        <p:blipFill>
          <a:blip r:embed="rId2"/>
          <a:stretch>
            <a:fillRect/>
          </a:stretch>
        </p:blipFill>
        <p:spPr>
          <a:xfrm>
            <a:off x="5284470" y="3387725"/>
            <a:ext cx="2796540" cy="3198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https://github.com/onebit256/node-express-rest-api-example (</a:t>
            </a:r>
            <a:r>
              <a:rPr lang="en-US" altLang="en-US" sz="1780" dirty="0">
                <a:solidFill>
                  <a:srgbClr val="FF0000"/>
                </a:solidFill>
              </a:rPr>
              <a:t>Explain the code</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Without using Model</a:t>
            </a:r>
            <a:endParaRPr lang="en-US" altLang="en-US" sz="1780" dirty="0">
              <a:solidFill>
                <a:srgbClr val="262626"/>
              </a:solidFill>
            </a:endParaRPr>
          </a:p>
          <a:p>
            <a:pPr defTabSz="342900">
              <a:lnSpc>
                <a:spcPct val="120000"/>
              </a:lnSpc>
            </a:pPr>
            <a:r>
              <a:rPr lang="en-US" altLang="en-US" sz="1780" dirty="0">
                <a:solidFill>
                  <a:srgbClr val="262626"/>
                </a:solidFill>
              </a:rPr>
              <a:t>If we want to change the data query logic, we have to change the controller's logic</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3010535" y="2392045"/>
            <a:ext cx="6133465" cy="44659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https://github.com/onebit256/node-express-react-demo-project (</a:t>
            </a:r>
            <a:r>
              <a:rPr lang="en-US" altLang="en-US" sz="1775" dirty="0">
                <a:solidFill>
                  <a:srgbClr val="FF0000"/>
                </a:solidFill>
                <a:sym typeface="+mn-ea"/>
              </a:rPr>
              <a:t>Explain the code</a:t>
            </a:r>
            <a:r>
              <a:rPr lang="en-US" altLang="en-US" sz="1780" dirty="0">
                <a:solidFill>
                  <a:srgbClr val="262626"/>
                </a:solidFill>
              </a:rPr>
              <a:t>)   With Model</a:t>
            </a:r>
            <a:endParaRPr lang="en-US" altLang="en-US" sz="1780" dirty="0">
              <a:solidFill>
                <a:srgbClr val="262626"/>
              </a:solidFill>
            </a:endParaRPr>
          </a:p>
          <a:p>
            <a:pPr defTabSz="342900">
              <a:lnSpc>
                <a:spcPct val="120000"/>
              </a:lnSpc>
            </a:pPr>
            <a:r>
              <a:rPr lang="en-US" altLang="en-US" sz="1780" dirty="0">
                <a:solidFill>
                  <a:srgbClr val="262626"/>
                </a:solidFill>
              </a:rPr>
              <a:t>                                                                                *</a:t>
            </a:r>
            <a:endParaRPr lang="en-US" altLang="en-US" sz="1780" dirty="0">
              <a:solidFill>
                <a:srgbClr val="262626"/>
              </a:solidFill>
            </a:endParaRPr>
          </a:p>
          <a:p>
            <a:pPr defTabSz="342900">
              <a:lnSpc>
                <a:spcPct val="120000"/>
              </a:lnSpc>
            </a:pPr>
            <a:r>
              <a:rPr lang="en-US" altLang="en-US" sz="1780" dirty="0">
                <a:solidFill>
                  <a:srgbClr val="262626"/>
                </a:solidFill>
              </a:rPr>
              <a:t>                                                                                if we want to change the logic of                                                                        </a:t>
            </a:r>
            <a:endParaRPr lang="en-US" altLang="en-US" sz="1780" dirty="0">
              <a:solidFill>
                <a:srgbClr val="262626"/>
              </a:solidFill>
            </a:endParaRPr>
          </a:p>
          <a:p>
            <a:pPr defTabSz="342900">
              <a:lnSpc>
                <a:spcPct val="120000"/>
              </a:lnSpc>
            </a:pPr>
            <a:r>
              <a:rPr lang="en-US" altLang="en-US" sz="1780" dirty="0">
                <a:solidFill>
                  <a:srgbClr val="262626"/>
                </a:solidFill>
              </a:rPr>
              <a:t>                                                                                data save function,  we don't neet to </a:t>
            </a:r>
            <a:endParaRPr lang="en-US" altLang="en-US" sz="1780" dirty="0">
              <a:solidFill>
                <a:srgbClr val="262626"/>
              </a:solidFill>
            </a:endParaRPr>
          </a:p>
          <a:p>
            <a:pPr defTabSz="342900">
              <a:lnSpc>
                <a:spcPct val="120000"/>
              </a:lnSpc>
            </a:pPr>
            <a:r>
              <a:rPr lang="en-US" altLang="en-US" sz="1780" dirty="0">
                <a:solidFill>
                  <a:srgbClr val="262626"/>
                </a:solidFill>
              </a:rPr>
              <a:t>                                                                                change the controller's logic</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program is more readable</a:t>
            </a:r>
            <a:endParaRPr lang="en-US" altLang="en-US" sz="1780" dirty="0">
              <a:solidFill>
                <a:srgbClr val="262626"/>
              </a:solidFill>
            </a:endParaRPr>
          </a:p>
          <a:p>
            <a:pPr defTabSz="342900">
              <a:lnSpc>
                <a:spcPct val="120000"/>
              </a:lnSpc>
            </a:pPr>
            <a:r>
              <a:rPr lang="en-US" altLang="en-US" sz="1780" dirty="0">
                <a:solidFill>
                  <a:srgbClr val="262626"/>
                </a:solidFill>
              </a:rPr>
              <a:t>easier to understand other's code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935480"/>
            <a:ext cx="4294505" cy="2259965"/>
          </a:xfrm>
          <a:prstGeom prst="rect">
            <a:avLst/>
          </a:prstGeom>
        </p:spPr>
      </p:pic>
      <p:pic>
        <p:nvPicPr>
          <p:cNvPr id="6" name="图片 5"/>
          <p:cNvPicPr>
            <a:picLocks noChangeAspect="1"/>
          </p:cNvPicPr>
          <p:nvPr/>
        </p:nvPicPr>
        <p:blipFill>
          <a:blip r:embed="rId2"/>
          <a:stretch>
            <a:fillRect/>
          </a:stretch>
        </p:blipFill>
        <p:spPr>
          <a:xfrm>
            <a:off x="4191000" y="3752850"/>
            <a:ext cx="4953000" cy="310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Sequelize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a:t>
            </a:r>
            <a:r>
              <a:rPr lang="en-US" altLang="en-US" sz="1775" dirty="0">
                <a:solidFill>
                  <a:srgbClr val="262626"/>
                </a:solidFill>
                <a:sym typeface="+mn-ea"/>
              </a:rPr>
              <a:t>Sequelize ?</a:t>
            </a:r>
            <a:endParaRPr lang="en-US" altLang="en-US" sz="1780" dirty="0">
              <a:solidFill>
                <a:srgbClr val="262626"/>
              </a:solidFill>
            </a:endParaRPr>
          </a:p>
          <a:p>
            <a:pPr defTabSz="342900">
              <a:lnSpc>
                <a:spcPct val="120000"/>
              </a:lnSpc>
            </a:pPr>
            <a:r>
              <a:rPr lang="en-US" altLang="en-US" sz="1780" dirty="0">
                <a:solidFill>
                  <a:srgbClr val="262626"/>
                </a:solidFill>
              </a:rPr>
              <a:t>Sequelize is a promise-based ORM for Node.js v4 and upwards. It supports the dialects PostgreSQL, MySQL, SQLite and MSSQL and features solid transaction support, relations, read replication and more.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What is </a:t>
            </a:r>
            <a:r>
              <a:rPr lang="en-US" altLang="en-US" sz="1775" dirty="0">
                <a:solidFill>
                  <a:srgbClr val="262626"/>
                </a:solidFill>
                <a:sym typeface="+mn-ea"/>
              </a:rPr>
              <a:t>ORM ?</a:t>
            </a:r>
            <a:endParaRPr lang="en-US" altLang="en-US" sz="1775" dirty="0">
              <a:solidFill>
                <a:srgbClr val="262626"/>
              </a:solidFill>
              <a:sym typeface="+mn-ea"/>
            </a:endParaRPr>
          </a:p>
          <a:p>
            <a:pPr defTabSz="342900">
              <a:lnSpc>
                <a:spcPct val="120000"/>
              </a:lnSpc>
            </a:pPr>
            <a:r>
              <a:rPr lang="en-US" altLang="en-US" sz="1780" dirty="0">
                <a:solidFill>
                  <a:srgbClr val="262626"/>
                </a:solidFill>
              </a:rPr>
              <a:t>An ORM is known as Object Relational Mapper</a:t>
            </a:r>
            <a:endParaRPr lang="en-US" altLang="en-US" sz="1780" dirty="0">
              <a:solidFill>
                <a:srgbClr val="262626"/>
              </a:solidFill>
            </a:endParaRPr>
          </a:p>
          <a:p>
            <a:pPr defTabSz="342900">
              <a:lnSpc>
                <a:spcPct val="120000"/>
              </a:lnSpc>
            </a:pPr>
            <a:r>
              <a:rPr lang="en-US" altLang="en-US" sz="1780" dirty="0">
                <a:solidFill>
                  <a:srgbClr val="262626"/>
                </a:solidFill>
              </a:rPr>
              <a:t>ORMs save time in writing raw SQL queries thereby reducing development time.</a:t>
            </a:r>
            <a:endParaRPr lang="en-US" altLang="en-US" sz="1780" dirty="0">
              <a:solidFill>
                <a:srgbClr val="262626"/>
              </a:solidFill>
            </a:endParaRPr>
          </a:p>
          <a:p>
            <a:pPr defTabSz="342900">
              <a:lnSpc>
                <a:spcPct val="120000"/>
              </a:lnSpc>
            </a:pPr>
            <a:r>
              <a:rPr lang="en-US" altLang="en-US" sz="1780" b="1" dirty="0">
                <a:solidFill>
                  <a:srgbClr val="262626"/>
                </a:solidFill>
              </a:rPr>
              <a:t>out of box query</a:t>
            </a:r>
            <a:endParaRPr lang="en-US" altLang="en-US" sz="1780" b="1" dirty="0">
              <a:solidFill>
                <a:srgbClr val="262626"/>
              </a:solidFill>
            </a:endParaRPr>
          </a:p>
          <a:p>
            <a:pPr defTabSz="342900">
              <a:lnSpc>
                <a:spcPct val="120000"/>
              </a:lnSpc>
            </a:pPr>
            <a:endParaRPr lang="en-US" altLang="en-US" sz="1780" b="1" dirty="0">
              <a:solidFill>
                <a:srgbClr val="262626"/>
              </a:solidFill>
            </a:endParaRPr>
          </a:p>
          <a:p>
            <a:pPr defTabSz="342900">
              <a:lnSpc>
                <a:spcPct val="120000"/>
              </a:lnSpc>
            </a:pPr>
            <a:r>
              <a:rPr lang="en-US" altLang="en-US" sz="1780" b="1" dirty="0">
                <a:solidFill>
                  <a:srgbClr val="262626"/>
                </a:solidFill>
              </a:rPr>
              <a:t>Example</a:t>
            </a:r>
            <a:endParaRPr lang="en-US" altLang="en-US" sz="1780" b="1" dirty="0">
              <a:solidFill>
                <a:srgbClr val="262626"/>
              </a:solidFill>
            </a:endParaRPr>
          </a:p>
          <a:p>
            <a:pPr defTabSz="342900">
              <a:lnSpc>
                <a:spcPct val="120000"/>
              </a:lnSpc>
            </a:pPr>
            <a:r>
              <a:rPr lang="en-US" altLang="en-US" sz="1780" b="1" dirty="0">
                <a:solidFill>
                  <a:srgbClr val="262626"/>
                </a:solidFill>
              </a:rPr>
              <a:t>select *from user  =&gt; user.findAll()</a:t>
            </a:r>
            <a:endParaRPr lang="en-US" altLang="en-US" sz="1780" b="1" dirty="0">
              <a:solidFill>
                <a:srgbClr val="262626"/>
              </a:solidFill>
            </a:endParaRPr>
          </a:p>
          <a:p>
            <a:pPr defTabSz="342900">
              <a:lnSpc>
                <a:spcPct val="120000"/>
              </a:lnSpc>
            </a:pPr>
            <a:r>
              <a:rPr lang="en-US" altLang="en-US" sz="1780" b="1" dirty="0">
                <a:solidFill>
                  <a:srgbClr val="262626"/>
                </a:solidFill>
              </a:rPr>
              <a:t>select * from user where =&gt; user.find()</a:t>
            </a:r>
            <a:endParaRPr lang="en-US" altLang="en-US" sz="1780" b="1"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are Node and Express js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t>MVC Model</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MVC Code Demo Requirements: Registration</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SQL</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Problem Without Model</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Sequelize</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JWT</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Form, File upload, Pass params</a:t>
            </a:r>
            <a:endParaRPr lang="en-US" altLang="zh-CN"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altLang="zh-CN"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Request Type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Get Request (</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url</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Post Request(</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request playload</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demo Postman, project interaction</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JWT</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450975"/>
            <a:ext cx="6534150" cy="4210050"/>
          </a:xfrm>
          <a:prstGeom prst="rect">
            <a:avLst/>
          </a:prstGeom>
        </p:spPr>
      </p:pic>
      <p:pic>
        <p:nvPicPr>
          <p:cNvPr id="5" name="图片 4"/>
          <p:cNvPicPr>
            <a:picLocks noChangeAspect="1"/>
          </p:cNvPicPr>
          <p:nvPr/>
        </p:nvPicPr>
        <p:blipFill>
          <a:blip r:embed="rId2"/>
          <a:stretch>
            <a:fillRect/>
          </a:stretch>
        </p:blipFill>
        <p:spPr>
          <a:xfrm>
            <a:off x="1080770" y="5429250"/>
            <a:ext cx="5629275" cy="1428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JWT vs Session</a:t>
            </a:r>
            <a:endParaRPr lang="en-US" altLang="en-US" sz="1780" dirty="0">
              <a:solidFill>
                <a:srgbClr val="262626"/>
              </a:solidFill>
            </a:endParaRPr>
          </a:p>
          <a:p>
            <a:pPr defTabSz="342900">
              <a:lnSpc>
                <a:spcPct val="120000"/>
              </a:lnSpc>
            </a:pPr>
            <a:r>
              <a:rPr lang="en-US" altLang="en-US" sz="1780" dirty="0">
                <a:solidFill>
                  <a:srgbClr val="262626"/>
                </a:solidFill>
              </a:rPr>
              <a:t>Drawback: the </a:t>
            </a:r>
            <a:r>
              <a:rPr lang="en-US" altLang="en-US" sz="1775" dirty="0">
                <a:solidFill>
                  <a:srgbClr val="262626"/>
                </a:solidFill>
                <a:sym typeface="+mn-ea"/>
              </a:rPr>
              <a:t>Session </a:t>
            </a:r>
            <a:r>
              <a:rPr lang="en-US" altLang="en-US" sz="1780" dirty="0">
                <a:solidFill>
                  <a:srgbClr val="262626"/>
                </a:solidFill>
              </a:rPr>
              <a:t>cannot be verified cross servers for the cluster, unless stored in database</a:t>
            </a:r>
            <a:endParaRPr lang="en-US" altLang="en-US" sz="1780" dirty="0">
              <a:solidFill>
                <a:srgbClr val="262626"/>
              </a:solidFill>
            </a:endParaRPr>
          </a:p>
        </p:txBody>
      </p:sp>
      <p:pic>
        <p:nvPicPr>
          <p:cNvPr id="6" name="图片 5"/>
          <p:cNvPicPr>
            <a:picLocks noChangeAspect="1"/>
          </p:cNvPicPr>
          <p:nvPr/>
        </p:nvPicPr>
        <p:blipFill>
          <a:blip r:embed="rId1"/>
          <a:stretch>
            <a:fillRect/>
          </a:stretch>
        </p:blipFill>
        <p:spPr>
          <a:xfrm>
            <a:off x="1323975" y="2613660"/>
            <a:ext cx="6496050" cy="3552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Code Demo Now</a:t>
            </a:r>
            <a:endParaRPr lang="en-US" altLang="en-US" sz="1780" dirty="0">
              <a:solidFill>
                <a:srgbClr val="FF0000"/>
              </a:solidFill>
            </a:endParaRPr>
          </a:p>
          <a:p>
            <a:pPr defTabSz="342900">
              <a:lnSpc>
                <a:spcPct val="120000"/>
              </a:lnSpc>
            </a:pPr>
            <a:r>
              <a:rPr lang="en-US" altLang="en-US" sz="1780" dirty="0">
                <a:solidFill>
                  <a:srgbClr val="262626"/>
                </a:solidFill>
              </a:rPr>
              <a:t>How to write a program from scratch</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Send Parameters to the View</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FF0000"/>
                </a:solidFill>
              </a:rPr>
              <a:t>Code Demo</a:t>
            </a: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75" dirty="0">
              <a:solidFill>
                <a:srgbClr val="262626"/>
              </a:solidFill>
              <a:sym typeface="+mn-ea"/>
            </a:endParaRPr>
          </a:p>
          <a:p>
            <a:pPr defTabSz="342900">
              <a:lnSpc>
                <a:spcPct val="120000"/>
              </a:lnSpc>
            </a:pPr>
            <a:endParaRPr lang="en-US" altLang="en-US" sz="1775" dirty="0">
              <a:solidFill>
                <a:srgbClr val="262626"/>
              </a:solidFill>
              <a:sym typeface="+mn-ea"/>
            </a:endParaRPr>
          </a:p>
          <a:p>
            <a:pPr defTabSz="342900">
              <a:lnSpc>
                <a:spcPct val="120000"/>
              </a:lnSpc>
            </a:pPr>
            <a:r>
              <a:rPr lang="en-US" altLang="en-US" sz="1775" dirty="0">
                <a:solidFill>
                  <a:srgbClr val="262626"/>
                </a:solidFill>
                <a:sym typeface="+mn-ea"/>
              </a:rPr>
              <a:t>Compare a normal program with a api program</a:t>
            </a:r>
            <a:endParaRPr lang="en-US" altLang="en-US" sz="1775" dirty="0">
              <a:solidFill>
                <a:srgbClr val="262626"/>
              </a:solidFill>
            </a:endParaRPr>
          </a:p>
          <a:p>
            <a:pPr defTabSz="342900">
              <a:lnSpc>
                <a:spcPct val="120000"/>
              </a:lnSpc>
            </a:pPr>
            <a:endParaRPr lang="en-US" altLang="en-US" sz="1780" dirty="0">
              <a:solidFill>
                <a:srgbClr val="FF0000"/>
              </a:solidFill>
            </a:endParaRPr>
          </a:p>
        </p:txBody>
      </p:sp>
      <p:pic>
        <p:nvPicPr>
          <p:cNvPr id="4" name="图片 3"/>
          <p:cNvPicPr>
            <a:picLocks noChangeAspect="1"/>
          </p:cNvPicPr>
          <p:nvPr/>
        </p:nvPicPr>
        <p:blipFill>
          <a:blip r:embed="rId1"/>
          <a:stretch>
            <a:fillRect/>
          </a:stretch>
        </p:blipFill>
        <p:spPr>
          <a:xfrm>
            <a:off x="1041400" y="1569720"/>
            <a:ext cx="4238625" cy="17716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Form</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1 specify Router</a:t>
            </a:r>
            <a:endParaRPr lang="en-US" altLang="en-US" sz="1780" dirty="0">
              <a:solidFill>
                <a:srgbClr val="262626"/>
              </a:solidFill>
            </a:endParaRPr>
          </a:p>
          <a:p>
            <a:pPr defTabSz="342900">
              <a:lnSpc>
                <a:spcPct val="120000"/>
              </a:lnSpc>
            </a:pPr>
            <a:r>
              <a:rPr lang="en-US" altLang="en-US" sz="1780" dirty="0">
                <a:solidFill>
                  <a:srgbClr val="262626"/>
                </a:solidFill>
              </a:rPr>
              <a:t>2 specify the request type, usually POST for Forms</a:t>
            </a:r>
            <a:endParaRPr lang="en-US" altLang="en-US" sz="1780" dirty="0">
              <a:solidFill>
                <a:srgbClr val="262626"/>
              </a:solidFill>
            </a:endParaRPr>
          </a:p>
          <a:p>
            <a:pPr defTabSz="342900">
              <a:lnSpc>
                <a:spcPct val="120000"/>
              </a:lnSpc>
            </a:pPr>
            <a:r>
              <a:rPr lang="en-US" altLang="en-US" sz="1780" dirty="0">
                <a:solidFill>
                  <a:srgbClr val="262626"/>
                </a:solidFill>
              </a:rPr>
              <a:t>Form will take inputs value as parameters to send to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action should match routes, then the route will call the controller function to handle the request. In this case, put action = /genre/create</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442595" y="2369820"/>
            <a:ext cx="8258175" cy="1752600"/>
          </a:xfrm>
          <a:prstGeom prst="rect">
            <a:avLst/>
          </a:prstGeom>
        </p:spPr>
      </p:pic>
      <p:pic>
        <p:nvPicPr>
          <p:cNvPr id="6" name="图片 5"/>
          <p:cNvPicPr>
            <a:picLocks noChangeAspect="1"/>
          </p:cNvPicPr>
          <p:nvPr/>
        </p:nvPicPr>
        <p:blipFill>
          <a:blip r:embed="rId2"/>
          <a:stretch>
            <a:fillRect/>
          </a:stretch>
        </p:blipFill>
        <p:spPr>
          <a:xfrm>
            <a:off x="257175" y="5055235"/>
            <a:ext cx="8629650" cy="1285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File Upload</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https://www.geeksforgeeks.org/file-uploading-in-node-js/</a:t>
            </a:r>
            <a:endParaRPr lang="en-US" altLang="en-US" sz="178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Nodejs: </a:t>
            </a:r>
            <a:endParaRPr lang="en-US" altLang="en-US" sz="1780" dirty="0">
              <a:solidFill>
                <a:srgbClr val="262626"/>
              </a:solidFill>
            </a:endParaRPr>
          </a:p>
          <a:p>
            <a:pPr defTabSz="342900">
              <a:lnSpc>
                <a:spcPct val="120000"/>
              </a:lnSpc>
            </a:pPr>
            <a:r>
              <a:rPr lang="en-US" altLang="en-US" sz="1780" dirty="0">
                <a:solidFill>
                  <a:srgbClr val="262626"/>
                </a:solidFill>
              </a:rPr>
              <a:t>    Node.js is an open source server environment</a:t>
            </a:r>
            <a:endParaRPr lang="en-US" altLang="en-US" sz="1780" dirty="0">
              <a:solidFill>
                <a:srgbClr val="262626"/>
              </a:solidFill>
            </a:endParaRPr>
          </a:p>
          <a:p>
            <a:pPr lvl="1" defTabSz="342900">
              <a:lnSpc>
                <a:spcPct val="120000"/>
              </a:lnSpc>
            </a:pPr>
            <a:r>
              <a:rPr lang="en-US" altLang="en-US" sz="1525" dirty="0">
                <a:solidFill>
                  <a:srgbClr val="262626"/>
                </a:solidFill>
              </a:rPr>
              <a:t>HTTP Module</a:t>
            </a:r>
            <a:endParaRPr lang="en-US" altLang="en-US" sz="1525" dirty="0">
              <a:solidFill>
                <a:srgbClr val="262626"/>
              </a:solidFill>
            </a:endParaRPr>
          </a:p>
          <a:p>
            <a:pPr lvl="1" defTabSz="342900">
              <a:lnSpc>
                <a:spcPct val="120000"/>
              </a:lnSpc>
            </a:pPr>
            <a:r>
              <a:rPr lang="en-US" altLang="en-US" sz="1525" dirty="0">
                <a:solidFill>
                  <a:srgbClr val="262626"/>
                </a:solidFill>
              </a:rPr>
              <a:t>File System Module</a:t>
            </a:r>
            <a:endParaRPr lang="en-US" altLang="en-US" sz="1525" dirty="0">
              <a:solidFill>
                <a:srgbClr val="262626"/>
              </a:solidFill>
            </a:endParaRPr>
          </a:p>
          <a:p>
            <a:pPr lvl="1" defTabSz="342900">
              <a:lnSpc>
                <a:spcPct val="120000"/>
              </a:lnSpc>
            </a:pPr>
            <a:r>
              <a:rPr lang="en-US" altLang="en-US" sz="1525" dirty="0">
                <a:solidFill>
                  <a:srgbClr val="262626"/>
                </a:solidFill>
              </a:rPr>
              <a:t>URL Module: splits up a web address into readable parts</a:t>
            </a:r>
            <a:endParaRPr lang="en-US" altLang="en-US" sz="1525" dirty="0">
              <a:solidFill>
                <a:srgbClr val="262626"/>
              </a:solidFill>
            </a:endParaRPr>
          </a:p>
          <a:p>
            <a:pPr lvl="1" defTabSz="342900">
              <a:lnSpc>
                <a:spcPct val="120000"/>
              </a:lnSpc>
            </a:pPr>
            <a:r>
              <a:rPr lang="en-US" altLang="en-US" sz="1525" dirty="0">
                <a:solidFill>
                  <a:srgbClr val="262626"/>
                </a:solidFill>
              </a:rPr>
              <a:t>Events Module: event emite on etc.</a:t>
            </a:r>
            <a:endParaRPr lang="en-US" altLang="en-US" sz="1525" dirty="0">
              <a:solidFill>
                <a:srgbClr val="262626"/>
              </a:solidFill>
            </a:endParaRPr>
          </a:p>
          <a:p>
            <a:pPr defTabSz="342900">
              <a:lnSpc>
                <a:spcPct val="120000"/>
              </a:lnSpc>
            </a:pPr>
            <a:r>
              <a:rPr lang="en-US" altLang="en-US" sz="1780" dirty="0">
                <a:solidFill>
                  <a:srgbClr val="262626"/>
                </a:solidFill>
              </a:rPr>
              <a:t>    Node.js runs on various platforms (Windows, Linux, Unix, Mac OS X, etc.)</a:t>
            </a:r>
            <a:endParaRPr lang="en-US" altLang="en-US" sz="1780" dirty="0">
              <a:solidFill>
                <a:srgbClr val="262626"/>
              </a:solidFill>
            </a:endParaRPr>
          </a:p>
          <a:p>
            <a:pPr defTabSz="342900">
              <a:lnSpc>
                <a:spcPct val="120000"/>
              </a:lnSpc>
            </a:pPr>
            <a:r>
              <a:rPr lang="en-US" altLang="en-US" sz="1780" dirty="0">
                <a:solidFill>
                  <a:srgbClr val="262626"/>
                </a:solidFill>
              </a:rPr>
              <a:t>    Node.js uses JavaScript on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Expressjs:</a:t>
            </a:r>
            <a:endParaRPr lang="en-US" altLang="en-US" sz="1780" dirty="0">
              <a:solidFill>
                <a:srgbClr val="262626"/>
              </a:solidFill>
            </a:endParaRPr>
          </a:p>
          <a:p>
            <a:pPr defTabSz="342900">
              <a:lnSpc>
                <a:spcPct val="120000"/>
              </a:lnSpc>
            </a:pPr>
            <a:r>
              <a:rPr lang="en-US" altLang="en-US" sz="1780" dirty="0">
                <a:solidFill>
                  <a:srgbClr val="262626"/>
                </a:solidFill>
              </a:rPr>
              <a:t>Express is a small framework that sits on top of Node.js’s web server functionality to simplify its APIs and add helpful new features. It makes it easier to organize your application’s functionality with middle ware and routing. It adds helpful utilities to Node.js’s HTTP objects. It facilitates the rendering of dynamic HTTP objects</a:t>
            </a:r>
            <a:endParaRPr lang="en-US" altLang="en-US" sz="178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Deffierence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280035" y="1485265"/>
            <a:ext cx="8583930" cy="5109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Model-View-Control</a:t>
            </a:r>
            <a:endParaRPr lang="en-US" altLang="en-US" sz="1800" b="1" dirty="0">
              <a:solidFill>
                <a:srgbClr val="262626"/>
              </a:solidFill>
            </a:endParaRPr>
          </a:p>
        </p:txBody>
      </p:sp>
      <p:pic>
        <p:nvPicPr>
          <p:cNvPr id="4" name="图片 3" descr="1-hTlpGXMh9EFefBIT9NrTDQ"/>
          <p:cNvPicPr>
            <a:picLocks noChangeAspect="1"/>
          </p:cNvPicPr>
          <p:nvPr/>
        </p:nvPicPr>
        <p:blipFill>
          <a:blip r:embed="rId1"/>
          <a:stretch>
            <a:fillRect/>
          </a:stretch>
        </p:blipFill>
        <p:spPr>
          <a:xfrm>
            <a:off x="651510" y="1559560"/>
            <a:ext cx="7840345" cy="503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sz="1775" dirty="0">
                <a:latin typeface="Calibri" panose="020F0502020204030204" pitchFamily="34" charset="0"/>
                <a:cs typeface="Calibri" panose="020F0502020204030204" pitchFamily="34" charset="0"/>
                <a:sym typeface="+mn-ea"/>
              </a:rPr>
              <a:t>MVC Model Programming Steps: Node and Express js</a:t>
            </a:r>
            <a:endParaRPr lang="en-US" sz="1775" dirty="0">
              <a:latin typeface="Calibri" panose="020F0502020204030204" pitchFamily="34" charset="0"/>
              <a:cs typeface="Calibri" panose="020F0502020204030204" pitchFamily="34" charset="0"/>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Steps: </a:t>
            </a:r>
            <a:endParaRPr lang="en-US" altLang="en-US" sz="1780" dirty="0">
              <a:solidFill>
                <a:srgbClr val="262626"/>
              </a:solidFill>
            </a:endParaRPr>
          </a:p>
          <a:p>
            <a:pPr defTabSz="342900">
              <a:lnSpc>
                <a:spcPct val="120000"/>
              </a:lnSpc>
            </a:pPr>
            <a:r>
              <a:rPr lang="en-US" altLang="en-US" sz="1780" dirty="0">
                <a:solidFill>
                  <a:srgbClr val="262626"/>
                </a:solidFill>
              </a:rPr>
              <a:t>1. Setting up an Express App</a:t>
            </a:r>
            <a:endParaRPr lang="en-US" altLang="en-US" sz="1780" dirty="0">
              <a:solidFill>
                <a:srgbClr val="262626"/>
              </a:solidFill>
            </a:endParaRPr>
          </a:p>
          <a:p>
            <a:pPr defTabSz="342900">
              <a:lnSpc>
                <a:spcPct val="120000"/>
              </a:lnSpc>
            </a:pPr>
            <a:r>
              <a:rPr lang="en-US" altLang="en-US" sz="1780" dirty="0">
                <a:solidFill>
                  <a:srgbClr val="262626"/>
                </a:solidFill>
              </a:rPr>
              <a:t>2. Adding middleware</a:t>
            </a:r>
            <a:endParaRPr lang="en-US" altLang="en-US" sz="1780" dirty="0">
              <a:solidFill>
                <a:srgbClr val="262626"/>
              </a:solidFill>
            </a:endParaRPr>
          </a:p>
          <a:p>
            <a:pPr defTabSz="342900">
              <a:lnSpc>
                <a:spcPct val="120000"/>
              </a:lnSpc>
            </a:pPr>
            <a:r>
              <a:rPr lang="en-US" altLang="en-US" sz="1780" dirty="0">
                <a:solidFill>
                  <a:srgbClr val="262626"/>
                </a:solidFill>
              </a:rPr>
              <a:t>3. Setting up database connection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Iterating process:</a:t>
            </a:r>
            <a:endParaRPr lang="en-US" altLang="en-US" sz="1780" dirty="0">
              <a:solidFill>
                <a:srgbClr val="262626"/>
              </a:solidFill>
            </a:endParaRPr>
          </a:p>
          <a:p>
            <a:pPr defTabSz="342900">
              <a:lnSpc>
                <a:spcPct val="120000"/>
              </a:lnSpc>
            </a:pPr>
            <a:r>
              <a:rPr lang="en-US" altLang="en-US" sz="1780" dirty="0">
                <a:solidFill>
                  <a:srgbClr val="262626"/>
                </a:solidFill>
              </a:rPr>
              <a:t>3. Writing routes and controller</a:t>
            </a:r>
            <a:endParaRPr lang="en-US" altLang="en-US" sz="1780" dirty="0">
              <a:solidFill>
                <a:srgbClr val="262626"/>
              </a:solidFill>
            </a:endParaRPr>
          </a:p>
          <a:p>
            <a:pPr defTabSz="342900">
              <a:lnSpc>
                <a:spcPct val="120000"/>
              </a:lnSpc>
            </a:pPr>
            <a:r>
              <a:rPr lang="en-US" altLang="en-US" sz="1780" dirty="0">
                <a:solidFill>
                  <a:srgbClr val="262626"/>
                </a:solidFill>
              </a:rPr>
              <a:t>4. Defining corresponding data models</a:t>
            </a:r>
            <a:endParaRPr lang="en-US" altLang="en-US" sz="1780" dirty="0">
              <a:solidFill>
                <a:srgbClr val="262626"/>
              </a:solidFill>
            </a:endParaRPr>
          </a:p>
          <a:p>
            <a:pPr defTabSz="342900">
              <a:lnSpc>
                <a:spcPct val="120000"/>
              </a:lnSpc>
            </a:pPr>
            <a:r>
              <a:rPr lang="en-US" altLang="en-US" sz="1775" dirty="0">
                <a:solidFill>
                  <a:srgbClr val="262626"/>
                </a:solidFill>
                <a:sym typeface="+mn-ea"/>
              </a:rPr>
              <a:t>5. Writing corresponding html</a:t>
            </a:r>
            <a:endParaRPr lang="en-US" altLang="en-US" sz="1775"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Do Code Demo Later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Query:</a:t>
            </a:r>
            <a:endParaRPr lang="en-US" altLang="en-US" sz="1780" dirty="0">
              <a:solidFill>
                <a:srgbClr val="262626"/>
              </a:solidFill>
            </a:endParaRPr>
          </a:p>
          <a:p>
            <a:pPr defTabSz="342900">
              <a:lnSpc>
                <a:spcPct val="120000"/>
              </a:lnSpc>
            </a:pPr>
            <a:r>
              <a:rPr lang="en-US" altLang="en-US" sz="1780" dirty="0">
                <a:solidFill>
                  <a:srgbClr val="262626"/>
                </a:solidFill>
              </a:rPr>
              <a:t>Select * from table_name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Update:</a:t>
            </a:r>
            <a:endParaRPr lang="en-US" altLang="en-US" sz="1780" dirty="0">
              <a:solidFill>
                <a:srgbClr val="262626"/>
              </a:solidFill>
            </a:endParaRPr>
          </a:p>
          <a:p>
            <a:pPr defTabSz="342900">
              <a:lnSpc>
                <a:spcPct val="120000"/>
              </a:lnSpc>
            </a:pPr>
            <a:r>
              <a:rPr lang="en-US" altLang="en-US" sz="1780" dirty="0">
                <a:solidFill>
                  <a:srgbClr val="262626"/>
                </a:solidFill>
              </a:rPr>
              <a:t>INSERT INTO users (id, name, email, password, createdAt, updatedAt)</a:t>
            </a:r>
            <a:endParaRPr lang="en-US" altLang="en-US" sz="1780" dirty="0">
              <a:solidFill>
                <a:srgbClr val="262626"/>
              </a:solidFill>
            </a:endParaRPr>
          </a:p>
          <a:p>
            <a:pPr defTabSz="342900">
              <a:lnSpc>
                <a:spcPct val="120000"/>
              </a:lnSpc>
            </a:pPr>
            <a:r>
              <a:rPr lang="en-US" altLang="en-US" sz="1780" dirty="0">
                <a:solidFill>
                  <a:srgbClr val="262626"/>
                </a:solidFill>
              </a:rPr>
              <a:t>VALUES (3, "bing", "we@qq.com", "123","","");</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Deletion:</a:t>
            </a:r>
            <a:endParaRPr lang="en-US" altLang="en-US" sz="1780" dirty="0">
              <a:solidFill>
                <a:srgbClr val="262626"/>
              </a:solidFill>
            </a:endParaRPr>
          </a:p>
          <a:p>
            <a:pPr defTabSz="342900">
              <a:lnSpc>
                <a:spcPct val="120000"/>
              </a:lnSpc>
            </a:pPr>
            <a:r>
              <a:rPr lang="en-US" altLang="en-US" sz="1780" dirty="0">
                <a:solidFill>
                  <a:srgbClr val="262626"/>
                </a:solidFill>
              </a:rPr>
              <a:t>DELETE from users WHERE name = "bing";</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count, distinct, max, min, sum</a:t>
            </a:r>
            <a:endParaRPr lang="en-US" altLang="en-US" sz="1780" dirty="0">
              <a:solidFill>
                <a:srgbClr val="262626"/>
              </a:solidFill>
            </a:endParaRPr>
          </a:p>
          <a:p>
            <a:pPr defTabSz="342900">
              <a:lnSpc>
                <a:spcPct val="120000"/>
              </a:lnSpc>
            </a:pPr>
            <a:r>
              <a:rPr lang="en-US" altLang="en-US" sz="1780" dirty="0">
                <a:solidFill>
                  <a:srgbClr val="262626"/>
                </a:solidFill>
              </a:rPr>
              <a:t>select keyword() from users where xxx;</a:t>
            </a:r>
            <a:endParaRPr lang="en-US" altLang="en-US" sz="1780" dirty="0">
              <a:solidFill>
                <a:srgbClr val="262626"/>
              </a:solidFill>
            </a:endParaRPr>
          </a:p>
          <a:p>
            <a:pPr defTabSz="342900">
              <a:lnSpc>
                <a:spcPct val="120000"/>
              </a:lnSpc>
            </a:pPr>
            <a:r>
              <a:rPr lang="en-US" altLang="en-US" sz="1780" dirty="0">
                <a:solidFill>
                  <a:srgbClr val="262626"/>
                </a:solidFill>
              </a:rPr>
              <a:t>(</a:t>
            </a:r>
            <a:r>
              <a:rPr lang="en-US" altLang="en-US" sz="1780" dirty="0">
                <a:solidFill>
                  <a:srgbClr val="FF0000"/>
                </a:solidFill>
              </a:rPr>
              <a:t>code demo on database.sqlite</a:t>
            </a:r>
            <a:r>
              <a:rPr lang="en-US" altLang="en-US" sz="1780" dirty="0">
                <a:solidFill>
                  <a:srgbClr val="262626"/>
                </a:solidFill>
              </a:rPr>
              <a:t>)</a:t>
            </a:r>
            <a:endParaRPr lang="en-US" altLang="en-US" sz="1780" dirty="0">
              <a:solidFill>
                <a:srgbClr val="262626"/>
              </a:solidFill>
            </a:endParaRPr>
          </a:p>
          <a:p>
            <a:pPr defTabSz="342900">
              <a:lnSpc>
                <a:spcPct val="120000"/>
              </a:lnSpc>
            </a:pPr>
            <a:endParaRPr lang="en-US" altLang="zh-CN" sz="178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5966</Words>
  <Application>WPS 演示</Application>
  <PresentationFormat>On-screen Show (4:3)</PresentationFormat>
  <Paragraphs>256</Paragraphs>
  <Slides>27</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are Node and Express js</vt:lpstr>
      <vt:lpstr>What are Node and Express js</vt:lpstr>
      <vt:lpstr>MVC Model</vt:lpstr>
      <vt:lpstr>MVC Model</vt:lpstr>
      <vt:lpstr>MVC Model</vt:lpstr>
      <vt:lpstr>MVC Code Demo Requirements: Registration</vt:lpstr>
      <vt:lpstr>SQL</vt:lpstr>
      <vt:lpstr>SQL</vt:lpstr>
      <vt:lpstr>SQL</vt:lpstr>
      <vt:lpstr>SQL</vt:lpstr>
      <vt:lpstr>SQL</vt:lpstr>
      <vt:lpstr>SQL</vt:lpstr>
      <vt:lpstr>SQL</vt:lpstr>
      <vt:lpstr>SQL</vt:lpstr>
      <vt:lpstr>Problem Without Model</vt:lpstr>
      <vt:lpstr>Problem Without Model</vt:lpstr>
      <vt:lpstr>Sequelize</vt:lpstr>
      <vt:lpstr>Request Type</vt:lpstr>
      <vt:lpstr>JsonWebToken(JWT)</vt:lpstr>
      <vt:lpstr>JsonWebToken(JWT)</vt:lpstr>
      <vt:lpstr>MVC Code Demo Requirements: Registration</vt:lpstr>
      <vt:lpstr>MVC Model</vt:lpstr>
      <vt:lpstr>Send Parameters to the View</vt:lpstr>
      <vt:lpstr>Form</vt:lpstr>
      <vt:lpstr>File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1283</cp:revision>
  <cp:lastPrinted>2020-07-07T09:15:00Z</cp:lastPrinted>
  <dcterms:created xsi:type="dcterms:W3CDTF">2017-11-09T17:09:00Z</dcterms:created>
  <dcterms:modified xsi:type="dcterms:W3CDTF">2021-01-26T02:11:39Z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