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901" r:id="rId6"/>
    <p:sldId id="1976" r:id="rId7"/>
    <p:sldId id="1975" r:id="rId8"/>
    <p:sldId id="1950" r:id="rId9"/>
    <p:sldId id="1977" r:id="rId10"/>
    <p:sldId id="1978" r:id="rId11"/>
    <p:sldId id="1979" r:id="rId12"/>
    <p:sldId id="1980" r:id="rId13"/>
    <p:sldId id="1900" r:id="rId14"/>
    <p:sldId id="1981" r:id="rId15"/>
    <p:sldId id="1982" r:id="rId16"/>
    <p:sldId id="1875" r:id="rId17"/>
    <p:sldId id="1983" r:id="rId18"/>
    <p:sldId id="1865" r:id="rId19"/>
    <p:sldId id="1866" r:id="rId20"/>
    <p:sldId id="1984" r:id="rId21"/>
    <p:sldId id="1867" r:id="rId22"/>
    <p:sldId id="1868" r:id="rId23"/>
    <p:sldId id="1869" r:id="rId24"/>
    <p:sldId id="1870" r:id="rId25"/>
    <p:sldId id="1871" r:id="rId26"/>
    <p:sldId id="1986" r:id="rId27"/>
    <p:sldId id="1969" r:id="rId28"/>
    <p:sldId id="1970" r:id="rId29"/>
    <p:sldId id="1971" r:id="rId30"/>
    <p:sldId id="1816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5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So the differences are: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InitializableUpgradebilityProxy is just used to initialized impl contract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BaseAdminUpgradeabilityProxy: is proxy admin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the proxy for upgradeable contracts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InitializableAdminUpgradebilityProxy:  Initialize the impl and set admin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AdminUpgradeabilityProxy: with constructor and set admin add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64565" y="2216150"/>
            <a:ext cx="6838950" cy="4378960"/>
            <a:chOff x="1156" y="3903"/>
            <a:chExt cx="10770" cy="6896"/>
          </a:xfrm>
        </p:grpSpPr>
        <p:sp>
          <p:nvSpPr>
            <p:cNvPr id="5" name="矩形 4"/>
            <p:cNvSpPr/>
            <p:nvPr/>
          </p:nvSpPr>
          <p:spPr>
            <a:xfrm>
              <a:off x="5848" y="3903"/>
              <a:ext cx="1613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156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InitializableUpgrabdeablity Proxy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5235" y="5293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BaseUpgrabdeablity Proxy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5235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BaseAdminUpgrabdeablity Proxy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9088" y="6844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Upgrabdeablity Proxy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7171" y="8400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AdminUpgrabdeablity Proxy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66" y="8400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InitializableAdminUpgrabdeablity Proxy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66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Factory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7171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Admin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stCxn id="5" idx="2"/>
              <a:endCxn id="7" idx="0"/>
            </p:cNvCxnSpPr>
            <p:nvPr/>
          </p:nvCxnSpPr>
          <p:spPr>
            <a:xfrm>
              <a:off x="6655" y="4698"/>
              <a:ext cx="0" cy="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1"/>
              <a:endCxn id="6" idx="0"/>
            </p:cNvCxnSpPr>
            <p:nvPr/>
          </p:nvCxnSpPr>
          <p:spPr>
            <a:xfrm flipH="1">
              <a:off x="2576" y="5691"/>
              <a:ext cx="2659" cy="1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6655" y="6088"/>
              <a:ext cx="0" cy="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9" idx="0"/>
            </p:cNvCxnSpPr>
            <p:nvPr/>
          </p:nvCxnSpPr>
          <p:spPr>
            <a:xfrm>
              <a:off x="8074" y="5691"/>
              <a:ext cx="2434" cy="11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10" idx="0"/>
            </p:cNvCxnSpPr>
            <p:nvPr/>
          </p:nvCxnSpPr>
          <p:spPr>
            <a:xfrm>
              <a:off x="6655" y="7581"/>
              <a:ext cx="19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</p:cNvCxnSpPr>
            <p:nvPr/>
          </p:nvCxnSpPr>
          <p:spPr>
            <a:xfrm flipH="1">
              <a:off x="8589" y="7639"/>
              <a:ext cx="1919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11" idx="0"/>
            </p:cNvCxnSpPr>
            <p:nvPr/>
          </p:nvCxnSpPr>
          <p:spPr>
            <a:xfrm flipH="1">
              <a:off x="4419" y="7581"/>
              <a:ext cx="22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11" idx="0"/>
            </p:cNvCxnSpPr>
            <p:nvPr/>
          </p:nvCxnSpPr>
          <p:spPr>
            <a:xfrm>
              <a:off x="2576" y="7581"/>
              <a:ext cx="1843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2"/>
              <a:endCxn id="12" idx="0"/>
            </p:cNvCxnSpPr>
            <p:nvPr/>
          </p:nvCxnSpPr>
          <p:spPr>
            <a:xfrm>
              <a:off x="4419" y="9195"/>
              <a:ext cx="0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2"/>
              <a:endCxn id="13" idx="0"/>
            </p:cNvCxnSpPr>
            <p:nvPr/>
          </p:nvCxnSpPr>
          <p:spPr>
            <a:xfrm>
              <a:off x="8591" y="9195"/>
              <a:ext cx="233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InitializableAdminUpgradebilityProxy:  Initialize the impl and set admin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can set and manage admin and initialize logic contract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" y="3293110"/>
            <a:ext cx="8070215" cy="1854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AdminUpgradeabilityProxy: with constructor and set admin add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986280"/>
            <a:ext cx="7534275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Inherited, </a:t>
            </a:r>
            <a:r>
              <a:rPr lang="en-US" altLang="zh-CN" sz="1800" dirty="0">
                <a:solidFill>
                  <a:srgbClr val="262626"/>
                </a:solidFill>
              </a:rPr>
              <a:t>Unstructured, External Storage, ProxyFactory and ProxyAdmin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https://github.com/OpenZeppelin/openzeppelin-labs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Inherited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does it mean by upgradability? there is a initializer in the smartcontract or there are no constructor / initializer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296920"/>
            <a:ext cx="796544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All the logic and proxy contracts share a same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stored in proxy address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251710"/>
            <a:ext cx="7800975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Drawbacks: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Model cannot be changed, can only be updated or add new features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74315"/>
            <a:ext cx="820356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404110"/>
            <a:ext cx="87249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All the data stores in EternalStorageProxy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366520"/>
            <a:ext cx="7645400" cy="37045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Storage: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The data type is general, need to rewrite the functions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6870"/>
            <a:ext cx="6010910" cy="269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060"/>
            <a:ext cx="38195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Proxy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3 Design Patterns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Factory Code Demo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Upgradeable Factory Demo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(design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actural impl contract's data structure doesn't need to follow the previous impl contract's data structure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Hard to write, as we need to extract all the data storing out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idea here is to use fixed storage slots to store the required data for upgradeability purpose, this is the upgradeability owner and the implementation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1886585"/>
            <a:ext cx="6629400" cy="27952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0" y="5885815"/>
            <a:ext cx="7667625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pregenerated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Use fixed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4745990"/>
            <a:ext cx="8511540" cy="86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035"/>
            <a:ext cx="7256780" cy="15284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ProxyAdmin &amp; ProxyFactory (</a:t>
            </a:r>
            <a:r>
              <a:rPr lang="en-US" altLang="en-US" sz="1540" dirty="0">
                <a:solidFill>
                  <a:srgbClr val="FF0000"/>
                </a:solidFill>
              </a:rPr>
              <a:t>Code Explain</a:t>
            </a:r>
            <a:r>
              <a:rPr lang="en-US" altLang="en-US" sz="1540" dirty="0">
                <a:solidFill>
                  <a:srgbClr val="262626"/>
                </a:solidFill>
              </a:rPr>
              <a:t>)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Check if IniupgradProxy and AdminUpgradeProx have initializer (Inherited with admin) 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Unstructured Storage has contrustor, so can use upgradeto without init data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64565" y="2479040"/>
            <a:ext cx="6838950" cy="4378960"/>
            <a:chOff x="1156" y="3903"/>
            <a:chExt cx="10770" cy="6896"/>
          </a:xfrm>
        </p:grpSpPr>
        <p:sp>
          <p:nvSpPr>
            <p:cNvPr id="5" name="矩形 4"/>
            <p:cNvSpPr/>
            <p:nvPr/>
          </p:nvSpPr>
          <p:spPr>
            <a:xfrm>
              <a:off x="5848" y="3903"/>
              <a:ext cx="1613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156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InitializableUpgrabdeablity Proxy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5235" y="5293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BaseUpgrabdeablity Proxy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5235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BaseAdminUpgrabdeablity Proxy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9088" y="6844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Upgrabdeablity Proxy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7171" y="8400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AdminUpgrabdeablity Proxy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66" y="8400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InitializableAdminUpgrabdeablity Proxy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66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Factory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7171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Admin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stCxn id="5" idx="2"/>
              <a:endCxn id="7" idx="0"/>
            </p:cNvCxnSpPr>
            <p:nvPr/>
          </p:nvCxnSpPr>
          <p:spPr>
            <a:xfrm>
              <a:off x="6655" y="4698"/>
              <a:ext cx="0" cy="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1"/>
              <a:endCxn id="6" idx="0"/>
            </p:cNvCxnSpPr>
            <p:nvPr/>
          </p:nvCxnSpPr>
          <p:spPr>
            <a:xfrm flipH="1">
              <a:off x="2576" y="5691"/>
              <a:ext cx="2659" cy="1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6655" y="6088"/>
              <a:ext cx="0" cy="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9" idx="0"/>
            </p:cNvCxnSpPr>
            <p:nvPr/>
          </p:nvCxnSpPr>
          <p:spPr>
            <a:xfrm>
              <a:off x="8074" y="5691"/>
              <a:ext cx="2434" cy="11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10" idx="0"/>
            </p:cNvCxnSpPr>
            <p:nvPr/>
          </p:nvCxnSpPr>
          <p:spPr>
            <a:xfrm>
              <a:off x="6655" y="7581"/>
              <a:ext cx="19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</p:cNvCxnSpPr>
            <p:nvPr/>
          </p:nvCxnSpPr>
          <p:spPr>
            <a:xfrm flipH="1">
              <a:off x="8589" y="7639"/>
              <a:ext cx="1919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11" idx="0"/>
            </p:cNvCxnSpPr>
            <p:nvPr/>
          </p:nvCxnSpPr>
          <p:spPr>
            <a:xfrm flipH="1">
              <a:off x="4419" y="7581"/>
              <a:ext cx="22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11" idx="0"/>
            </p:cNvCxnSpPr>
            <p:nvPr/>
          </p:nvCxnSpPr>
          <p:spPr>
            <a:xfrm>
              <a:off x="2576" y="7581"/>
              <a:ext cx="1843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2"/>
              <a:endCxn id="12" idx="0"/>
            </p:cNvCxnSpPr>
            <p:nvPr/>
          </p:nvCxnSpPr>
          <p:spPr>
            <a:xfrm>
              <a:off x="4419" y="9195"/>
              <a:ext cx="0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2"/>
              <a:endCxn id="13" idx="0"/>
            </p:cNvCxnSpPr>
            <p:nvPr/>
          </p:nvCxnSpPr>
          <p:spPr>
            <a:xfrm>
              <a:off x="8591" y="9195"/>
              <a:ext cx="233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Explain the code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Proxy: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miniDeploy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deploy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Salt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Creates a proxy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Proxy admin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upgradeto vs upgradeToAndCall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951730"/>
            <a:ext cx="7537450" cy="144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930" y="1852930"/>
            <a:ext cx="38862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1" defTabSz="342900">
              <a:lnSpc>
                <a:spcPct val="120000"/>
              </a:lnSpc>
            </a:pPr>
            <a:r>
              <a:rPr lang="en-US" altLang="en-US" sz="1540" b="1" dirty="0">
                <a:solidFill>
                  <a:srgbClr val="262626"/>
                </a:solidFill>
              </a:rPr>
              <a:t>What Is the Factory Pattern?</a:t>
            </a:r>
            <a:endParaRPr lang="en-US" altLang="en-US" sz="1540" b="1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The idea of the factory pattern is to have a contract (the factory) that will carry the mission of creating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Why Use the Factory Pattern in Solidity?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1 If you want to create multiple instances of the same contract and you’re looking for a way to keep track of them and make their management easier.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2 Save gas on deployment: You can deploy only the factory and use it later to deploy the other contracts.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 3 Improve contract security: make logic simpler, upgradeable, so safer.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185" y="1160145"/>
            <a:ext cx="8215630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Factory and Proxy Pattern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975" y="1147445"/>
            <a:ext cx="8020050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Tasks: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1. Add </a:t>
            </a:r>
            <a:r>
              <a:rPr lang="en-US" altLang="en-US" sz="1535" dirty="0">
                <a:solidFill>
                  <a:srgbClr val="262626"/>
                </a:solidFill>
                <a:sym typeface="+mn-ea"/>
              </a:rPr>
              <a:t> Proxy admin and Proxy Factor to </a:t>
            </a:r>
            <a:r>
              <a:rPr lang="en-US" altLang="en-US" sz="1540" dirty="0">
                <a:solidFill>
                  <a:srgbClr val="262626"/>
                </a:solidFill>
              </a:rPr>
              <a:t>PrivateStamp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2. Explain Aave's contract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3. Add version to make Proxy upgradeable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 https://github.com/OpenZeppelin/openzeppelin-sdk/tree/master/packages/lib/contracts/upgradeability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52525" y="2216150"/>
            <a:ext cx="6838950" cy="4378960"/>
            <a:chOff x="1156" y="3903"/>
            <a:chExt cx="10770" cy="6896"/>
          </a:xfrm>
        </p:grpSpPr>
        <p:sp>
          <p:nvSpPr>
            <p:cNvPr id="5" name="矩形 4"/>
            <p:cNvSpPr/>
            <p:nvPr/>
          </p:nvSpPr>
          <p:spPr>
            <a:xfrm>
              <a:off x="5848" y="3903"/>
              <a:ext cx="1613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156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InitializableUpgrabdeablity Proxy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5235" y="5293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BaseUpgrabdeablity Proxy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5235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BaseAdminUpgrabdeablity Proxy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9088" y="6844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Upgrabdeablity Proxy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7171" y="8400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AdminUpgrabdeablity Proxy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66" y="8400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InitializableAdminUpgrabdeablity Proxy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66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Factory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7171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Admin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stCxn id="5" idx="2"/>
              <a:endCxn id="7" idx="0"/>
            </p:cNvCxnSpPr>
            <p:nvPr/>
          </p:nvCxnSpPr>
          <p:spPr>
            <a:xfrm>
              <a:off x="6655" y="4698"/>
              <a:ext cx="0" cy="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1"/>
              <a:endCxn id="6" idx="0"/>
            </p:cNvCxnSpPr>
            <p:nvPr/>
          </p:nvCxnSpPr>
          <p:spPr>
            <a:xfrm flipH="1">
              <a:off x="2576" y="5691"/>
              <a:ext cx="2659" cy="1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6655" y="6088"/>
              <a:ext cx="0" cy="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9" idx="0"/>
            </p:cNvCxnSpPr>
            <p:nvPr/>
          </p:nvCxnSpPr>
          <p:spPr>
            <a:xfrm>
              <a:off x="8074" y="5691"/>
              <a:ext cx="2434" cy="11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10" idx="0"/>
            </p:cNvCxnSpPr>
            <p:nvPr/>
          </p:nvCxnSpPr>
          <p:spPr>
            <a:xfrm>
              <a:off x="6655" y="7581"/>
              <a:ext cx="19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</p:cNvCxnSpPr>
            <p:nvPr/>
          </p:nvCxnSpPr>
          <p:spPr>
            <a:xfrm flipH="1">
              <a:off x="8589" y="7639"/>
              <a:ext cx="1919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11" idx="0"/>
            </p:cNvCxnSpPr>
            <p:nvPr/>
          </p:nvCxnSpPr>
          <p:spPr>
            <a:xfrm flipH="1">
              <a:off x="4419" y="7581"/>
              <a:ext cx="22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11" idx="0"/>
            </p:cNvCxnSpPr>
            <p:nvPr/>
          </p:nvCxnSpPr>
          <p:spPr>
            <a:xfrm>
              <a:off x="2576" y="7581"/>
              <a:ext cx="1843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2"/>
              <a:endCxn id="12" idx="0"/>
            </p:cNvCxnSpPr>
            <p:nvPr/>
          </p:nvCxnSpPr>
          <p:spPr>
            <a:xfrm>
              <a:off x="4419" y="9195"/>
              <a:ext cx="0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2"/>
              <a:endCxn id="13" idx="0"/>
            </p:cNvCxnSpPr>
            <p:nvPr/>
          </p:nvCxnSpPr>
          <p:spPr>
            <a:xfrm>
              <a:off x="8591" y="9195"/>
              <a:ext cx="233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fontScale="85000"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Proxy: fall back and delegateCall;   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 no parent class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() payable external {  _fallback();}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_implementation() internal view returns (address); </a:t>
            </a:r>
            <a:r>
              <a:rPr lang="en-US" altLang="en-US" sz="1800" dirty="0">
                <a:solidFill>
                  <a:srgbClr val="FF0000"/>
                </a:solidFill>
              </a:rPr>
              <a:t>(abstract class)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_delegate(address implementation) internal {</a:t>
            </a:r>
            <a:r>
              <a:rPr lang="en-US" altLang="en-US" sz="1800" dirty="0">
                <a:solidFill>
                  <a:srgbClr val="FF0000"/>
                </a:solidFill>
              </a:rPr>
              <a:t>assembly </a:t>
            </a:r>
            <a:r>
              <a:rPr lang="en-US" altLang="en-US" sz="1800" dirty="0">
                <a:solidFill>
                  <a:srgbClr val="262626"/>
                </a:solidFill>
              </a:rPr>
              <a:t>}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_willFallback() internal {} 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(abstract class)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_fallback() internal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   _willFallback();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   _delegate(_implementation());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 }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BaseUpgradeabilityProxy: no initializer or contractor, has upgradeto &amp; impl slot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 https://github.com/OpenZeppelin/openzeppelin-sdk/tree/master/packages/lib/contracts/upgradeability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BaseUpgradeabilityProxy: no initializer or constructor, has upgradeto &amp; impl slot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is usage of initializer or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constructor</a:t>
            </a:r>
            <a:r>
              <a:rPr lang="en-US" altLang="en-US" sz="1800" dirty="0">
                <a:solidFill>
                  <a:srgbClr val="262626"/>
                </a:solidFill>
              </a:rPr>
              <a:t>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constructor </a:t>
            </a:r>
            <a:r>
              <a:rPr lang="en-US" altLang="en-US" sz="1800" dirty="0">
                <a:solidFill>
                  <a:srgbClr val="262626"/>
                </a:solidFill>
              </a:rPr>
              <a:t>is used to initialized data,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initializer function is a normal function, so it can be called after the instance gets created.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contract BaseUpgradeabilityProxy is Proxy (Inherit from Proxy)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 bytes32 internal constant IMPLEMENTATION_SLOT = 0x360894a13ba1a3210667c828492db98dca3e2076cc3735a920a3ca505d382bbc;  </a:t>
            </a:r>
            <a:r>
              <a:rPr lang="en-US" altLang="en-US" sz="1800" dirty="0">
                <a:solidFill>
                  <a:srgbClr val="FF0000"/>
                </a:solidFill>
              </a:rPr>
              <a:t>This is the keccak-256 hash of "eip1967.proxy.implementation" subtracted by 1, and is validated in the constructor (reserved slot for implimentation contract)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function _implementation()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function _upgradeTo(address newImplementation) internal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function _setImplementation(address newImplementation) internal 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InitializableUpgradebilityProxy: with initializer &amp; Initialize the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BaseAdminUpgradeabilityProxy: Add admin, no Initializer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with constructor and set the impl slot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sym typeface="+mn-ea"/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79170" y="2364105"/>
            <a:ext cx="6838950" cy="4378960"/>
            <a:chOff x="1156" y="3903"/>
            <a:chExt cx="10770" cy="6896"/>
          </a:xfrm>
        </p:grpSpPr>
        <p:sp>
          <p:nvSpPr>
            <p:cNvPr id="5" name="矩形 4"/>
            <p:cNvSpPr/>
            <p:nvPr/>
          </p:nvSpPr>
          <p:spPr>
            <a:xfrm>
              <a:off x="5848" y="3903"/>
              <a:ext cx="1613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</a:t>
              </a:r>
              <a:endParaRPr lang="en-US" altLang="zh-CN"/>
            </a:p>
          </p:txBody>
        </p:sp>
        <p:sp>
          <p:nvSpPr>
            <p:cNvPr id="6" name="矩形 5"/>
            <p:cNvSpPr/>
            <p:nvPr/>
          </p:nvSpPr>
          <p:spPr>
            <a:xfrm>
              <a:off x="1156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InitializableUpgrabdeablity Proxy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5235" y="5293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BaseUpgrabdeablity Proxy</a:t>
              </a:r>
              <a:endParaRPr lang="en-US" altLang="zh-CN"/>
            </a:p>
          </p:txBody>
        </p:sp>
        <p:sp>
          <p:nvSpPr>
            <p:cNvPr id="8" name="矩形 7"/>
            <p:cNvSpPr/>
            <p:nvPr/>
          </p:nvSpPr>
          <p:spPr>
            <a:xfrm>
              <a:off x="5235" y="6786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BaseAdminUpgrabdeablity Proxy</a:t>
              </a:r>
              <a:endParaRPr lang="en-US" altLang="zh-CN"/>
            </a:p>
          </p:txBody>
        </p:sp>
        <p:sp>
          <p:nvSpPr>
            <p:cNvPr id="9" name="矩形 8"/>
            <p:cNvSpPr/>
            <p:nvPr/>
          </p:nvSpPr>
          <p:spPr>
            <a:xfrm>
              <a:off x="9088" y="6844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Upgrabdeablity Proxy</a:t>
              </a:r>
              <a:endParaRPr lang="en-US" altLang="zh-CN"/>
            </a:p>
          </p:txBody>
        </p:sp>
        <p:sp>
          <p:nvSpPr>
            <p:cNvPr id="10" name="矩形 9"/>
            <p:cNvSpPr/>
            <p:nvPr/>
          </p:nvSpPr>
          <p:spPr>
            <a:xfrm>
              <a:off x="7171" y="8400"/>
              <a:ext cx="2839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AdminUpgrabdeablity Proxy</a:t>
              </a:r>
              <a:endParaRPr lang="en-US" altLang="zh-CN"/>
            </a:p>
          </p:txBody>
        </p:sp>
        <p:sp>
          <p:nvSpPr>
            <p:cNvPr id="11" name="矩形 10"/>
            <p:cNvSpPr/>
            <p:nvPr/>
          </p:nvSpPr>
          <p:spPr>
            <a:xfrm>
              <a:off x="2766" y="8400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InitializableAdminUpgrabdeablity Proxy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2766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Factory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7171" y="10005"/>
              <a:ext cx="3306" cy="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Proxy Admin</a:t>
              </a:r>
              <a:endParaRPr lang="en-US" altLang="zh-CN"/>
            </a:p>
          </p:txBody>
        </p:sp>
        <p:cxnSp>
          <p:nvCxnSpPr>
            <p:cNvPr id="14" name="直接箭头连接符 13"/>
            <p:cNvCxnSpPr>
              <a:stCxn id="5" idx="2"/>
              <a:endCxn id="7" idx="0"/>
            </p:cNvCxnSpPr>
            <p:nvPr/>
          </p:nvCxnSpPr>
          <p:spPr>
            <a:xfrm>
              <a:off x="6655" y="4698"/>
              <a:ext cx="0" cy="5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7" idx="1"/>
              <a:endCxn id="6" idx="0"/>
            </p:cNvCxnSpPr>
            <p:nvPr/>
          </p:nvCxnSpPr>
          <p:spPr>
            <a:xfrm flipH="1">
              <a:off x="2576" y="5691"/>
              <a:ext cx="2659" cy="10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6655" y="6088"/>
              <a:ext cx="0" cy="6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7" idx="3"/>
              <a:endCxn id="9" idx="0"/>
            </p:cNvCxnSpPr>
            <p:nvPr/>
          </p:nvCxnSpPr>
          <p:spPr>
            <a:xfrm>
              <a:off x="8074" y="5691"/>
              <a:ext cx="2434" cy="11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8" idx="2"/>
              <a:endCxn id="10" idx="0"/>
            </p:cNvCxnSpPr>
            <p:nvPr/>
          </p:nvCxnSpPr>
          <p:spPr>
            <a:xfrm>
              <a:off x="6655" y="7581"/>
              <a:ext cx="19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2"/>
            </p:cNvCxnSpPr>
            <p:nvPr/>
          </p:nvCxnSpPr>
          <p:spPr>
            <a:xfrm flipH="1">
              <a:off x="8589" y="7639"/>
              <a:ext cx="1919" cy="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2"/>
              <a:endCxn id="11" idx="0"/>
            </p:cNvCxnSpPr>
            <p:nvPr/>
          </p:nvCxnSpPr>
          <p:spPr>
            <a:xfrm flipH="1">
              <a:off x="4419" y="7581"/>
              <a:ext cx="2236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6" idx="2"/>
              <a:endCxn id="11" idx="0"/>
            </p:cNvCxnSpPr>
            <p:nvPr/>
          </p:nvCxnSpPr>
          <p:spPr>
            <a:xfrm>
              <a:off x="2576" y="7581"/>
              <a:ext cx="1843" cy="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1" idx="2"/>
              <a:endCxn id="12" idx="0"/>
            </p:cNvCxnSpPr>
            <p:nvPr/>
          </p:nvCxnSpPr>
          <p:spPr>
            <a:xfrm>
              <a:off x="4419" y="9195"/>
              <a:ext cx="0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0" idx="2"/>
              <a:endCxn id="13" idx="0"/>
            </p:cNvCxnSpPr>
            <p:nvPr/>
          </p:nvCxnSpPr>
          <p:spPr>
            <a:xfrm>
              <a:off x="8591" y="9195"/>
              <a:ext cx="233" cy="8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InitializableUpgradebilityProxy: with initializer &amp; Initialize the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can flexiablely initialize logic contract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9090" y="2369820"/>
            <a:ext cx="8465820" cy="3963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BaseAdminUpgradeabilityProxy: Add admin, no Initializer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Admin is to manage the implementation logic contract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contract BaseAdminUpgradeabilityProxy is BaseUpgradeabilityProxy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admin() external ifAdmin returns (address)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implementation() external ifAdmin returns (address)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changeAdmin(address newAdmin) external ifAdmin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upgradeTo(address newImplementation) external ifAdmin { (</a:t>
            </a:r>
            <a:r>
              <a:rPr lang="en-US" altLang="en-US" sz="1800" dirty="0">
                <a:solidFill>
                  <a:srgbClr val="FF0000"/>
                </a:solidFill>
              </a:rPr>
              <a:t>without init data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upgradeToAndCall(address newImplementation, bytes calldata data) payable external ifAdmin { (</a:t>
            </a:r>
            <a:r>
              <a:rPr lang="en-US" altLang="en-US" sz="1800" dirty="0">
                <a:solidFill>
                  <a:srgbClr val="FF0000"/>
                </a:solidFill>
              </a:rPr>
              <a:t>with init data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_admin() internal view returns (address adm) {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function _setAdmin(address newAdmin) internal {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UpgradeabilityProxy: with constructor and set the impl slot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so this is not a upgradeable contract. just a proxy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0770" y="2480945"/>
            <a:ext cx="6981825" cy="18954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850,&quot;width&quot;:1249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7121</Words>
  <Application>WPS 演示</Application>
  <PresentationFormat>On-screen Show (4:3)</PresentationFormat>
  <Paragraphs>299</Paragraphs>
  <Slides>28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Calibri</vt:lpstr>
      <vt:lpstr>Montserrat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Factory and Proxy Pattern</vt:lpstr>
      <vt:lpstr>Factory and Proxy Pattern</vt:lpstr>
      <vt:lpstr>Factory and Proxy Pattern</vt:lpstr>
      <vt:lpstr>Code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1487</cp:revision>
  <cp:lastPrinted>2020-07-07T09:15:00Z</cp:lastPrinted>
  <dcterms:created xsi:type="dcterms:W3CDTF">2017-11-09T17:09:00Z</dcterms:created>
  <dcterms:modified xsi:type="dcterms:W3CDTF">2021-03-12T02:53:43Z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