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37" r:id="rId3"/>
    <p:sldId id="1387" r:id="rId4"/>
    <p:sldId id="1853" r:id="rId6"/>
    <p:sldId id="1900" r:id="rId7"/>
    <p:sldId id="1867" r:id="rId8"/>
    <p:sldId id="1896" r:id="rId9"/>
    <p:sldId id="1898" r:id="rId10"/>
    <p:sldId id="1901" r:id="rId11"/>
    <p:sldId id="1899" r:id="rId12"/>
    <p:sldId id="1816" r:id="rId13"/>
    <p:sldId id="1882" r:id="rId14"/>
    <p:sldId id="1883" r:id="rId15"/>
    <p:sldId id="1551" r:id="rId16"/>
    <p:sldId id="1825" r:id="rId17"/>
    <p:sldId id="1884" r:id="rId18"/>
    <p:sldId id="1885" r:id="rId19"/>
    <p:sldId id="1886" r:id="rId20"/>
    <p:sldId id="1887" r:id="rId21"/>
    <p:sldId id="1888" r:id="rId22"/>
    <p:sldId id="1889" r:id="rId23"/>
    <p:sldId id="1891" r:id="rId24"/>
    <p:sldId id="1892" r:id="rId25"/>
    <p:sldId id="1890" r:id="rId26"/>
    <p:sldId id="1893" r:id="rId27"/>
    <p:sldId id="1895" r:id="rId28"/>
    <p:sldId id="1894" r:id="rId29"/>
    <p:sldId id="1897" r:id="rId30"/>
    <p:sldId id="1902" r:id="rId31"/>
    <p:sldId id="1903" r:id="rId32"/>
    <p:sldId id="1904" r:id="rId3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Peer Explaination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lvl="0"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Recall:</a:t>
            </a:r>
            <a:r>
              <a:rPr lang="en-US" altLang="en-US" sz="2100" dirty="0">
                <a:solidFill>
                  <a:srgbClr val="262626"/>
                </a:solidFill>
              </a:rPr>
              <a:t> </a:t>
            </a:r>
            <a:endParaRPr lang="en-US" altLang="en-US" sz="210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crpytogen to create orgnaztion configuration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zh-CN" sz="1540" dirty="0">
                <a:solidFill>
                  <a:srgbClr val="262626"/>
                </a:solidFill>
              </a:rPr>
              <a:t>configtxgen to create overall config into the first transaction</a:t>
            </a:r>
            <a:endParaRPr lang="en-US" altLang="zh-CN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zh-CN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</a:rPr>
              <a:t>Now peer command:</a:t>
            </a:r>
            <a:endParaRPr lang="en-US" altLang="zh-CN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</a:rPr>
              <a:t>The peer command has five different subcommands</a:t>
            </a:r>
            <a:endParaRPr lang="en-US" altLang="zh-CN" sz="180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540" dirty="0">
                <a:solidFill>
                  <a:srgbClr val="262626"/>
                </a:solidFill>
              </a:rPr>
              <a:t>peer channel   [option] [flags]</a:t>
            </a:r>
            <a:endParaRPr lang="en-US" altLang="zh-CN" sz="154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540" dirty="0">
                <a:solidFill>
                  <a:srgbClr val="262626"/>
                </a:solidFill>
                <a:sym typeface="+mn-ea"/>
              </a:rPr>
              <a:t>peer chaincode [option] [flags]</a:t>
            </a:r>
            <a:endParaRPr lang="en-US" altLang="zh-CN" sz="154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540" dirty="0">
                <a:solidFill>
                  <a:srgbClr val="262626"/>
                </a:solidFill>
              </a:rPr>
              <a:t>peer node      [option] [flags]</a:t>
            </a:r>
            <a:endParaRPr lang="en-US" altLang="zh-CN" sz="154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540" dirty="0">
                <a:solidFill>
                  <a:srgbClr val="262626"/>
                </a:solidFill>
              </a:rPr>
              <a:t>peer version   [option] [flags]</a:t>
            </a:r>
            <a:endParaRPr lang="en-US" altLang="zh-CN" sz="154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540" dirty="0">
                <a:solidFill>
                  <a:srgbClr val="262626"/>
                </a:solidFill>
              </a:rPr>
              <a:t>peer lifecycle chaincode</a:t>
            </a:r>
            <a:endParaRPr lang="en-US" altLang="zh-CN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Peer Explaination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</a:rPr>
              <a:t>How to use peer command, there are two ways:</a:t>
            </a:r>
            <a:endParaRPr lang="en-US" altLang="zh-CN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</a:rPr>
              <a:t>1 login to docker container (</a:t>
            </a:r>
            <a:r>
              <a:rPr lang="en-US" altLang="zh-CN" sz="1800" dirty="0">
                <a:solidFill>
                  <a:srgbClr val="FF0000"/>
                </a:solidFill>
              </a:rPr>
              <a:t>Demo</a:t>
            </a:r>
            <a:r>
              <a:rPr lang="en-US" altLang="zh-CN" sz="1800" dirty="0">
                <a:solidFill>
                  <a:srgbClr val="262626"/>
                </a:solidFill>
              </a:rPr>
              <a:t>)</a:t>
            </a:r>
            <a:endParaRPr lang="en-US" altLang="zh-CN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540" dirty="0">
                <a:solidFill>
                  <a:srgbClr val="262626"/>
                </a:solidFill>
              </a:rPr>
              <a:t>the peer that we connect to </a:t>
            </a:r>
            <a:r>
              <a:rPr lang="en-US" altLang="zh-CN" sz="1540" dirty="0">
                <a:solidFill>
                  <a:srgbClr val="262626"/>
                </a:solidFill>
                <a:sym typeface="+mn-ea"/>
              </a:rPr>
              <a:t>depanding on the docker container</a:t>
            </a:r>
            <a:endParaRPr lang="zh-CN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</a:rPr>
              <a:t>2 Use shellscript and setup evn variables (requires CA mode) </a:t>
            </a:r>
            <a:r>
              <a:rPr lang="en-US" altLang="zh-CN" sz="1800" dirty="0">
                <a:solidFill>
                  <a:srgbClr val="262626"/>
                </a:solidFill>
                <a:sym typeface="+mn-ea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Demo</a:t>
            </a:r>
            <a:r>
              <a:rPr lang="en-US" altLang="zh-CN" sz="1800" dirty="0">
                <a:solidFill>
                  <a:srgbClr val="262626"/>
                </a:solidFill>
                <a:sym typeface="+mn-ea"/>
              </a:rPr>
              <a:t>)</a:t>
            </a:r>
            <a:endParaRPr lang="zh-CN" altLang="en-US" sz="180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540" dirty="0">
                <a:solidFill>
                  <a:srgbClr val="262626"/>
                </a:solidFill>
              </a:rPr>
              <a:t>the peer that we connect to depanding on the env variables</a:t>
            </a:r>
            <a:endParaRPr lang="en-US" altLang="zh-CN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</a:rPr>
              <a:t>3 Write a script from scratch to join channel (</a:t>
            </a:r>
            <a:r>
              <a:rPr lang="en-US" altLang="zh-CN" sz="1800" dirty="0">
                <a:solidFill>
                  <a:srgbClr val="FF0000"/>
                </a:solidFill>
              </a:rPr>
              <a:t>Demo</a:t>
            </a:r>
            <a:r>
              <a:rPr lang="en-US" altLang="zh-CN" sz="1800" dirty="0">
                <a:solidFill>
                  <a:srgbClr val="262626"/>
                </a:solidFill>
              </a:rPr>
              <a:t>)</a:t>
            </a:r>
            <a:endParaRPr lang="en-US" altLang="zh-CN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021205"/>
            <a:ext cx="6323965" cy="12153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Peer Explaination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</a:rPr>
              <a:t>What is going on under the hood? Setup the env to make Peer interact with the docker containers</a:t>
            </a:r>
            <a:endParaRPr lang="zh-CN" altLang="en-US" sz="1800" dirty="0">
              <a:solidFill>
                <a:srgbClr val="262626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38470" y="1756410"/>
            <a:ext cx="1123950" cy="15563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  <a:p>
            <a:pPr algn="ctr"/>
            <a:r>
              <a:rPr lang="en-US" altLang="zh-CN"/>
              <a:t>Peer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792220" y="1756410"/>
            <a:ext cx="1123950" cy="15563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  <a:p>
            <a:pPr algn="ctr"/>
            <a:r>
              <a:rPr lang="en-US" altLang="zh-CN"/>
              <a:t>Peer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046605" y="1756410"/>
            <a:ext cx="1123950" cy="15563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  <a:p>
            <a:pPr algn="ctr"/>
            <a:r>
              <a:rPr lang="en-US" altLang="zh-CN"/>
              <a:t>Order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792220" y="3828415"/>
            <a:ext cx="1123950" cy="8502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Peer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8" idx="1"/>
            <a:endCxn id="7" idx="2"/>
          </p:cNvCxnSpPr>
          <p:nvPr/>
        </p:nvCxnSpPr>
        <p:spPr>
          <a:xfrm flipH="1" flipV="1">
            <a:off x="2608580" y="3312795"/>
            <a:ext cx="1183640" cy="941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8" idx="0"/>
            <a:endCxn id="6" idx="2"/>
          </p:cNvCxnSpPr>
          <p:nvPr/>
        </p:nvCxnSpPr>
        <p:spPr>
          <a:xfrm flipV="1">
            <a:off x="4354195" y="3312795"/>
            <a:ext cx="0" cy="515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3"/>
            <a:endCxn id="5" idx="2"/>
          </p:cNvCxnSpPr>
          <p:nvPr/>
        </p:nvCxnSpPr>
        <p:spPr>
          <a:xfrm flipV="1">
            <a:off x="4916170" y="3312795"/>
            <a:ext cx="1184275" cy="941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0" y="4805680"/>
            <a:ext cx="4419600" cy="1885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Chaincode Lifecycle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    Install and define a chaincode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25" dirty="0">
                <a:solidFill>
                  <a:srgbClr val="262626"/>
                </a:solidFill>
              </a:rPr>
              <a:t>Package the chaincode</a:t>
            </a:r>
            <a:endParaRPr lang="en-US" altLang="en-US" sz="1525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25" dirty="0">
                <a:solidFill>
                  <a:srgbClr val="262626"/>
                </a:solidFill>
              </a:rPr>
              <a:t>Install the chaincode on your peers</a:t>
            </a:r>
            <a:endParaRPr lang="en-US" altLang="en-US" sz="1525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25" dirty="0">
                <a:solidFill>
                  <a:srgbClr val="262626"/>
                </a:solidFill>
              </a:rPr>
              <a:t>Approve a chaincode definition for your organization</a:t>
            </a:r>
            <a:endParaRPr lang="en-US" altLang="en-US" sz="1525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25" dirty="0">
                <a:solidFill>
                  <a:srgbClr val="262626"/>
                </a:solidFill>
              </a:rPr>
              <a:t>Commit the chaincode definition to the channel</a:t>
            </a:r>
            <a:endParaRPr lang="en-US" altLang="en-US" sz="1525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    Upgrade a chaincode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    Deployment Scenarios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    Migrate to the new Fabric lifecycle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Chaincode Lifecycle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75" dirty="0">
                <a:solidFill>
                  <a:srgbClr val="262626"/>
                </a:solidFill>
                <a:sym typeface="+mn-ea"/>
              </a:rPr>
              <a:t>Install and define a chaincode</a:t>
            </a:r>
            <a:endParaRPr lang="en-US" altLang="en-US" sz="1775" dirty="0">
              <a:solidFill>
                <a:srgbClr val="262626"/>
              </a:solidFill>
            </a:endParaRPr>
          </a:p>
          <a:p>
            <a:pPr marL="0" lvl="1" defTabSz="342900">
              <a:lnSpc>
                <a:spcPct val="120000"/>
              </a:lnSpc>
            </a:pPr>
            <a:r>
              <a:rPr lang="en-US" altLang="en-US" sz="1775" dirty="0">
                <a:solidFill>
                  <a:srgbClr val="262626"/>
                </a:solidFill>
                <a:sym typeface="+mn-ea"/>
              </a:rPr>
              <a:t>Package the chaincode</a:t>
            </a:r>
            <a:r>
              <a:rPr lang="zh-CN" altLang="en-US" sz="1775" dirty="0">
                <a:solidFill>
                  <a:srgbClr val="262626"/>
                </a:solidFill>
                <a:sym typeface="+mn-ea"/>
              </a:rPr>
              <a:t>：</a:t>
            </a:r>
            <a:endParaRPr lang="zh-CN" altLang="en-US" sz="1775" dirty="0">
              <a:solidFill>
                <a:srgbClr val="262626"/>
              </a:solidFill>
              <a:sym typeface="+mn-ea"/>
            </a:endParaRPr>
          </a:p>
          <a:p>
            <a:pPr marL="0" lvl="1"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315" y="1981200"/>
            <a:ext cx="8909685" cy="6908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65" y="2913380"/>
            <a:ext cx="4772025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Chaincode Lifecycle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Install the chaincode on your peers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0" lvl="1"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Approve a chaincode definition for your organization: After you install the chaincode package, you need to approve a chaincode definition for your organization.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457200" lvl="2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  <a:sym typeface="+mn-ea"/>
              </a:rPr>
              <a:t>1 use peer lifecycle chaincode queryinstalled to get package id</a:t>
            </a:r>
            <a:endParaRPr lang="en-US" altLang="en-US" sz="1540" dirty="0">
              <a:solidFill>
                <a:srgbClr val="262626"/>
              </a:solidFill>
              <a:sym typeface="+mn-ea"/>
            </a:endParaRPr>
          </a:p>
          <a:p>
            <a:pPr marL="0" lvl="1"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zh-CN" altLang="en-US" sz="1775" dirty="0">
              <a:solidFill>
                <a:srgbClr val="262626"/>
              </a:solidFill>
              <a:sym typeface="+mn-ea"/>
            </a:endParaRPr>
          </a:p>
          <a:p>
            <a:pPr marL="0" lvl="1"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205" y="1527175"/>
            <a:ext cx="5543550" cy="1152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05" y="4233545"/>
            <a:ext cx="6877050" cy="17621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Chaincode Lifecycle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457200" lvl="2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  <a:sym typeface="+mn-ea"/>
              </a:rPr>
              <a:t>2 Approve the chaincode definition</a:t>
            </a:r>
            <a:endParaRPr lang="en-US" altLang="en-US" sz="1540" dirty="0">
              <a:solidFill>
                <a:srgbClr val="262626"/>
              </a:solidFill>
              <a:sym typeface="+mn-ea"/>
            </a:endParaRPr>
          </a:p>
          <a:p>
            <a:pPr marL="0" lvl="1"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zh-CN" altLang="en-US" sz="1775" dirty="0">
              <a:solidFill>
                <a:srgbClr val="262626"/>
              </a:solidFill>
              <a:sym typeface="+mn-ea"/>
            </a:endParaRPr>
          </a:p>
          <a:p>
            <a:pPr marL="0" lvl="1"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Commit the chaincode definition to the channel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1  use the peer lifecycle chaincode checkcommitreadiness command to check whether channel members have approved the same chaincode definition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1611630"/>
            <a:ext cx="8305800" cy="1847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0" y="4552950"/>
            <a:ext cx="8181975" cy="23050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Chaincode Lifecycle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457200" lvl="2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  <a:sym typeface="+mn-ea"/>
              </a:rPr>
              <a:t>2 Commit </a:t>
            </a:r>
            <a:endParaRPr lang="en-US" altLang="en-US" sz="1540" dirty="0">
              <a:solidFill>
                <a:srgbClr val="262626"/>
              </a:solidFill>
              <a:sym typeface="+mn-ea"/>
            </a:endParaRPr>
          </a:p>
          <a:p>
            <a:pPr marL="457200" lvl="2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  <a:sym typeface="+mn-ea"/>
            </a:endParaRPr>
          </a:p>
          <a:p>
            <a:pPr marL="457200" lvl="2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  <a:sym typeface="+mn-ea"/>
            </a:endParaRPr>
          </a:p>
          <a:p>
            <a:pPr marL="457200" lvl="2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  <a:sym typeface="+mn-ea"/>
            </a:endParaRPr>
          </a:p>
          <a:p>
            <a:pPr marL="457200" lvl="2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  <a:sym typeface="+mn-ea"/>
            </a:endParaRPr>
          </a:p>
          <a:p>
            <a:pPr marL="457200" lvl="2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  <a:sym typeface="+mn-ea"/>
            </a:endParaRPr>
          </a:p>
          <a:p>
            <a:pPr marL="457200" lvl="2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  <a:sym typeface="+mn-ea"/>
            </a:endParaRPr>
          </a:p>
          <a:p>
            <a:pPr marL="457200" lvl="2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  <a:sym typeface="+mn-ea"/>
              </a:rPr>
              <a:t>3 Invoke the chain code</a:t>
            </a:r>
            <a:endParaRPr lang="en-US" altLang="en-US" sz="1540" dirty="0">
              <a:solidFill>
                <a:srgbClr val="262626"/>
              </a:solidFill>
              <a:sym typeface="+mn-ea"/>
            </a:endParaRPr>
          </a:p>
          <a:p>
            <a:pPr marL="457200" lvl="2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  <a:sym typeface="+mn-ea"/>
            </a:endParaRPr>
          </a:p>
          <a:p>
            <a:pPr marL="457200" lvl="2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  <a:sym typeface="+mn-ea"/>
            </a:endParaRPr>
          </a:p>
          <a:p>
            <a:pPr marL="457200" lvl="2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  <a:sym typeface="+mn-ea"/>
            </a:endParaRPr>
          </a:p>
          <a:p>
            <a:pPr marL="457200" lvl="2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  <a:sym typeface="+mn-ea"/>
            </a:endParaRPr>
          </a:p>
          <a:p>
            <a:pPr marL="457200" lvl="2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  <a:sym typeface="+mn-ea"/>
            </a:endParaRPr>
          </a:p>
          <a:p>
            <a:pPr marL="457200" lvl="2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  <a:sym typeface="+mn-ea"/>
            </a:endParaRPr>
          </a:p>
          <a:p>
            <a:pPr marL="457200" lvl="2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  <a:sym typeface="+mn-ea"/>
            </a:endParaRPr>
          </a:p>
          <a:p>
            <a:pPr marL="457200" lvl="2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FF0000"/>
                </a:solidFill>
                <a:sym typeface="+mn-ea"/>
              </a:rPr>
              <a:t>deploy a default chaincode, and explain the output</a:t>
            </a:r>
            <a:endParaRPr lang="en-US" altLang="en-US" sz="1540" dirty="0">
              <a:solidFill>
                <a:srgbClr val="FF0000"/>
              </a:solidFill>
              <a:sym typeface="+mn-ea"/>
            </a:endParaRPr>
          </a:p>
          <a:p>
            <a:pPr marL="457200" lvl="2"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zh-CN" altLang="en-US" sz="1775" dirty="0">
              <a:solidFill>
                <a:srgbClr val="262626"/>
              </a:solidFill>
              <a:sym typeface="+mn-ea"/>
            </a:endParaRPr>
          </a:p>
          <a:p>
            <a:pPr marL="0" lvl="1"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425" y="1419225"/>
            <a:ext cx="8439150" cy="1771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3978910"/>
            <a:ext cx="8039100" cy="18383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Chaincode Lifecycle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2" indent="0" defTabSz="342900">
              <a:lnSpc>
                <a:spcPct val="120000"/>
              </a:lnSpc>
              <a:buNone/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Chaincode Update (repeate the above process again)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Channel members can upgrade a chaincode by installing a new chaincode package and then approving a chaincode definition with the new package ID, a new chaincode version, and with the sequence number incremented by one. The new chaincode can be used after the chaincode definition is committed to the channel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Deployment Scenarios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  <a:sym typeface="+mn-ea"/>
              </a:rPr>
              <a:t>new nodes join e channel</a:t>
            </a:r>
            <a:endParaRPr lang="en-US" altLang="en-US" sz="1540" dirty="0">
              <a:solidFill>
                <a:srgbClr val="262626"/>
              </a:solidFill>
              <a:sym typeface="+mn-ea"/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  <a:sym typeface="+mn-ea"/>
              </a:rPr>
              <a:t>upgrading endorsment policy</a:t>
            </a:r>
            <a:endParaRPr lang="en-US" altLang="en-US" sz="1540" dirty="0">
              <a:solidFill>
                <a:srgbClr val="262626"/>
              </a:solidFill>
              <a:sym typeface="+mn-ea"/>
            </a:endParaRPr>
          </a:p>
          <a:p>
            <a:pPr marL="457200" lvl="1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154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Migrate to the new Fabric lifecycle: Migrate from v1 to v2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 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457200" lvl="2"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zh-CN" altLang="en-US" sz="1800" dirty="0">
              <a:solidFill>
                <a:srgbClr val="262626"/>
              </a:solidFill>
              <a:sym typeface="+mn-ea"/>
            </a:endParaRPr>
          </a:p>
          <a:p>
            <a:pPr marL="0" lvl="1"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Chaincode Introduction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2" indent="0" defTabSz="342900">
              <a:lnSpc>
                <a:spcPct val="120000"/>
              </a:lnSpc>
              <a:buNone/>
            </a:pP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  <a:sym typeface="+mn-ea"/>
              </a:rPr>
              <a:t>namespace: Hyperledger Fabric uses namespaces to help smart contracts keep their ledger world state separate from other smart contracts</a:t>
            </a: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endParaRPr lang="zh-CN" altLang="en-US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755" y="2467610"/>
            <a:ext cx="7105650" cy="13169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05" y="4077335"/>
            <a:ext cx="7134225" cy="2200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Fabric CA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Peer command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Chain Code / Smart Contract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CouchDB</a:t>
            </a: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Chaincode Introduction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  <a:sym typeface="+mn-ea"/>
              </a:rPr>
              <a:t>Data Initilization: initLedger builtin function</a:t>
            </a: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  <a:sym typeface="+mn-ea"/>
              </a:rPr>
              <a:t>Transaction Context and ctx parameter: </a:t>
            </a: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  <a:sym typeface="+mn-ea"/>
              </a:rPr>
              <a:t>Transaction Context: </a:t>
            </a:r>
            <a:r>
              <a:rPr lang="en-US" altLang="zh-CN" sz="1800" dirty="0">
                <a:solidFill>
                  <a:srgbClr val="262626"/>
                </a:solidFill>
                <a:sym typeface="+mn-ea"/>
              </a:rPr>
              <a:t>A transaction context performs two functions. Firstly, it allows a developer to define and maintain user variables across transaction invocations within a smart contract. Secondly, it provides access to a wide range of Fabric APIs that allow smart contract developers to perform operations relating to detailed transaction processing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5" y="1468120"/>
            <a:ext cx="4754880" cy="27387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Chaincode Introduction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  <a:sym typeface="+mn-ea"/>
              </a:rPr>
              <a:t>ctx parameter: each chaincode function that is called is passed a transaction context “ctx”, from which you can get the chaincode stub (GetStub() ), which has functions to access the ledger (e.g. GetState() ) and make requests to update the ledger (e.g. PutState() )</a:t>
            </a: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  <a:sym typeface="+mn-ea"/>
              </a:rPr>
              <a:t>custmize context: </a:t>
            </a: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  <a:sym typeface="+mn-ea"/>
              </a:rPr>
              <a:t>define custmized context</a:t>
            </a: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endParaRPr lang="zh-CN" altLang="en-US" sz="17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endParaRPr lang="zh-CN" altLang="en-US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7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700" dirty="0">
              <a:solidFill>
                <a:srgbClr val="262626"/>
              </a:solidFill>
              <a:sym typeface="+mn-ea"/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600" dirty="0">
              <a:solidFill>
                <a:srgbClr val="262626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550" y="4192270"/>
            <a:ext cx="3873500" cy="10090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5076825"/>
            <a:ext cx="5067300" cy="17811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Chaincode Introduction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  <a:sym typeface="+mn-ea"/>
              </a:rPr>
              <a:t>implement custmized context</a:t>
            </a: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7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endParaRPr lang="zh-CN" altLang="en-US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7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00" dirty="0">
                <a:solidFill>
                  <a:srgbClr val="262626"/>
                </a:solidFill>
              </a:rPr>
              <a:t>ctx builtin function</a:t>
            </a:r>
            <a:endParaRPr lang="en-US" altLang="en-US" sz="17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700" dirty="0">
              <a:solidFill>
                <a:srgbClr val="262626"/>
              </a:solidFill>
              <a:sym typeface="+mn-ea"/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600" dirty="0">
              <a:solidFill>
                <a:srgbClr val="262626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0" y="1650365"/>
            <a:ext cx="8237220" cy="10217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3785235"/>
            <a:ext cx="7534910" cy="18364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Chaincode Introduction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Autofit/>
          </a:bodyPr>
          <a:lstStyle/>
          <a:p>
            <a:pPr marL="228600" lvl="2" indent="0" defTabSz="342900">
              <a:lnSpc>
                <a:spcPct val="120000"/>
              </a:lnSpc>
              <a:buNone/>
            </a:pP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262626"/>
                </a:solidFill>
                <a:sym typeface="+mn-ea"/>
              </a:rPr>
              <a:t>How to handle data?</a:t>
            </a:r>
            <a:endParaRPr lang="zh-CN" altLang="en-US" sz="17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r>
              <a:rPr lang="zh-CN" altLang="en-US" sz="1700" dirty="0">
                <a:solidFill>
                  <a:srgbClr val="262626"/>
                </a:solidFill>
                <a:sym typeface="+mn-ea"/>
              </a:rPr>
              <a:t>    getState()</a:t>
            </a:r>
            <a:endParaRPr lang="zh-CN" altLang="en-US" sz="17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r>
              <a:rPr lang="zh-CN" altLang="en-US" sz="1700" dirty="0">
                <a:solidFill>
                  <a:srgbClr val="262626"/>
                </a:solidFill>
                <a:sym typeface="+mn-ea"/>
              </a:rPr>
              <a:t>    putState()</a:t>
            </a:r>
            <a:endParaRPr lang="zh-CN" altLang="en-US" sz="17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r>
              <a:rPr lang="zh-CN" altLang="en-US" sz="1700" dirty="0">
                <a:solidFill>
                  <a:srgbClr val="262626"/>
                </a:solidFill>
                <a:sym typeface="+mn-ea"/>
              </a:rPr>
              <a:t>    deleteState()</a:t>
            </a:r>
            <a:endParaRPr lang="zh-CN" altLang="en-US" sz="17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endParaRPr lang="zh-CN" altLang="en-US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262626"/>
                </a:solidFill>
                <a:sym typeface="+mn-ea"/>
              </a:rPr>
              <a:t>Define Model Structure (</a:t>
            </a:r>
            <a:r>
              <a:rPr lang="en-US" altLang="zh-CN" sz="1700" dirty="0">
                <a:solidFill>
                  <a:srgbClr val="FF0000"/>
                </a:solidFill>
                <a:sym typeface="+mn-ea"/>
              </a:rPr>
              <a:t>Explain</a:t>
            </a:r>
            <a:r>
              <a:rPr lang="en-US" altLang="zh-CN" sz="1700" dirty="0">
                <a:solidFill>
                  <a:srgbClr val="262626"/>
                </a:solidFill>
                <a:sym typeface="+mn-ea"/>
              </a:rPr>
              <a:t>)</a:t>
            </a: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262626"/>
                </a:solidFill>
                <a:sym typeface="+mn-ea"/>
              </a:rPr>
              <a:t>state and stateList</a:t>
            </a: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FF0000"/>
                </a:solidFill>
                <a:sym typeface="+mn-ea"/>
              </a:rPr>
              <a:t>comercial paper, fabcar code walk through</a:t>
            </a:r>
            <a:endParaRPr lang="zh-CN" altLang="en-US" sz="1700" dirty="0">
              <a:solidFill>
                <a:srgbClr val="FF0000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endParaRPr lang="zh-CN" altLang="en-US" sz="1700" dirty="0">
              <a:solidFill>
                <a:srgbClr val="262626"/>
              </a:solidFill>
              <a:sym typeface="+mn-ea"/>
            </a:endParaRPr>
          </a:p>
          <a:p>
            <a:pPr marL="0" lvl="1" defTabSz="342900">
              <a:lnSpc>
                <a:spcPct val="120000"/>
              </a:lnSpc>
            </a:pPr>
            <a:endParaRPr lang="en-US" altLang="en-US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7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700" dirty="0">
              <a:solidFill>
                <a:srgbClr val="262626"/>
              </a:solidFill>
              <a:sym typeface="+mn-ea"/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600" dirty="0">
              <a:solidFill>
                <a:srgbClr val="262626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Chaincode Interaction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Autofit/>
          </a:bodyPr>
          <a:lstStyle/>
          <a:p>
            <a:pPr marL="228600" lvl="2" indent="0" defTabSz="342900">
              <a:lnSpc>
                <a:spcPct val="120000"/>
              </a:lnSpc>
              <a:buNone/>
            </a:pPr>
            <a:endParaRPr lang="zh-CN" altLang="en-US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262626"/>
                </a:solidFill>
                <a:sym typeface="+mn-ea"/>
              </a:rPr>
              <a:t>Two ways to interact:</a:t>
            </a: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262626"/>
                </a:solidFill>
                <a:sym typeface="+mn-ea"/>
              </a:rPr>
              <a:t>1 peer chaincode query (</a:t>
            </a:r>
            <a:r>
              <a:rPr lang="en-US" altLang="zh-CN" sz="1700" dirty="0">
                <a:solidFill>
                  <a:srgbClr val="FF0000"/>
                </a:solidFill>
                <a:sym typeface="+mn-ea"/>
              </a:rPr>
              <a:t>Demo</a:t>
            </a:r>
            <a:r>
              <a:rPr lang="en-US" altLang="zh-CN" sz="1700" dirty="0">
                <a:solidFill>
                  <a:srgbClr val="262626"/>
                </a:solidFill>
                <a:sym typeface="+mn-ea"/>
              </a:rPr>
              <a:t>)</a:t>
            </a: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262626"/>
                </a:solidFill>
                <a:sym typeface="+mn-ea"/>
              </a:rPr>
              <a:t>2 go, java, javascript </a:t>
            </a: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262626"/>
                </a:solidFill>
                <a:sym typeface="+mn-ea"/>
              </a:rPr>
              <a:t> </a:t>
            </a:r>
            <a:r>
              <a:rPr lang="en-US" altLang="zh-CN" sz="1700" b="1" dirty="0">
                <a:solidFill>
                  <a:srgbClr val="262626"/>
                </a:solidFill>
                <a:sym typeface="+mn-ea"/>
              </a:rPr>
              <a:t>Wallet</a:t>
            </a:r>
            <a:r>
              <a:rPr lang="en-US" altLang="zh-CN" sz="1700" dirty="0">
                <a:solidFill>
                  <a:srgbClr val="262626"/>
                </a:solidFill>
                <a:sym typeface="+mn-ea"/>
              </a:rPr>
              <a:t>: A wallet contains a set of user identities. An application run by a user selects one of these identities when it connects to a channel. Access rights to channel resources, such as the ledger, are determined using this identity in combination with an MSP.</a:t>
            </a: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262626"/>
                </a:solidFill>
                <a:sym typeface="+mn-ea"/>
              </a:rPr>
              <a:t>It just instantsiates user identities</a:t>
            </a: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0" lvl="1" defTabSz="342900">
              <a:lnSpc>
                <a:spcPct val="120000"/>
              </a:lnSpc>
            </a:pPr>
            <a:endParaRPr lang="en-US" altLang="en-US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7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700" dirty="0">
              <a:solidFill>
                <a:srgbClr val="262626"/>
              </a:solidFill>
              <a:sym typeface="+mn-ea"/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600" dirty="0">
              <a:solidFill>
                <a:srgbClr val="262626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650" y="5257800"/>
            <a:ext cx="4410075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Chaincode Interaction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Autofit/>
          </a:bodyPr>
          <a:lstStyle/>
          <a:p>
            <a:pPr marL="228600" lvl="2" indent="0" defTabSz="342900">
              <a:lnSpc>
                <a:spcPct val="120000"/>
              </a:lnSpc>
              <a:buNone/>
            </a:pP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262626"/>
                </a:solidFill>
                <a:sym typeface="+mn-ea"/>
              </a:rPr>
              <a:t> </a:t>
            </a:r>
            <a:r>
              <a:rPr lang="en-US" altLang="zh-CN" sz="1700" b="1" dirty="0">
                <a:solidFill>
                  <a:srgbClr val="262626"/>
                </a:solidFill>
                <a:sym typeface="+mn-ea"/>
              </a:rPr>
              <a:t>Wallet</a:t>
            </a:r>
            <a:r>
              <a:rPr lang="en-US" altLang="zh-CN" sz="1700" dirty="0">
                <a:solidFill>
                  <a:srgbClr val="262626"/>
                </a:solidFill>
                <a:sym typeface="+mn-ea"/>
              </a:rPr>
              <a:t>: a wallet can hole multiple identities </a:t>
            </a: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7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700" dirty="0">
              <a:solidFill>
                <a:srgbClr val="262626"/>
              </a:solidFill>
              <a:sym typeface="+mn-ea"/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600" dirty="0">
              <a:solidFill>
                <a:srgbClr val="262626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905" y="2348865"/>
            <a:ext cx="6600825" cy="28860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Chaincode Interaction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Autofit/>
          </a:bodyPr>
          <a:lstStyle/>
          <a:p>
            <a:pPr marL="228600" lvl="2" indent="0" defTabSz="342900">
              <a:lnSpc>
                <a:spcPct val="120000"/>
              </a:lnSpc>
              <a:buNone/>
            </a:pPr>
            <a:endParaRPr lang="zh-CN" altLang="en-US" sz="1700" dirty="0">
              <a:solidFill>
                <a:srgbClr val="262626"/>
              </a:solidFill>
              <a:sym typeface="+mn-ea"/>
            </a:endParaRPr>
          </a:p>
          <a:p>
            <a:pPr marL="0" lvl="1" defTabSz="342900">
              <a:lnSpc>
                <a:spcPct val="120000"/>
              </a:lnSpc>
            </a:pPr>
            <a:r>
              <a:rPr lang="en-US" altLang="zh-CN" sz="1700" dirty="0">
                <a:solidFill>
                  <a:srgbClr val="262626"/>
                </a:solidFill>
                <a:sym typeface="+mn-ea"/>
              </a:rPr>
              <a:t>fabcar Code Explain</a:t>
            </a: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0" lvl="1" defTabSz="342900">
              <a:lnSpc>
                <a:spcPct val="120000"/>
              </a:lnSpc>
            </a:pP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0" lvl="1" defTabSz="342900">
              <a:lnSpc>
                <a:spcPct val="120000"/>
              </a:lnSpc>
            </a:pPr>
            <a:r>
              <a:rPr lang="en-US" altLang="zh-CN" sz="1700" dirty="0">
                <a:solidFill>
                  <a:srgbClr val="262626"/>
                </a:solidFill>
                <a:sym typeface="+mn-ea"/>
              </a:rPr>
              <a:t>1 register a admin</a:t>
            </a: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0" lvl="1" defTabSz="342900">
              <a:lnSpc>
                <a:spcPct val="120000"/>
              </a:lnSpc>
            </a:pPr>
            <a:r>
              <a:rPr lang="en-US" altLang="en-US" sz="1700" dirty="0">
                <a:solidFill>
                  <a:srgbClr val="262626"/>
                </a:solidFill>
                <a:sym typeface="+mn-ea"/>
              </a:rPr>
              <a:t>2 register a new user first </a:t>
            </a:r>
            <a:endParaRPr lang="en-US" altLang="en-US" sz="1700" dirty="0">
              <a:solidFill>
                <a:srgbClr val="262626"/>
              </a:solidFill>
              <a:sym typeface="+mn-ea"/>
            </a:endParaRPr>
          </a:p>
          <a:p>
            <a:pPr marL="0" lvl="1" defTabSz="342900">
              <a:lnSpc>
                <a:spcPct val="120000"/>
              </a:lnSpc>
            </a:pPr>
            <a:r>
              <a:rPr lang="en-US" altLang="en-US" sz="1700" dirty="0">
                <a:solidFill>
                  <a:srgbClr val="262626"/>
                </a:solidFill>
                <a:sym typeface="+mn-ea"/>
              </a:rPr>
              <a:t>3 call query</a:t>
            </a:r>
            <a:endParaRPr lang="en-US" altLang="en-US" sz="1700" dirty="0">
              <a:solidFill>
                <a:srgbClr val="262626"/>
              </a:solidFill>
              <a:sym typeface="+mn-ea"/>
            </a:endParaRPr>
          </a:p>
          <a:p>
            <a:pPr marL="0" lvl="1" defTabSz="342900">
              <a:lnSpc>
                <a:spcPct val="120000"/>
              </a:lnSpc>
            </a:pPr>
            <a:endParaRPr lang="en-US" altLang="en-US" sz="1700" dirty="0">
              <a:solidFill>
                <a:srgbClr val="262626"/>
              </a:solidFill>
              <a:sym typeface="+mn-ea"/>
            </a:endParaRPr>
          </a:p>
          <a:p>
            <a:pPr marL="0" lvl="1" defTabSz="342900">
              <a:lnSpc>
                <a:spcPct val="120000"/>
              </a:lnSpc>
            </a:pPr>
            <a:endParaRPr lang="en-US" altLang="en-US" sz="1700" dirty="0">
              <a:solidFill>
                <a:srgbClr val="262626"/>
              </a:solidFill>
              <a:sym typeface="+mn-ea"/>
            </a:endParaRPr>
          </a:p>
          <a:p>
            <a:pPr marL="0" lvl="1" defTabSz="342900">
              <a:lnSpc>
                <a:spcPct val="120000"/>
              </a:lnSpc>
            </a:pPr>
            <a:r>
              <a:rPr lang="en-US" altLang="zh-CN" sz="1700" dirty="0">
                <a:solidFill>
                  <a:srgbClr val="262626"/>
                </a:solidFill>
                <a:sym typeface="+mn-ea"/>
              </a:rPr>
              <a:t>create another user(</a:t>
            </a:r>
            <a:r>
              <a:rPr lang="en-US" altLang="zh-CN" sz="1700" dirty="0">
                <a:solidFill>
                  <a:srgbClr val="FF0000"/>
                </a:solidFill>
                <a:sym typeface="+mn-ea"/>
              </a:rPr>
              <a:t>Demo</a:t>
            </a:r>
            <a:r>
              <a:rPr lang="en-US" altLang="zh-CN" sz="1700" dirty="0">
                <a:solidFill>
                  <a:srgbClr val="262626"/>
                </a:solidFill>
                <a:sym typeface="+mn-ea"/>
              </a:rPr>
              <a:t>) </a:t>
            </a:r>
            <a:endParaRPr lang="en-US" altLang="en-US" sz="1700" dirty="0">
              <a:solidFill>
                <a:srgbClr val="262626"/>
              </a:solidFill>
              <a:sym typeface="+mn-ea"/>
            </a:endParaRPr>
          </a:p>
          <a:p>
            <a:pPr marL="0" lvl="1" defTabSz="342900">
              <a:lnSpc>
                <a:spcPct val="120000"/>
              </a:lnSpc>
            </a:pPr>
            <a:endParaRPr lang="en-US" altLang="en-US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7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700" dirty="0">
              <a:solidFill>
                <a:srgbClr val="262626"/>
              </a:solidFill>
              <a:sym typeface="+mn-ea"/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600" dirty="0">
              <a:solidFill>
                <a:srgbClr val="262626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Chaincode Interaction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Autofit/>
          </a:bodyPr>
          <a:lstStyle/>
          <a:p>
            <a:pPr marL="228600" lvl="2" indent="0" defTabSz="342900">
              <a:lnSpc>
                <a:spcPct val="120000"/>
              </a:lnSpc>
              <a:buNone/>
            </a:pPr>
            <a:endParaRPr lang="zh-CN" altLang="en-US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262626"/>
                </a:solidFill>
                <a:sym typeface="+mn-ea"/>
              </a:rPr>
              <a:t>2 go, java, javascript </a:t>
            </a:r>
            <a:endParaRPr lang="en-US" altLang="zh-CN" sz="1800" b="1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rgbClr val="262626"/>
                </a:solidFill>
              </a:rPr>
              <a:t>step 1: load the wallet</a:t>
            </a:r>
            <a:endParaRPr lang="en-US" altLang="en-US" sz="17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rgbClr val="262626"/>
                </a:solidFill>
              </a:rPr>
              <a:t>step 2: set uup the Ledger Connector / gateway</a:t>
            </a:r>
            <a:endParaRPr lang="en-US" altLang="en-US" sz="17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rgbClr val="262626"/>
                </a:solidFill>
              </a:rPr>
              <a:t>step 3: Instantiate a contract</a:t>
            </a:r>
            <a:endParaRPr lang="en-US" altLang="en-US" sz="17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rgbClr val="262626"/>
                </a:solidFill>
              </a:rPr>
              <a:t>step 4: contract interaction</a:t>
            </a:r>
            <a:endParaRPr lang="en-US" altLang="en-US" sz="17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7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rgbClr val="FF0000"/>
                </a:solidFill>
              </a:rPr>
              <a:t>Explain by Fabcar query example</a:t>
            </a:r>
            <a:endParaRPr lang="en-US" altLang="en-US" sz="1700" dirty="0">
              <a:solidFill>
                <a:srgbClr val="FF0000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7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00" dirty="0">
                <a:solidFill>
                  <a:srgbClr val="262626"/>
                </a:solidFill>
              </a:rPr>
              <a:t>evaluateTransaction(function name, args) (</a:t>
            </a:r>
            <a:r>
              <a:rPr lang="en-US" altLang="en-US" sz="1700" dirty="0">
                <a:solidFill>
                  <a:srgbClr val="FF0000"/>
                </a:solidFill>
              </a:rPr>
              <a:t>Demo</a:t>
            </a:r>
            <a:r>
              <a:rPr lang="en-US" altLang="en-US" sz="1700" dirty="0">
                <a:solidFill>
                  <a:srgbClr val="262626"/>
                </a:solidFill>
              </a:rPr>
              <a:t>)</a:t>
            </a:r>
            <a:endParaRPr lang="en-US" altLang="en-US" sz="17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700" dirty="0">
              <a:solidFill>
                <a:srgbClr val="262626"/>
              </a:solidFill>
              <a:sym typeface="+mn-ea"/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600" dirty="0">
              <a:solidFill>
                <a:srgbClr val="262626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CouchDB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Autofit/>
          </a:bodyPr>
          <a:lstStyle/>
          <a:p>
            <a:pPr marL="228600" lvl="2" indent="0" defTabSz="342900">
              <a:lnSpc>
                <a:spcPct val="120000"/>
              </a:lnSpc>
              <a:buNone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What is CrunchDB?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It is a NoSQL document store database.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It uses JSON, to store data (documents), java script as its query language to transform the documents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r>
              <a:rPr lang="en-US" altLang="en-US" sz="1800" b="1" dirty="0">
                <a:solidFill>
                  <a:srgbClr val="262626"/>
                </a:solidFill>
                <a:sym typeface="+mn-ea"/>
              </a:rPr>
              <a:t>SQL vs NoSQL</a:t>
            </a:r>
            <a:endParaRPr lang="en-US" altLang="en-US" sz="1800" b="1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r>
              <a:rPr lang="en-US" altLang="en-US" sz="1800" b="1" dirty="0">
                <a:solidFill>
                  <a:srgbClr val="262626"/>
                </a:solidFill>
                <a:sym typeface="+mn-ea"/>
              </a:rPr>
              <a:t>CouchDB vs MOngodb</a:t>
            </a:r>
            <a:endParaRPr lang="en-US" altLang="en-US" sz="1800" b="1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For me: Queries: CouchDB accepts queries via a RESTful HTTP API, while MongoDB has its own query language. 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r>
              <a:rPr lang="en-US" altLang="en-US" sz="1800" b="1" dirty="0">
                <a:solidFill>
                  <a:srgbClr val="262626"/>
                </a:solidFill>
                <a:sym typeface="+mn-ea"/>
              </a:rPr>
              <a:t>Data Structure</a:t>
            </a:r>
            <a:endParaRPr lang="en-US" altLang="en-US" sz="1800" b="1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{"field" : "value",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   "field" : "value",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   "field" : "value"}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CouchDB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Autofit/>
          </a:bodyPr>
          <a:lstStyle/>
          <a:p>
            <a:pPr marL="228600" lvl="2" indent="0" defTabSz="342900">
              <a:lnSpc>
                <a:spcPct val="120000"/>
              </a:lnSpc>
              <a:buNone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https://docs.couchdb.org/en/stable/api/database/index.html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Query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curl http://admin:adminpw@127.0.0.1:5894/mychannel_fabcar/_all_docs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curl -X GET http://127.0.0.1:5984/my_database/001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{" _id " : " 001 ", " _rev " : " 2-04d8eac1680d237ca25b68b36b8899d3 " , " age " : " 23 "}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Update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curl -X PUT http://127.0.0.1:5984/my_database/001/ -d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' { " age " : " 24 " , " _rev " : " 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2-04d8eac1680d237ca25b68b36b8899d3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 " } '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Delete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 curl -X DELETE http://127.0.0.1:5984/my_database/001?rev=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2-04d8eac1680d237ca25b68b36b8899d3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Network Composing Process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1 Generating network cryptographic material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2 Generating channel artifacts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3 Composing a network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262626"/>
                </a:solidFill>
              </a:rPr>
              <a:t>4 Creating  a chaincode</a:t>
            </a:r>
            <a:endParaRPr lang="en-US" altLang="en-US" sz="1800" b="1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262626"/>
                </a:solidFill>
              </a:rPr>
              <a:t>5 Deploying the chaincode</a:t>
            </a:r>
            <a:endParaRPr lang="en-US" altLang="en-US" sz="1800" b="1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262626"/>
                </a:solidFill>
              </a:rPr>
              <a:t>6 Interacting with the chaincode</a:t>
            </a:r>
            <a:endParaRPr lang="en-US" altLang="en-US" sz="1800" b="1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CouchDB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Autofit/>
          </a:bodyPr>
          <a:lstStyle/>
          <a:p>
            <a:pPr marL="228600" lvl="2" indent="0" defTabSz="342900">
              <a:lnSpc>
                <a:spcPct val="120000"/>
              </a:lnSpc>
              <a:buNone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Code Demo: Nodejs connect to couchdb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1 Generating network cryptographic material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2 Generating channel artifacts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3 Composing a network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262626"/>
                </a:solidFill>
              </a:rPr>
              <a:t>4 Creating  a chaincode</a:t>
            </a:r>
            <a:endParaRPr lang="en-US" altLang="en-US" sz="1800" b="1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262626"/>
                </a:solidFill>
              </a:rPr>
              <a:t>5 Deploying the chaincode</a:t>
            </a:r>
            <a:endParaRPr lang="en-US" altLang="en-US" sz="1800" b="1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262626"/>
                </a:solidFill>
              </a:rPr>
              <a:t>6 Interacting with the chaincode</a:t>
            </a:r>
            <a:endParaRPr lang="en-US" altLang="en-US" sz="1800" b="1" dirty="0">
              <a:solidFill>
                <a:srgbClr val="262626"/>
              </a:solidFill>
            </a:endParaRPr>
          </a:p>
        </p:txBody>
      </p:sp>
      <p:pic>
        <p:nvPicPr>
          <p:cNvPr id="8" name="内容占位符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880110"/>
            <a:ext cx="9144000" cy="59778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Fabric CA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It provides features such as: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        registration of identities, or connects to LDAP as the user registry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        issuance of Enrollment Certificates (ECerts)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        certificate renewal and revocation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b="1" dirty="0">
                <a:solidFill>
                  <a:srgbClr val="262626"/>
                </a:solidFill>
              </a:rPr>
              <a:t>use to understand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 use CA server to manage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Identities and permission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marL="0" indent="0" defTabSz="342900">
              <a:lnSpc>
                <a:spcPct val="120000"/>
              </a:lnSpc>
              <a:buNone/>
            </a:pPr>
            <a:endParaRPr lang="en-US" altLang="en-US" sz="178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3750" y="2867025"/>
            <a:ext cx="5810250" cy="39909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Fabric CA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Fabric CA vs Cryptogen: 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   Cryptogen - generally used for developement or testing purposes to generate keys and certificates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    Certificate Authority -  used by fabric to generate certificates. Any CA server requires to have admin to allow generating certificates. While bringing up the server itself, this bootstrap identity is created using fabric-ca-server start with a -b option with username:password parameter.  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Come back to this topic later when code demo</a:t>
            </a:r>
            <a:endParaRPr lang="en-US" altLang="en-US" sz="178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Fabric CA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There are two ways of interacting with a Hyperledger Fabric CA server: 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1 Hyperledger Fabric CA client 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2 Fabric SDKs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what is server side then (DEMO)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210" y="2028190"/>
            <a:ext cx="7105650" cy="1562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" y="4105275"/>
            <a:ext cx="7251065" cy="1952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Fabric CA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Steps to set up CA (test-network/orgnazations/)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1 Enrolling the bootstrap identity (enroll admin, psw:adminpw)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0" indent="0" defTabSz="342900">
              <a:lnSpc>
                <a:spcPct val="120000"/>
              </a:lnSpc>
              <a:buNone/>
            </a:pPr>
            <a:endParaRPr lang="en-US" altLang="en-US" sz="180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2 Registering a new identity (use enrolled bootstrap id to register more ids)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0" indent="0" defTabSz="342900">
              <a:lnSpc>
                <a:spcPct val="120000"/>
              </a:lnSpc>
              <a:buNone/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005" y="1918970"/>
            <a:ext cx="7574915" cy="9880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05" y="3923665"/>
            <a:ext cx="8001635" cy="25825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Fabric CA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3 Enrolling a peer identity (enroll the accounts generated from the pervious step)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do this for a second org (</a:t>
            </a:r>
            <a:r>
              <a:rPr lang="en-US" altLang="en-US" sz="1800" dirty="0">
                <a:solidFill>
                  <a:srgbClr val="FF0000"/>
                </a:solidFill>
              </a:rPr>
              <a:t>see Demo</a:t>
            </a:r>
            <a:r>
              <a:rPr lang="en-US" altLang="en-US" sz="1800" dirty="0">
                <a:solidFill>
                  <a:schemeClr val="tx1"/>
                </a:solidFill>
              </a:rPr>
              <a:t>)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970" y="1900555"/>
            <a:ext cx="8608060" cy="23215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050,&quot;width&quot;:14880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7134</Words>
  <Application>WPS 演示</Application>
  <PresentationFormat>On-screen Show (4:3)</PresentationFormat>
  <Paragraphs>391</Paragraphs>
  <Slides>30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Arial</vt:lpstr>
      <vt:lpstr>宋体</vt:lpstr>
      <vt:lpstr>Wingdings</vt:lpstr>
      <vt:lpstr>Calibri</vt:lpstr>
      <vt:lpstr>Montserrat</vt:lpstr>
      <vt:lpstr>Segoe Print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Wingdings</vt:lpstr>
      <vt:lpstr>Office Theme</vt:lpstr>
      <vt:lpstr>Enterprise Blockchain Developers (Intermediate)</vt:lpstr>
      <vt:lpstr>Outline</vt:lpstr>
      <vt:lpstr>Network Composing Process</vt:lpstr>
      <vt:lpstr>Network Composing Process</vt:lpstr>
      <vt:lpstr>What is Fabric CA</vt:lpstr>
      <vt:lpstr>What is Fabric CA</vt:lpstr>
      <vt:lpstr>What is Fabric CA</vt:lpstr>
      <vt:lpstr>What is Fabric CA</vt:lpstr>
      <vt:lpstr>What is Fabric CA</vt:lpstr>
      <vt:lpstr>Conpoment Explaination</vt:lpstr>
      <vt:lpstr>Peer Explaination</vt:lpstr>
      <vt:lpstr>Peer Explaination</vt:lpstr>
      <vt:lpstr>What is HyperLedger</vt:lpstr>
      <vt:lpstr>What is HyperLedger</vt:lpstr>
      <vt:lpstr>Chaincode Lifecycle</vt:lpstr>
      <vt:lpstr>Chaincode Lifecycle</vt:lpstr>
      <vt:lpstr>Chaincode Lifecycle</vt:lpstr>
      <vt:lpstr>Chaincode Lifecycle</vt:lpstr>
      <vt:lpstr>Chaincode Lifecycle</vt:lpstr>
      <vt:lpstr>Chaincode Introduction</vt:lpstr>
      <vt:lpstr>Chaincode Introduction</vt:lpstr>
      <vt:lpstr>Chaincode Introduction</vt:lpstr>
      <vt:lpstr>Chaincode Introduction</vt:lpstr>
      <vt:lpstr>Chaincode Introduction</vt:lpstr>
      <vt:lpstr>Chaincode Interaction</vt:lpstr>
      <vt:lpstr>Chaincode Interaction</vt:lpstr>
      <vt:lpstr>Chaincode Interaction</vt:lpstr>
      <vt:lpstr>Chaincode Interaction</vt:lpstr>
      <vt:lpstr>CouchDB</vt:lpstr>
      <vt:lpstr>CouchDB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1088</cp:revision>
  <cp:lastPrinted>2020-07-07T09:15:00Z</cp:lastPrinted>
  <dcterms:created xsi:type="dcterms:W3CDTF">2017-11-09T17:09:00Z</dcterms:created>
  <dcterms:modified xsi:type="dcterms:W3CDTF">2021-01-21T18:36:56Z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