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837" r:id="rId3"/>
    <p:sldId id="1850" r:id="rId5"/>
    <p:sldId id="1851" r:id="rId6"/>
    <p:sldId id="1551" r:id="rId7"/>
    <p:sldId id="1826" r:id="rId8"/>
    <p:sldId id="1816" r:id="rId9"/>
    <p:sldId id="1817" r:id="rId10"/>
    <p:sldId id="1827" r:id="rId11"/>
    <p:sldId id="1818" r:id="rId12"/>
    <p:sldId id="1819" r:id="rId13"/>
    <p:sldId id="1820" r:id="rId14"/>
    <p:sldId id="1821" r:id="rId15"/>
    <p:sldId id="1828" r:id="rId16"/>
    <p:sldId id="1829" r:id="rId17"/>
    <p:sldId id="182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Governance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Trend one: Most of the DeFi projects have community based governance smart contracts to make decisions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zh-CN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Trend two: As the technology matures, we can see that the core challenge in the path of Blockchain’s large-scale adoption is stakeholder management and bringing competitors and unlikely collaborators together to solve shared problems. </a:t>
            </a: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260" y="3544570"/>
            <a:ext cx="3205480" cy="291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4570"/>
            <a:ext cx="3189605" cy="287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15" y="3544570"/>
            <a:ext cx="3131185" cy="2787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Private (permissioned) blockchains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Why?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1 more inter organizational collaboration and more efficient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2 involve more potiential clients to join the community and become the “owner” of a company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markting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client loyalty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Main stream solutions: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Hyperledge Fabric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R3 Corda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Cross-Chain Solutions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Along with the blockchain demand increase, there will be a huge need for the crosschain solutions to connect different isolated chains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Solutions: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1 Messaging Relay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2 Atomic Swap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3 Centralized Gateway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Cross-Chain Solutions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 descr="497524_1_En_17_Fig1_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546860"/>
            <a:ext cx="7849870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Cross-Chain Solutions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 descr="1-KUjZ-o0t1E6clu7ZrDNgL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1336675"/>
            <a:ext cx="8121015" cy="5485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Sharding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0-ufBJ5S8YX0IGIq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94130"/>
            <a:ext cx="8299450" cy="5306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Blockchain Technology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2016 -2018: most people think public chain is a universal solution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028825"/>
            <a:ext cx="786765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Blockchain Technology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2019 -2020: Application Specific Chain (Ethereum 14 tps)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Divide the traffic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More centralized (POA, Permissioned Chain)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That makes commercial adption possible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30450"/>
            <a:ext cx="7756525" cy="4264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Blockchain Technology Trends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DeFi frameworks are getting mature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Governance is critical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 Private (permissioned) blockchains will dominate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Adaption of cross-chain solutions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Sharding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DeFi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b="1" i="1" dirty="0">
                <a:solidFill>
                  <a:srgbClr val="262626"/>
                </a:solidFill>
              </a:rPr>
              <a:t>Thus far, 2020 hasn’t been the best of years for many. But for decentralised finance, or DeFi, 2020 has been a period of stratospheric growth, with the total value locked in rising from under $1bn, to just under </a:t>
            </a:r>
            <a:r>
              <a:rPr lang="en-US" altLang="en-US" sz="1800" b="1" i="1" dirty="0">
                <a:solidFill>
                  <a:srgbClr val="FF0000"/>
                </a:solidFill>
              </a:rPr>
              <a:t>$8bn</a:t>
            </a:r>
            <a:r>
              <a:rPr lang="en-US" altLang="en-US" sz="1800" b="1" i="1" dirty="0">
                <a:solidFill>
                  <a:srgbClr val="262626"/>
                </a:solidFill>
              </a:rPr>
              <a:t> on Sep. 15, 2020</a:t>
            </a:r>
            <a:endParaRPr lang="en-US" altLang="en-US" sz="1800" b="1" i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b="1" i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b="1" i="1" dirty="0">
                <a:solidFill>
                  <a:srgbClr val="262626"/>
                </a:solidFill>
              </a:rPr>
              <a:t>Why is Defi important? The frameworks are getting mature, after the the real assets being mapped to the chain, lots of new business models will emerge</a:t>
            </a:r>
            <a:endParaRPr lang="en-US" altLang="en-US" sz="1800" b="1" i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b="1" i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Type of Defi: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Yield Farming (e.g, Yam, APY Finance)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Insurance (e.g, Nexus Mutual)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Predictions Market (e.g., Augur and others)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Decentralized leverage trading (e.g., dYdX)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Lending Protocols  (e.g.,  Compound, Aave, InstaDApp, and more)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Synthetic assets (e.g., UMA)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Stable Coins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Mechanism of APY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8815" y="979170"/>
            <a:ext cx="77787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Stable Coins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724650" y="2279650"/>
            <a:ext cx="1381125" cy="633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Smart Contract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008880" y="979170"/>
            <a:ext cx="77787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7415530" y="1612900"/>
            <a:ext cx="254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50150" y="176212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deposit</a:t>
            </a:r>
            <a:endParaRPr lang="en-US" altLang="zh-CN"/>
          </a:p>
        </p:txBody>
      </p:sp>
      <p:pic>
        <p:nvPicPr>
          <p:cNvPr id="10" name="图片 9" descr="assets--MKH2_ytXlW8XzpXtbG_--MKJQI6ks0cILZ8k5LDx--MKMPzz76FIvXDETJwDg-apy-fin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5825"/>
            <a:ext cx="5801360" cy="59721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28815" y="3586480"/>
            <a:ext cx="77787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LP</a:t>
            </a:r>
            <a:endParaRPr lang="en-US" altLang="zh-CN"/>
          </a:p>
          <a:p>
            <a:pPr algn="ctr"/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028815" y="4883785"/>
            <a:ext cx="77787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Stable Coins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06690" y="3106420"/>
            <a:ext cx="96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Obtian Receipt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2"/>
            <a:endCxn id="12" idx="0"/>
          </p:cNvCxnSpPr>
          <p:nvPr/>
        </p:nvCxnSpPr>
        <p:spPr>
          <a:xfrm>
            <a:off x="7418070" y="4220210"/>
            <a:ext cx="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806690" y="4357370"/>
            <a:ext cx="96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Obtian Receipt</a:t>
            </a:r>
            <a:endParaRPr lang="en-US" altLang="zh-CN"/>
          </a:p>
        </p:txBody>
      </p:sp>
      <p:cxnSp>
        <p:nvCxnSpPr>
          <p:cNvPr id="17" name="曲线连接符 16"/>
          <p:cNvCxnSpPr>
            <a:stCxn id="5" idx="3"/>
            <a:endCxn id="11" idx="3"/>
          </p:cNvCxnSpPr>
          <p:nvPr/>
        </p:nvCxnSpPr>
        <p:spPr>
          <a:xfrm flipH="1">
            <a:off x="7806690" y="2596515"/>
            <a:ext cx="299085" cy="1306830"/>
          </a:xfrm>
          <a:prstGeom prst="curvedConnector3">
            <a:avLst>
              <a:gd name="adj1" fmla="val -796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1" idx="1"/>
            <a:endCxn id="5" idx="1"/>
          </p:cNvCxnSpPr>
          <p:nvPr/>
        </p:nvCxnSpPr>
        <p:spPr>
          <a:xfrm rot="10800000">
            <a:off x="6724015" y="2596515"/>
            <a:ext cx="304165" cy="1306830"/>
          </a:xfrm>
          <a:prstGeom prst="curvedConnector3">
            <a:avLst>
              <a:gd name="adj1" fmla="val 178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58815" y="3106420"/>
            <a:ext cx="96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RedeemReceipt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12" idx="1"/>
          </p:cNvCxnSpPr>
          <p:nvPr/>
        </p:nvCxnSpPr>
        <p:spPr>
          <a:xfrm flipV="1">
            <a:off x="5804535" y="5200650"/>
            <a:ext cx="1224280" cy="705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3615" y="5795645"/>
            <a:ext cx="1584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percentage of yield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749800" y="3961765"/>
            <a:ext cx="1584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economic of scales, saving gas fee</a:t>
            </a:r>
            <a:endParaRPr lang="en-US" altLang="zh-CN"/>
          </a:p>
          <a:p>
            <a:r>
              <a:rPr lang="en-US" altLang="zh-CN"/>
              <a:t>2. aggregator, one stop shop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Mechanism of Yam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2000" y="1569720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 Pool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032000" y="2446020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MKR Pool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032000" y="3336925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COMPPool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98850" y="2446020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YAM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2809875" y="1894205"/>
            <a:ext cx="688975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9" idx="1"/>
          </p:cNvCxnSpPr>
          <p:nvPr/>
        </p:nvCxnSpPr>
        <p:spPr>
          <a:xfrm>
            <a:off x="2809875" y="2770505"/>
            <a:ext cx="688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</p:cNvCxnSpPr>
          <p:nvPr/>
        </p:nvCxnSpPr>
        <p:spPr>
          <a:xfrm flipV="1">
            <a:off x="2809875" y="2770505"/>
            <a:ext cx="688975" cy="89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1" idx="3"/>
            <a:endCxn id="9" idx="1"/>
          </p:cNvCxnSpPr>
          <p:nvPr/>
        </p:nvCxnSpPr>
        <p:spPr>
          <a:xfrm flipV="1">
            <a:off x="2809875" y="2770505"/>
            <a:ext cx="688975" cy="26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82595" y="3985260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staking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6" idx="1"/>
          </p:cNvCxnSpPr>
          <p:nvPr/>
        </p:nvCxnSpPr>
        <p:spPr>
          <a:xfrm>
            <a:off x="4276725" y="2770505"/>
            <a:ext cx="878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155565" y="2446020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YAM/ETH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276725" y="3985260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staking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98850" y="3336925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8" idx="3"/>
            <a:endCxn id="16" idx="1"/>
          </p:cNvCxnSpPr>
          <p:nvPr/>
        </p:nvCxnSpPr>
        <p:spPr>
          <a:xfrm flipV="1">
            <a:off x="4276725" y="2770505"/>
            <a:ext cx="878840" cy="89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95375" y="2449195"/>
            <a:ext cx="735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 yield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831340" y="5020310"/>
            <a:ext cx="978535" cy="8502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UNIV2 Yam</a:t>
            </a:r>
            <a:endParaRPr lang="en-US" altLang="zh-CN"/>
          </a:p>
          <a:p>
            <a:pPr algn="ctr"/>
            <a:r>
              <a:rPr lang="en-US" altLang="zh-CN"/>
              <a:t>Pool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95375" y="5023485"/>
            <a:ext cx="735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X5 yield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6622415" y="2449195"/>
            <a:ext cx="100774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UNIV2/YAM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16" idx="3"/>
            <a:endCxn id="23" idx="1"/>
          </p:cNvCxnSpPr>
          <p:nvPr/>
        </p:nvCxnSpPr>
        <p:spPr>
          <a:xfrm>
            <a:off x="5933440" y="2770505"/>
            <a:ext cx="68897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2"/>
            <a:endCxn id="21" idx="3"/>
          </p:cNvCxnSpPr>
          <p:nvPr/>
        </p:nvCxnSpPr>
        <p:spPr>
          <a:xfrm rot="5400000">
            <a:off x="3794125" y="2113280"/>
            <a:ext cx="2348230" cy="43167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Mechanism of </a:t>
            </a:r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Nexus Mutual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869950"/>
            <a:ext cx="7639050" cy="4076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6955" y="5315585"/>
            <a:ext cx="1167130" cy="60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Deposite</a:t>
            </a:r>
            <a:endParaRPr lang="en-US" altLang="zh-CN"/>
          </a:p>
          <a:p>
            <a:pPr algn="ctr"/>
            <a:r>
              <a:rPr lang="en-US" altLang="zh-CN"/>
              <a:t>ETH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2204085" y="5603875"/>
            <a:ext cx="8070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11170" y="5315585"/>
            <a:ext cx="1167130" cy="60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Capital</a:t>
            </a:r>
            <a:endParaRPr lang="en-US" altLang="zh-CN"/>
          </a:p>
          <a:p>
            <a:pPr algn="ctr"/>
            <a:r>
              <a:rPr lang="en-US" altLang="zh-CN"/>
              <a:t>Pool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985385" y="5293995"/>
            <a:ext cx="1167130" cy="60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NXM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178300" y="5589270"/>
            <a:ext cx="8070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2"/>
            <a:endCxn id="27" idx="2"/>
          </p:cNvCxnSpPr>
          <p:nvPr/>
        </p:nvCxnSpPr>
        <p:spPr>
          <a:xfrm rot="5400000" flipH="1" flipV="1">
            <a:off x="4570730" y="4922520"/>
            <a:ext cx="21590" cy="1974215"/>
          </a:xfrm>
          <a:prstGeom prst="bentConnector3">
            <a:avLst>
              <a:gd name="adj1" fmla="val -11014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94100" y="6237605"/>
            <a:ext cx="197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Insurance Profit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Mechanism of UMA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900" y="1852930"/>
            <a:ext cx="6934200" cy="3152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2456</Words>
  <Application>WPS 演示</Application>
  <PresentationFormat>On-screen Show (4:3)</PresentationFormat>
  <Paragraphs>146</Paragraphs>
  <Slides>15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Office Theme</vt:lpstr>
      <vt:lpstr>Enterprise Blockchain Developers (Intermediate)</vt:lpstr>
      <vt:lpstr>Blockchain Tech History</vt:lpstr>
      <vt:lpstr>Blockchain Tech History</vt:lpstr>
      <vt:lpstr>Blockchain Technology Trends</vt:lpstr>
      <vt:lpstr>DeFi</vt:lpstr>
      <vt:lpstr>The Mechanism of APY</vt:lpstr>
      <vt:lpstr>The Mechanism of Yam</vt:lpstr>
      <vt:lpstr>The Mechanism of Nexus Mutual</vt:lpstr>
      <vt:lpstr>The Mechanism of UMA</vt:lpstr>
      <vt:lpstr>Governance</vt:lpstr>
      <vt:lpstr>Private (permissioned) blockchains</vt:lpstr>
      <vt:lpstr>Cross-Chain Solutions</vt:lpstr>
      <vt:lpstr>Cross-Chain Solutions</vt:lpstr>
      <vt:lpstr>Cross-Chain Solutions</vt:lpstr>
      <vt:lpstr>Sharding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849</cp:revision>
  <cp:lastPrinted>2020-07-07T09:15:00Z</cp:lastPrinted>
  <dcterms:created xsi:type="dcterms:W3CDTF">2017-11-09T17:09:00Z</dcterms:created>
  <dcterms:modified xsi:type="dcterms:W3CDTF">2020-12-27T11:12:14Z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