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40" r:id="rId7"/>
    <p:sldId id="1841" r:id="rId8"/>
    <p:sldId id="1815" r:id="rId9"/>
    <p:sldId id="1843" r:id="rId10"/>
    <p:sldId id="1842" r:id="rId11"/>
    <p:sldId id="1816" r:id="rId12"/>
    <p:sldId id="1817" r:id="rId13"/>
    <p:sldId id="1818" r:id="rId14"/>
    <p:sldId id="1819" r:id="rId15"/>
    <p:sldId id="1820" r:id="rId16"/>
    <p:sldId id="1821" r:id="rId17"/>
    <p:sldId id="1822" r:id="rId18"/>
    <p:sldId id="1823" r:id="rId19"/>
    <p:sldId id="1575" r:id="rId20"/>
    <p:sldId id="1577"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Code Demo</a:t>
            </a:r>
            <a:endParaRPr lang="en-US" sz="3200" b="1" dirty="0">
              <a:latin typeface="Calibri" panose="020F0502020204030204" pitchFamily="34" charset="0"/>
              <a:cs typeface="Calibri" panose="020F0502020204030204" pitchFamily="34" charset="0"/>
            </a:endParaRPr>
          </a:p>
        </p:txBody>
      </p:sp>
      <p:sp>
        <p:nvSpPr>
          <p:cNvPr id="3" name="内容占位符 2"/>
          <p:cNvSpPr/>
          <p:nvPr>
            <p:ph idx="1"/>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 Membership services are essentially a certificate authority as well as utilized elements of the public key infrastructure (PKI) for things such as key distribution, management, and establishing federated trust as the network grows. The membership services module provides a specialized digital certificate authority for issuing certificates to members of the blockchain network, and it leverages cryptographic functions provided by Hyperledger Fabric.</a:t>
            </a:r>
            <a:endParaRPr lang="en-US" altLang="en-US" sz="1800" dirty="0">
              <a:solidFill>
                <a:srgbClr val="262626"/>
              </a:solidFill>
            </a:endParaRPr>
          </a:p>
          <a:p>
            <a:pPr defTabSz="342900">
              <a:lnSpc>
                <a:spcPct val="120000"/>
              </a:lnSpc>
            </a:pPr>
            <a:r>
              <a:rPr lang="en-US" altLang="en-US" sz="1800" dirty="0">
                <a:solidFill>
                  <a:srgbClr val="262626"/>
                </a:solidFill>
              </a:rPr>
              <a:t>Transactions: A transaction is a request to the blockchain to execute a function on the ledger. The function is implemented by a chaincode. Cryptography ensures integrity of transactions by linking the transaction to previous blocks and ensuring the transactional integrity, if protected, by linking the cryptogram or hash from previously linked blocks. Each channel in Hyperledger Fabric is its own blockchain.</a:t>
            </a:r>
            <a:endParaRPr lang="en-US"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Smart contract or chaincode services: Chaincode is an application-level code stored on the ledger as a part of a transaction. Chaincode runs transactions that may modify the world state. Transaction logic is written as chaincode (in the Go or JavaScript languages), and executes in secure Docker containers. The transaction transforms data, scoped by chaincode on the channel from which it operates.</a:t>
            </a:r>
            <a:endParaRPr lang="en-US" altLang="en-US" sz="1800" dirty="0">
              <a:solidFill>
                <a:srgbClr val="262626"/>
              </a:solidFill>
            </a:endParaRPr>
          </a:p>
          <a:p>
            <a:pPr defTabSz="342900">
              <a:lnSpc>
                <a:spcPct val="120000"/>
              </a:lnSpc>
            </a:pPr>
            <a:r>
              <a:rPr lang="en-US" altLang="en-US" sz="1800" dirty="0">
                <a:solidFill>
                  <a:srgbClr val="262626"/>
                </a:solidFill>
              </a:rPr>
              <a:t>Events: The process of validating peers and chaincodes can produce events (pre-defined events and custom events generated by chaincode) on the network that applications may listen for and take actions on. These events are consumed by event adapters, which may further deliver events using vehicles such as WebHooks or Kafka. Fabric-committing peers provide an event stream to publish events to registered listeners. As of v1.0, the only events that get published are Block events. A Block event gets published whenever the committing peer adds a validated block to the ledger:</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Consensus: Consensus is at the heart of any blockchain system. It also enables a trust system. In general, the consensus service enables digitally signed transactions to be proposed and validated by network members. In Hyperledger Fabric, the consensus is pluggable and tightly linked to the endorse-order-validation model that Hyperledger proposes. The ordering services in Hyperledger Fabric represent the consensus system. The ordering service batches multiple transactions into blocks and outputs a hash-chained sequence of blocks containing transactions. </a:t>
            </a:r>
            <a:endParaRPr lang="en-US" altLang="en-US" sz="1800" dirty="0">
              <a:solidFill>
                <a:srgbClr val="262626"/>
              </a:solidFill>
            </a:endParaRPr>
          </a:p>
          <a:p>
            <a:pPr defTabSz="342900">
              <a:lnSpc>
                <a:spcPct val="120000"/>
              </a:lnSpc>
            </a:pPr>
            <a:r>
              <a:rPr lang="en-US" altLang="en-US" sz="1800" dirty="0">
                <a:solidFill>
                  <a:srgbClr val="262626"/>
                </a:solidFill>
              </a:rPr>
              <a:t>Ledger: Another component is a distributed encrypted ledger, including an append-only data store. This provides the ability to query and write data across distributed ledgers. There are two options: Level DB (default embedded KV DB) supports keyed queries, composite key queries, and key range queries Couch DB (external option) supports keyed queries, composite key queries, key range queries, plus full data rich queries</a:t>
            </a:r>
            <a:endParaRPr lang="en-US" altLang="en-US" sz="180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Client SDK: A client SDK enables the creation of applications that deploy and invoke transactions atop a shared ledger. The Hyperledger Fabric Reference Architecture supports both Node.js and Java SDK. A software developer kit is like a programming kit or set of tools that provide developers with the environment of libraries to write and test chaincode applications. SDKs are critical in blockchain application development and will be discussed in detail in further chapters. Specific capabilities included in the SDK are the application client, chaincode, users, events, and crypto suite.</a:t>
            </a:r>
            <a:endParaRPr lang="en-US" altLang="en-US"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Transaction Process</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Process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51419"/>
            <a:ext cx="6858000" cy="2387600"/>
          </a:xfrm>
        </p:spPr>
        <p:txBody>
          <a:bodyPr>
            <a:noAutofit/>
          </a:bodyPr>
          <a:lstStyle/>
          <a:p>
            <a:pPr algn="l"/>
            <a:r>
              <a:rPr lang="en-US" altLang="zh-CN" sz="4400" b="1" dirty="0"/>
              <a:t>WS-5 Lecture </a:t>
            </a:r>
            <a:br>
              <a:rPr lang="en-US" altLang="zh-CN" sz="4400" b="1" dirty="0"/>
            </a:br>
            <a:r>
              <a:rPr lang="en-US" altLang="zh-CN" sz="4400" b="1" dirty="0"/>
              <a:t>Inclusive KYC and Certificates</a:t>
            </a:r>
            <a:br>
              <a:rPr lang="en-US" altLang="zh-CN" sz="4400" b="1" dirty="0"/>
            </a:br>
            <a:r>
              <a:rPr lang="en-US" altLang="zh-CN" sz="4400" b="1" dirty="0"/>
              <a:t>Inclusive Education</a:t>
            </a:r>
            <a:endParaRPr lang="en-US" sz="2800" dirty="0"/>
          </a:p>
        </p:txBody>
      </p:sp>
      <p:sp>
        <p:nvSpPr>
          <p:cNvPr id="3" name="Subtitle 2"/>
          <p:cNvSpPr>
            <a:spLocks noGrp="1"/>
          </p:cNvSpPr>
          <p:nvPr>
            <p:ph type="subTitle" idx="1"/>
          </p:nvPr>
        </p:nvSpPr>
        <p:spPr>
          <a:xfrm>
            <a:off x="1143000" y="4681728"/>
            <a:ext cx="6858000" cy="905256"/>
          </a:xfrm>
        </p:spPr>
        <p:txBody>
          <a:bodyPr>
            <a:normAutofit/>
          </a:bodyPr>
          <a:lstStyle/>
          <a:p>
            <a:pPr algn="l"/>
            <a:r>
              <a:rPr lang="en-US" altLang="zh-CN" sz="2000" dirty="0"/>
              <a:t>06</a:t>
            </a:r>
            <a:r>
              <a:rPr lang="zh-CN" altLang="en-US" sz="2000" dirty="0"/>
              <a:t> </a:t>
            </a:r>
            <a:r>
              <a:rPr lang="en-US" altLang="zh-CN" sz="2000" dirty="0"/>
              <a:t>July</a:t>
            </a:r>
            <a:r>
              <a:rPr lang="zh-CN" altLang="en-US" sz="2000" dirty="0"/>
              <a:t> </a:t>
            </a:r>
            <a:r>
              <a:rPr lang="en-US" altLang="zh-CN" sz="2000" dirty="0"/>
              <a:t>2020</a:t>
            </a:r>
            <a:endParaRPr lang="en-US" sz="2000" dirty="0"/>
          </a:p>
        </p:txBody>
      </p:sp>
      <p:cxnSp>
        <p:nvCxnSpPr>
          <p:cNvPr id="5" name="Straight Connector 4"/>
          <p:cNvCxnSpPr/>
          <p:nvPr/>
        </p:nvCxnSpPr>
        <p:spPr>
          <a:xfrm>
            <a:off x="1243584" y="4535424"/>
            <a:ext cx="62666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18" y="1552241"/>
            <a:ext cx="7886700" cy="1325563"/>
          </a:xfrm>
        </p:spPr>
        <p:txBody>
          <a:bodyPr/>
          <a:lstStyle/>
          <a:p>
            <a:r>
              <a:rPr lang="en-US" altLang="zh-CN" b="1" dirty="0"/>
              <a:t>Homework Results (</a:t>
            </a:r>
            <a:r>
              <a:rPr lang="en-US" altLang="zh-CN" b="1" dirty="0" err="1"/>
              <a:t>Mentimeter</a:t>
            </a:r>
            <a:r>
              <a:rPr lang="en-US" altLang="zh-CN" b="1"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Create a React App </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What is Node.js?</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Node.js is a server-side platform built on Google Chrome's JavaScript Engine (V8 Engine).</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What is a server side framework?</a:t>
            </a:r>
            <a:endParaRPr lang="en-US" altLang="en-US" sz="1800" dirty="0">
              <a:solidFill>
                <a:srgbClr val="262626"/>
              </a:solidFill>
            </a:endParaRPr>
          </a:p>
          <a:p>
            <a:pPr defTabSz="342900">
              <a:lnSpc>
                <a:spcPct val="120000"/>
              </a:lnSpc>
            </a:pPr>
            <a:r>
              <a:rPr lang="en-US" altLang="en-US" sz="1800" dirty="0">
                <a:solidFill>
                  <a:srgbClr val="262626"/>
                </a:solidFill>
              </a:rPr>
              <a:t>Web browsers communicate with web servers using the HyperText Transfer Protocol (HTTP). When you click a link on a web page, submit a form, or run a search, an HTTP request is sent from your browser to the target server.</a:t>
            </a:r>
            <a:endParaRPr lang="en-US" altLang="en-US" sz="1800" dirty="0">
              <a:solidFill>
                <a:srgbClr val="262626"/>
              </a:solidFill>
            </a:endParaRPr>
          </a:p>
        </p:txBody>
      </p:sp>
      <p:sp>
        <p:nvSpPr>
          <p:cNvPr id="4" name="矩形 3"/>
          <p:cNvSpPr/>
          <p:nvPr/>
        </p:nvSpPr>
        <p:spPr>
          <a:xfrm>
            <a:off x="1771650" y="4479925"/>
            <a:ext cx="1671320" cy="11671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Browers/IOS/Android</a:t>
            </a:r>
            <a:endParaRPr lang="en-US" altLang="zh-CN"/>
          </a:p>
        </p:txBody>
      </p:sp>
      <p:sp>
        <p:nvSpPr>
          <p:cNvPr id="5" name="矩形 4"/>
          <p:cNvSpPr/>
          <p:nvPr/>
        </p:nvSpPr>
        <p:spPr>
          <a:xfrm>
            <a:off x="4708525" y="4479925"/>
            <a:ext cx="1671320" cy="11671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Server</a:t>
            </a:r>
            <a:endParaRPr lang="en-US" altLang="zh-CN"/>
          </a:p>
        </p:txBody>
      </p:sp>
      <p:cxnSp>
        <p:nvCxnSpPr>
          <p:cNvPr id="6" name="直接箭头连接符 5"/>
          <p:cNvCxnSpPr>
            <a:stCxn id="4" idx="3"/>
            <a:endCxn id="5" idx="1"/>
          </p:cNvCxnSpPr>
          <p:nvPr/>
        </p:nvCxnSpPr>
        <p:spPr>
          <a:xfrm>
            <a:off x="3442970" y="5063490"/>
            <a:ext cx="126555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What is Node.js?</a:t>
            </a:r>
            <a:endParaRPr lang="zh-CN" altLang="en-US" sz="3200" b="1" dirty="0">
              <a:latin typeface="Calibri" panose="020F0502020204030204" pitchFamily="34" charset="0"/>
              <a:cs typeface="Calibri" panose="020F0502020204030204" pitchFamily="34" charset="0"/>
            </a:endParaRPr>
          </a:p>
        </p:txBody>
      </p:sp>
      <p:pic>
        <p:nvPicPr>
          <p:cNvPr id="7" name="图片 6"/>
          <p:cNvPicPr>
            <a:picLocks noChangeAspect="1"/>
          </p:cNvPicPr>
          <p:nvPr>
            <p:custDataLst>
              <p:tags r:id="rId1"/>
            </p:custDataLst>
          </p:nvPr>
        </p:nvPicPr>
        <p:blipFill>
          <a:blip r:embed="rId2"/>
          <a:srcRect t="55386"/>
          <a:stretch>
            <a:fillRect/>
          </a:stretch>
        </p:blipFill>
        <p:spPr>
          <a:xfrm>
            <a:off x="470535" y="2801620"/>
            <a:ext cx="3106420" cy="2640965"/>
          </a:xfrm>
          <a:prstGeom prst="rect">
            <a:avLst/>
          </a:prstGeom>
        </p:spPr>
      </p:pic>
      <p:pic>
        <p:nvPicPr>
          <p:cNvPr id="9" name="图片 8"/>
          <p:cNvPicPr>
            <a:picLocks noChangeAspect="1"/>
          </p:cNvPicPr>
          <p:nvPr/>
        </p:nvPicPr>
        <p:blipFill>
          <a:blip r:embed="rId3"/>
          <a:stretch>
            <a:fillRect/>
          </a:stretch>
        </p:blipFill>
        <p:spPr>
          <a:xfrm>
            <a:off x="4057650" y="2718435"/>
            <a:ext cx="5086350" cy="2724150"/>
          </a:xfrm>
          <a:prstGeom prst="rect">
            <a:avLst/>
          </a:prstGeom>
        </p:spPr>
      </p:pic>
      <p:sp>
        <p:nvSpPr>
          <p:cNvPr id="10" name="Content Placeholder 2"/>
          <p:cNvSpPr>
            <a:spLocks noGrp="1"/>
          </p:cNvSpPr>
          <p:nvPr>
            <p:ph idx="1"/>
          </p:nvPr>
        </p:nvSpPr>
        <p:spPr>
          <a:xfrm>
            <a:off x="628650" y="989330"/>
            <a:ext cx="7886700" cy="5259705"/>
          </a:xfrm>
        </p:spPr>
        <p:txBody>
          <a:bodyPr>
            <a:normAutofit/>
          </a:bodyPr>
          <a:p>
            <a:pPr defTabSz="342900">
              <a:lnSpc>
                <a:spcPct val="120000"/>
              </a:lnSpc>
            </a:pPr>
            <a:r>
              <a:rPr lang="en-US" altLang="en-US" sz="1800" dirty="0">
                <a:solidFill>
                  <a:srgbClr val="262626"/>
                </a:solidFill>
              </a:rPr>
              <a:t>Frontend: Dowloaded in your brower</a:t>
            </a:r>
            <a:endParaRPr lang="en-US" altLang="en-US" sz="1800" dirty="0">
              <a:solidFill>
                <a:srgbClr val="262626"/>
              </a:solidFill>
            </a:endParaRPr>
          </a:p>
          <a:p>
            <a:pPr defTabSz="342900">
              <a:lnSpc>
                <a:spcPct val="120000"/>
              </a:lnSpc>
            </a:pPr>
            <a:r>
              <a:rPr lang="en-US" altLang="en-US" sz="1800" dirty="0">
                <a:solidFill>
                  <a:srgbClr val="262626"/>
                </a:solidFill>
              </a:rPr>
              <a:t>Backend/Server Side: Applications deployed in the server, handling request and data query</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Code Demo</a:t>
            </a:r>
            <a:endParaRPr lang="en-US" altLang="zh-CN"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547995"/>
          </a:xfrm>
        </p:spPr>
        <p:txBody>
          <a:bodyPr>
            <a:normAutofit/>
          </a:bodyPr>
          <a:p>
            <a:pPr defTabSz="342900">
              <a:lnSpc>
                <a:spcPct val="120000"/>
              </a:lnSpc>
            </a:pPr>
            <a:r>
              <a:rPr lang="en-US" altLang="en-US" sz="1800" dirty="0">
                <a:solidFill>
                  <a:srgbClr val="262626"/>
                </a:solidFill>
              </a:rPr>
              <a:t>var http = require('http');</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http.createServer(function (req, res) {</a:t>
            </a:r>
            <a:endParaRPr lang="en-US" altLang="en-US" sz="1800" dirty="0">
              <a:solidFill>
                <a:srgbClr val="262626"/>
              </a:solidFill>
            </a:endParaRPr>
          </a:p>
          <a:p>
            <a:pPr defTabSz="342900">
              <a:lnSpc>
                <a:spcPct val="120000"/>
              </a:lnSpc>
            </a:pPr>
            <a:r>
              <a:rPr lang="en-US" altLang="en-US" sz="1800" dirty="0">
                <a:solidFill>
                  <a:srgbClr val="262626"/>
                </a:solidFill>
              </a:rPr>
              <a:t>  res.writeHead(200, {'Content-Type': 'text/html'});</a:t>
            </a:r>
            <a:endParaRPr lang="en-US" altLang="en-US" sz="1800" dirty="0">
              <a:solidFill>
                <a:srgbClr val="262626"/>
              </a:solidFill>
            </a:endParaRPr>
          </a:p>
          <a:p>
            <a:pPr defTabSz="342900">
              <a:lnSpc>
                <a:spcPct val="120000"/>
              </a:lnSpc>
            </a:pPr>
            <a:r>
              <a:rPr lang="en-US" altLang="en-US" sz="1800" dirty="0">
                <a:solidFill>
                  <a:srgbClr val="262626"/>
                </a:solidFill>
              </a:rPr>
              <a:t>  res.end('Hello World!');</a:t>
            </a:r>
            <a:endParaRPr lang="en-US" altLang="en-US" sz="1800" dirty="0">
              <a:solidFill>
                <a:srgbClr val="262626"/>
              </a:solidFill>
            </a:endParaRPr>
          </a:p>
          <a:p>
            <a:pPr defTabSz="342900">
              <a:lnSpc>
                <a:spcPct val="120000"/>
              </a:lnSpc>
            </a:pPr>
            <a:r>
              <a:rPr lang="en-US" altLang="en-US" sz="1800" dirty="0">
                <a:solidFill>
                  <a:srgbClr val="262626"/>
                </a:solidFill>
              </a:rPr>
              <a:t>}).listen(8080);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show chrome server and brower response</a:t>
            </a: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Express</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fontScale="90000"/>
          </a:bodyPr>
          <a:p>
            <a:pPr defTabSz="342900">
              <a:lnSpc>
                <a:spcPct val="120000"/>
              </a:lnSpc>
            </a:pPr>
            <a:r>
              <a:rPr lang="en-US" altLang="en-US" sz="1800" dirty="0">
                <a:solidFill>
                  <a:srgbClr val="262626"/>
                </a:solidFill>
              </a:rPr>
              <a:t>What is Express.js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Express is a fast, assertive, essential and moderate web framework of Node.js. You can assume express as a layer built on the top of the Node.js that helps manage a server and routes. It provides a robust set of features to develop web and mobile applications.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Let's see some of the core features of Express framework:</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It can be used to design single-page, multi-page and hybrid web applications.</a:t>
            </a:r>
            <a:endParaRPr lang="en-US" altLang="en-US" sz="1800" dirty="0">
              <a:solidFill>
                <a:srgbClr val="262626"/>
              </a:solidFill>
            </a:endParaRPr>
          </a:p>
          <a:p>
            <a:pPr defTabSz="342900">
              <a:lnSpc>
                <a:spcPct val="120000"/>
              </a:lnSpc>
            </a:pPr>
            <a:r>
              <a:rPr lang="en-US" altLang="en-US" sz="1800" dirty="0">
                <a:solidFill>
                  <a:srgbClr val="262626"/>
                </a:solidFill>
              </a:rPr>
              <a:t>    It allows to setup middlewares to respond to HTTP Requests. </a:t>
            </a:r>
            <a:endParaRPr lang="en-US" altLang="en-US" sz="1800" dirty="0">
              <a:solidFill>
                <a:srgbClr val="262626"/>
              </a:solidFill>
            </a:endParaRPr>
          </a:p>
          <a:p>
            <a:pPr defTabSz="342900">
              <a:lnSpc>
                <a:spcPct val="120000"/>
              </a:lnSpc>
            </a:pPr>
            <a:r>
              <a:rPr lang="en-US" altLang="en-US" sz="1800" dirty="0">
                <a:solidFill>
                  <a:srgbClr val="262626"/>
                </a:solidFill>
              </a:rPr>
              <a:t>    It defines a routing table which is used to perform different actions based on HTTP method and URL.</a:t>
            </a:r>
            <a:endParaRPr lang="en-US" altLang="en-US" sz="1800" dirty="0">
              <a:solidFill>
                <a:srgbClr val="262626"/>
              </a:solidFill>
            </a:endParaRPr>
          </a:p>
          <a:p>
            <a:pPr defTabSz="342900">
              <a:lnSpc>
                <a:spcPct val="120000"/>
              </a:lnSpc>
            </a:pPr>
            <a:r>
              <a:rPr lang="en-US" altLang="en-US" sz="1800" dirty="0">
                <a:solidFill>
                  <a:srgbClr val="262626"/>
                </a:solidFill>
              </a:rPr>
              <a:t>    It allows to dynamically render HTML Pages based on passing arguments to templates.</a:t>
            </a: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a:bodyPr>
          <a:p>
            <a:pPr defTabSz="342900">
              <a:lnSpc>
                <a:spcPct val="120000"/>
              </a:lnSpc>
            </a:pPr>
            <a:r>
              <a:rPr lang="en-US" altLang="en-US" sz="1800" dirty="0">
                <a:solidFill>
                  <a:srgbClr val="262626"/>
                </a:solidFill>
              </a:rPr>
              <a:t>var express = require('express');</a:t>
            </a:r>
            <a:endParaRPr lang="en-US" altLang="en-US" sz="1800" dirty="0">
              <a:solidFill>
                <a:srgbClr val="262626"/>
              </a:solidFill>
            </a:endParaRPr>
          </a:p>
          <a:p>
            <a:pPr defTabSz="342900">
              <a:lnSpc>
                <a:spcPct val="120000"/>
              </a:lnSpc>
            </a:pPr>
            <a:r>
              <a:rPr lang="en-US" altLang="en-US" sz="1800" dirty="0">
                <a:solidFill>
                  <a:srgbClr val="262626"/>
                </a:solidFill>
              </a:rPr>
              <a:t>var app = express();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app.get('/', function(req, res){</a:t>
            </a:r>
            <a:endParaRPr lang="en-US" altLang="en-US" sz="1800" dirty="0">
              <a:solidFill>
                <a:srgbClr val="262626"/>
              </a:solidFill>
            </a:endParaRPr>
          </a:p>
          <a:p>
            <a:pPr defTabSz="342900">
              <a:lnSpc>
                <a:spcPct val="120000"/>
              </a:lnSpc>
            </a:pPr>
            <a:r>
              <a:rPr lang="en-US" altLang="en-US" sz="1800" dirty="0">
                <a:solidFill>
                  <a:srgbClr val="262626"/>
                </a:solidFill>
              </a:rPr>
              <a:t>   res.send("Hello world!");</a:t>
            </a:r>
            <a:endParaRPr lang="en-US" altLang="en-US" sz="1800" dirty="0">
              <a:solidFill>
                <a:srgbClr val="262626"/>
              </a:solidFill>
            </a:endParaRPr>
          </a:p>
          <a:p>
            <a:pPr defTabSz="342900">
              <a:lnSpc>
                <a:spcPct val="120000"/>
              </a:lnSpc>
            </a:pPr>
            <a:r>
              <a:rPr lang="en-US" altLang="en-US" sz="1800" dirty="0">
                <a:solidFill>
                  <a:srgbClr val="262626"/>
                </a:solidFill>
              </a:rPr>
              <a: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app.listen(3000);</a:t>
            </a: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a:t>
            </a:r>
            <a:endParaRPr lang="en-US" sz="3200" b="1" dirty="0">
              <a:latin typeface="Calibri" panose="020F0502020204030204" pitchFamily="34" charset="0"/>
              <a:cs typeface="Calibri" panose="020F0502020204030204" pitchFamily="34" charset="0"/>
            </a:endParaRPr>
          </a:p>
        </p:txBody>
      </p:sp>
      <p:sp>
        <p:nvSpPr>
          <p:cNvPr id="10" name="Content Placeholder 2"/>
          <p:cNvSpPr>
            <a:spLocks noGrp="1"/>
          </p:cNvSpPr>
          <p:nvPr>
            <p:ph idx="1"/>
          </p:nvPr>
        </p:nvSpPr>
        <p:spPr>
          <a:xfrm>
            <a:off x="628650" y="989330"/>
            <a:ext cx="7886700" cy="5259705"/>
          </a:xfrm>
        </p:spPr>
        <p:txBody>
          <a:bodyPr>
            <a:normAutofit fontScale="90000" lnSpcReduction="20000"/>
          </a:bodyPr>
          <a:p>
            <a:pPr defTabSz="342900">
              <a:lnSpc>
                <a:spcPct val="120000"/>
              </a:lnSpc>
            </a:pPr>
            <a:r>
              <a:rPr lang="en-US" altLang="en-US" sz="1800" dirty="0">
                <a:solidFill>
                  <a:srgbClr val="262626"/>
                </a:solidFill>
              </a:rPr>
              <a:t>The MVC pattern, in a nutshell, is this: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model represents the data, and does nothing else. The model does NOT depend on the controller or the view.</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view displays the model data, and sends user actions (e.g. button clicks) to the controller. The view can:</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be independent of both the model and the controller; or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actually be the controller, and therefore depend on the model.</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    The controller provides model data to the view, and interprets user actions such as button clicks. The controller depends on the view and the model. In some cases, the controller and the view are the same object.</a:t>
            </a: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948055" y="970915"/>
            <a:ext cx="7248525" cy="5619750"/>
          </a:xfrm>
          <a:prstGeom prst="rect">
            <a:avLst/>
          </a:prstGeom>
        </p:spPr>
      </p:pic>
      <p:sp>
        <p:nvSpPr>
          <p:cNvPr id="8" name="乘号 7"/>
          <p:cNvSpPr/>
          <p:nvPr/>
        </p:nvSpPr>
        <p:spPr>
          <a:xfrm>
            <a:off x="4091940" y="3011170"/>
            <a:ext cx="1339850" cy="2520950"/>
          </a:xfrm>
          <a:prstGeom prst="mathMultiply">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10290,&quot;width&quot;:5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7390</Words>
  <Application>WPS 演示</Application>
  <PresentationFormat>On-screen Show (4:3)</PresentationFormat>
  <Paragraphs>117</Paragraphs>
  <Slides>18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Create a React App </vt:lpstr>
      <vt:lpstr>What is Node.js?</vt:lpstr>
      <vt:lpstr>What is Node.js?</vt:lpstr>
      <vt:lpstr>The Infrastructure Component</vt:lpstr>
      <vt:lpstr>What is Express</vt:lpstr>
      <vt:lpstr>What is Express</vt:lpstr>
      <vt:lpstr>Conpoment Explaination</vt:lpstr>
      <vt:lpstr>The Architecture</vt:lpstr>
      <vt:lpstr>Architeture Explanation</vt:lpstr>
      <vt:lpstr>Architeture Explanation</vt:lpstr>
      <vt:lpstr>Architeture Explanation</vt:lpstr>
      <vt:lpstr>Architeture Explanation</vt:lpstr>
      <vt:lpstr>The Transaction Process</vt:lpstr>
      <vt:lpstr>Process Explanation</vt:lpstr>
      <vt:lpstr>WS-5 Lecture  Inclusive KYC and Certificates Inclusive Education</vt:lpstr>
      <vt:lpstr>Homework Results (Mentimeter)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815</cp:revision>
  <cp:lastPrinted>2020-07-07T09:15:00Z</cp:lastPrinted>
  <dcterms:created xsi:type="dcterms:W3CDTF">2017-11-09T17:09:00Z</dcterms:created>
  <dcterms:modified xsi:type="dcterms:W3CDTF">2020-12-28T16:51:33Z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