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1830" r:id="rId3"/>
    <p:sldId id="1387" r:id="rId4"/>
    <p:sldId id="1551" r:id="rId6"/>
    <p:sldId id="1815" r:id="rId7"/>
    <p:sldId id="1816" r:id="rId8"/>
    <p:sldId id="1826" r:id="rId9"/>
    <p:sldId id="1827" r:id="rId10"/>
    <p:sldId id="1817" r:id="rId11"/>
    <p:sldId id="1839" r:id="rId12"/>
    <p:sldId id="1828" r:id="rId1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Yan" initials="P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8840" autoAdjust="0"/>
    <p:restoredTop sz="94597" autoAdjust="0"/>
  </p:normalViewPr>
  <p:slideViewPr>
    <p:cSldViewPr snapToGrid="0">
      <p:cViewPr varScale="1">
        <p:scale>
          <a:sx n="138" d="100"/>
          <a:sy n="138" d="100"/>
        </p:scale>
        <p:origin x="2976" y="132"/>
      </p:cViewPr>
      <p:guideLst>
        <p:guide orient="horz" pos="2160"/>
        <p:guide pos="2880"/>
      </p:guideLst>
    </p:cSldViewPr>
  </p:slideViewPr>
  <p:notesTextViewPr>
    <p:cViewPr>
      <p:scale>
        <a:sx n="3" d="2"/>
        <a:sy n="3" d="2"/>
      </p:scale>
      <p:origin x="0" y="0"/>
    </p:cViewPr>
  </p:notesTextViewPr>
  <p:sorterViewPr>
    <p:cViewPr>
      <p:scale>
        <a:sx n="150" d="100"/>
        <a:sy n="150" d="100"/>
      </p:scale>
      <p:origin x="0" y="-193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commentAuthors" Target="commentAuthors.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7"/>
          </a:xfrm>
          <a:prstGeom prst="rect">
            <a:avLst/>
          </a:prstGeom>
        </p:spPr>
        <p:txBody>
          <a:bodyPr vert="horz" lIns="96654" tIns="48328" rIns="96654" bIns="48328" rtlCol="0"/>
          <a:lstStyle>
            <a:lvl1pPr algn="l">
              <a:defRPr sz="13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6654" tIns="48328" rIns="96654" bIns="48328" rtlCol="0"/>
          <a:lstStyle>
            <a:lvl1pPr algn="r">
              <a:defRPr sz="1300"/>
            </a:lvl1pPr>
          </a:lstStyle>
          <a:p>
            <a:fld id="{3ACEC32E-EEDF-4F6F-9227-E6EDC3686343}" type="datetimeFigureOut">
              <a:rPr lang="en-US" smtClean="0"/>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54" tIns="48328" rIns="96654" bIns="48328"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6654" tIns="48328" rIns="96654" bIns="48328"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1" y="9119475"/>
            <a:ext cx="3169920" cy="481726"/>
          </a:xfrm>
          <a:prstGeom prst="rect">
            <a:avLst/>
          </a:prstGeom>
        </p:spPr>
        <p:txBody>
          <a:bodyPr vert="horz" lIns="96654" tIns="48328" rIns="96654" bIns="48328"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4" tIns="48328" rIns="96654" bIns="48328" rtlCol="0" anchor="b"/>
          <a:lstStyle>
            <a:lvl1pPr algn="r">
              <a:defRPr sz="1300"/>
            </a:lvl1pPr>
          </a:lstStyle>
          <a:p>
            <a:fld id="{E21EC080-2224-427D-8004-F896D4FDE80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p:sp>
      <p:sp>
        <p:nvSpPr>
          <p:cNvPr id="22530" name="Notes Placeholder 2"/>
          <p:cNvSpPr>
            <a:spLocks noGrp="1"/>
          </p:cNvSpPr>
          <p:nvPr>
            <p:ph type="body"/>
          </p:nvPr>
        </p:nvSpPr>
        <p:spPr>
          <a:noFill/>
          <a:ln>
            <a:noFill/>
          </a:ln>
        </p:spPr>
        <p:txBody>
          <a:bodyPr lIns="0" tIns="0" rIns="0" bIns="0" anchor="t"/>
          <a:lstStyle/>
          <a:p>
            <a:pPr indent="-36195"/>
            <a:endParaRPr lang="en-GB" altLang="zh-CN"/>
          </a:p>
        </p:txBody>
      </p:sp>
      <p:sp>
        <p:nvSpPr>
          <p:cNvPr id="22531" name="Slide Number Placeholder 3"/>
          <p:cNvSpPr>
            <a:spLocks noGrp="1"/>
          </p:cNvSpPr>
          <p:nvPr>
            <p:ph type="sldNum" sz="quarter"/>
          </p:nvPr>
        </p:nvSpPr>
        <p:spPr>
          <a:xfrm>
            <a:off x="5867400" y="8686800"/>
            <a:ext cx="609600" cy="227013"/>
          </a:xfrm>
          <a:prstGeom prst="rect">
            <a:avLst/>
          </a:prstGeom>
          <a:noFill/>
          <a:ln w="9525">
            <a:noFill/>
          </a:ln>
        </p:spPr>
        <p:txBody>
          <a:bodyPr lIns="0" tIns="0" rIns="0" bIns="0" anchor="ctr"/>
          <a:lstStyle/>
          <a:p>
            <a:fld id="{9A0DB2DC-4C9A-4742-B13C-FB6460FD3503}" type="slidenum">
              <a:rPr lang="en-GB" altLang="zh-CN" sz="900"/>
            </a:fld>
            <a:endParaRPr lang="en-GB" altLang="zh-CN" sz="9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0">
    <p:spTree>
      <p:nvGrpSpPr>
        <p:cNvPr id="1" name=""/>
        <p:cNvGrpSpPr/>
        <p:nvPr/>
      </p:nvGrpSpPr>
      <p:grpSpPr>
        <a:xfrm>
          <a:off x="0" y="0"/>
          <a:ext cx="0" cy="0"/>
          <a:chOff x="0" y="0"/>
          <a:chExt cx="0" cy="0"/>
        </a:xfrm>
      </p:grpSpPr>
      <p:sp>
        <p:nvSpPr>
          <p:cNvPr id="133" name="幻灯片编号"/>
          <p:cNvSpPr txBox="1">
            <a:spLocks noGrp="1"/>
          </p:cNvSpPr>
          <p:nvPr>
            <p:ph type="sldNum" sz="quarter" idx="2"/>
          </p:nvPr>
        </p:nvSpPr>
        <p:spPr>
          <a:xfrm>
            <a:off x="8566175" y="6478588"/>
            <a:ext cx="120626" cy="184151"/>
          </a:xfrm>
          <a:prstGeom prst="rect">
            <a:avLst/>
          </a:prstGeom>
          <a:ln w="12700"/>
        </p:spPr>
        <p:txBody>
          <a:bodyPr lIns="0" tIns="0" rIns="0" bIns="0" anchor="b"/>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hasCustomPrompt="1"/>
          </p:nvPr>
        </p:nvSpPr>
        <p:spPr>
          <a:prstGeom prst="rect">
            <a:avLst/>
          </a:prstGeom>
        </p:spPr>
        <p:txBody>
          <a:bodyPr/>
          <a:lstStyle/>
          <a:p>
            <a:r>
              <a:t>标题文本</a:t>
            </a:r>
          </a:p>
        </p:txBody>
      </p:sp>
      <p:sp>
        <p:nvSpPr>
          <p:cNvPr id="21"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_03">
    <p:spTree>
      <p:nvGrpSpPr>
        <p:cNvPr id="1" name=""/>
        <p:cNvGrpSpPr/>
        <p:nvPr/>
      </p:nvGrpSpPr>
      <p:grpSpPr>
        <a:xfrm>
          <a:off x="0" y="0"/>
          <a:ext cx="0" cy="0"/>
          <a:chOff x="0" y="0"/>
          <a:chExt cx="0" cy="0"/>
        </a:xfrm>
      </p:grpSpPr>
      <p:sp>
        <p:nvSpPr>
          <p:cNvPr id="7" name="Picture Placeholder 11"/>
          <p:cNvSpPr>
            <a:spLocks noGrp="1"/>
          </p:cNvSpPr>
          <p:nvPr>
            <p:ph type="pic" sz="quarter" idx="10" hasCustomPrompt="1"/>
          </p:nvPr>
        </p:nvSpPr>
        <p:spPr>
          <a:xfrm>
            <a:off x="-1" y="0"/>
            <a:ext cx="9144001" cy="6858000"/>
          </a:xfrm>
        </p:spPr>
        <p:txBody>
          <a:bodyPr anchor="ctr" anchorCtr="1">
            <a:normAutofit/>
          </a:bodyPr>
          <a:lstStyle>
            <a:lvl1pPr marL="0" indent="0">
              <a:buNone/>
              <a:defRPr sz="1800">
                <a:solidFill>
                  <a:schemeClr val="bg1"/>
                </a:solidFill>
              </a:defRPr>
            </a:lvl1pPr>
          </a:lstStyle>
          <a:p>
            <a:r>
              <a:rPr lang="en-US" noProof="0" dirty="0"/>
              <a:t>Insert Image</a:t>
            </a:r>
            <a:endParaRPr lang="en-US" noProof="0" dirty="0"/>
          </a:p>
        </p:txBody>
      </p:sp>
      <p:sp>
        <p:nvSpPr>
          <p:cNvPr id="2" name="Title 1"/>
          <p:cNvSpPr>
            <a:spLocks noGrp="1"/>
          </p:cNvSpPr>
          <p:nvPr>
            <p:ph type="ctrTitle" hasCustomPrompt="1"/>
          </p:nvPr>
        </p:nvSpPr>
        <p:spPr>
          <a:xfrm>
            <a:off x="237015" y="2404234"/>
            <a:ext cx="3997529" cy="1746504"/>
          </a:xfrm>
        </p:spPr>
        <p:txBody>
          <a:bodyPr vert="horz" lIns="0" tIns="45720" rIns="0" bIns="45720" rtlCol="0" anchor="b" anchorCtr="1">
            <a:noAutofit/>
          </a:bodyPr>
          <a:lstStyle>
            <a:lvl1pPr>
              <a:defRPr lang="en-GB" dirty="0">
                <a:solidFill>
                  <a:schemeClr val="bg1"/>
                </a:solidFill>
              </a:defRPr>
            </a:lvl1pPr>
          </a:lstStyle>
          <a:p>
            <a:pPr marL="0" lvl="0"/>
            <a:r>
              <a:rPr lang="en-US" noProof="0"/>
              <a:t>TITLE</a:t>
            </a:r>
            <a:endParaRPr lang="en-US" noProof="0"/>
          </a:p>
        </p:txBody>
      </p:sp>
      <p:sp>
        <p:nvSpPr>
          <p:cNvPr id="3" name="Subtitle 2"/>
          <p:cNvSpPr>
            <a:spLocks noGrp="1"/>
          </p:cNvSpPr>
          <p:nvPr>
            <p:ph type="subTitle" idx="1" hasCustomPrompt="1"/>
          </p:nvPr>
        </p:nvSpPr>
        <p:spPr>
          <a:xfrm>
            <a:off x="339885" y="4553291"/>
            <a:ext cx="3787133" cy="521208"/>
          </a:xfrm>
        </p:spPr>
        <p:txBody>
          <a:bodyPr vert="horz" lIns="0" tIns="0" rIns="0" bIns="0" rtlCol="0" anchor="t" anchorCtr="1">
            <a:noAutofit/>
          </a:bodyPr>
          <a:lstStyle>
            <a:lvl1pPr marL="0" indent="0">
              <a:lnSpc>
                <a:spcPct val="100000"/>
              </a:lnSpc>
              <a:spcBef>
                <a:spcPts val="0"/>
              </a:spcBef>
              <a:buNone/>
              <a:defRPr lang="en-GB" sz="1500" dirty="0">
                <a:solidFill>
                  <a:schemeClr val="bg1"/>
                </a:solidFill>
              </a:defRPr>
            </a:lvl1pPr>
          </a:lstStyle>
          <a:p>
            <a:pPr lvl="0"/>
            <a:r>
              <a:rPr lang="en-US" noProof="0"/>
              <a:t>Subtitle</a:t>
            </a:r>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29841" y="2505075"/>
            <a:ext cx="3868340"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D18584A-46E0-4748-9A73-182D262C188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D18584A-46E0-4748-9A73-182D262C188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18584A-46E0-4748-9A73-182D262C188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8584A-46E0-4748-9A73-182D262C1888}" type="datetimeFigureOut">
              <a:rPr lang="en-US" smtClean="0"/>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1C2CC-ED7A-44FF-B284-7411D3F2E85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4.xml"/><Relationship Id="rId7" Type="http://schemas.openxmlformats.org/officeDocument/2006/relationships/image" Target="../media/image7.png"/><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16"/>
          <p:cNvSpPr>
            <a:spLocks noGrp="1" noRot="1" noChangeAspect="1" noMove="1" noResize="1" noEditPoints="1" noAdjustHandles="1" noChangeArrowheads="1" noChangeShapeType="1" noTextEdit="1"/>
          </p:cNvSpPr>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ctrTitle"/>
          </p:nvPr>
        </p:nvSpPr>
        <p:spPr>
          <a:xfrm>
            <a:off x="632843" y="4878964"/>
            <a:ext cx="7897185" cy="1000655"/>
          </a:xfrm>
        </p:spPr>
        <p:txBody>
          <a:bodyPr vert="horz" lIns="91440" tIns="45720" rIns="91440" bIns="45720" rtlCol="0" anchor="t">
            <a:normAutofit/>
          </a:bodyPr>
          <a:lstStyle/>
          <a:p>
            <a:pPr algn="ctr"/>
            <a:r>
              <a:rPr lang="en-US" sz="3200" dirty="0">
                <a:solidFill>
                  <a:schemeClr val="tx2"/>
                </a:solidFill>
              </a:rPr>
              <a:t>Enterprise Blockchain Developers (Intermediate)</a:t>
            </a:r>
            <a:endParaRPr lang="en-US" sz="3200" dirty="0">
              <a:solidFill>
                <a:schemeClr val="tx2"/>
              </a:solidFill>
            </a:endParaRPr>
          </a:p>
        </p:txBody>
      </p:sp>
      <p:pic>
        <p:nvPicPr>
          <p:cNvPr id="6" name="Picture 5"/>
          <p:cNvPicPr>
            <a:picLocks noChangeAspect="1"/>
          </p:cNvPicPr>
          <p:nvPr/>
        </p:nvPicPr>
        <p:blipFill rotWithShape="1">
          <a:blip r:embed="rId1"/>
          <a:srcRect t="9158" b="9158"/>
          <a:stretch>
            <a:fillRect/>
          </a:stretch>
        </p:blipFill>
        <p:spPr>
          <a:xfrm>
            <a:off x="20" y="10"/>
            <a:ext cx="9143980" cy="4201449"/>
          </a:xfrm>
          <a:prstGeom prst="rect">
            <a:avLst/>
          </a:prstGeom>
        </p:spPr>
      </p:pic>
      <p:grpSp>
        <p:nvGrpSpPr>
          <p:cNvPr id="26" name="Group 18"/>
          <p:cNvGrpSpPr>
            <a:grpSpLocks noGrp="1" noRot="1" noChangeAspect="1" noMove="1" noResize="1" noUngrp="1"/>
          </p:cNvGrpSpPr>
          <p:nvPr/>
        </p:nvGrpSpPr>
        <p:grpSpPr>
          <a:xfrm>
            <a:off x="0" y="2941813"/>
            <a:ext cx="9141713" cy="1828800"/>
            <a:chOff x="-305" y="3144820"/>
            <a:chExt cx="9182100" cy="1551136"/>
          </a:xfrm>
        </p:grpSpPr>
        <p:sp useBgFill="1">
          <p:nvSpPr>
            <p:cNvPr id="20" name="Freeform: Shape 19"/>
            <p:cNvSpPr/>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27" name="Freeform: Shape 20"/>
            <p:cNvSpPr/>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2" name="Freeform: Shape 21"/>
            <p:cNvSpPr/>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8" name="Freeform: Shape 22"/>
            <p:cNvSpPr/>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32" name="Rectangle 31"/>
          <p:cNvSpPr/>
          <p:nvPr/>
        </p:nvSpPr>
        <p:spPr>
          <a:xfrm>
            <a:off x="-169607" y="84246"/>
            <a:ext cx="9313607" cy="7929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a:p>
        </p:txBody>
      </p:sp>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3330" y="289587"/>
            <a:ext cx="1600430" cy="477051"/>
          </a:xfrm>
          <a:prstGeom prst="rect">
            <a:avLst/>
          </a:prstGeom>
        </p:spPr>
      </p:pic>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4699" y="271782"/>
            <a:ext cx="988629" cy="454592"/>
          </a:xfrm>
          <a:prstGeom prst="rect">
            <a:avLst/>
          </a:prstGeom>
        </p:spPr>
      </p:pic>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6573" y="352882"/>
            <a:ext cx="1894118" cy="373492"/>
          </a:xfrm>
          <a:prstGeom prst="rect">
            <a:avLst/>
          </a:prstGeom>
        </p:spPr>
      </p:pic>
      <p:sp>
        <p:nvSpPr>
          <p:cNvPr id="36" name="TextBox 35"/>
          <p:cNvSpPr txBox="1"/>
          <p:nvPr/>
        </p:nvSpPr>
        <p:spPr>
          <a:xfrm>
            <a:off x="6811628" y="145605"/>
            <a:ext cx="1352876" cy="253916"/>
          </a:xfrm>
          <a:prstGeom prst="rect">
            <a:avLst/>
          </a:prstGeom>
          <a:noFill/>
        </p:spPr>
        <p:txBody>
          <a:bodyPr wrap="square" rtlCol="0">
            <a:spAutoFit/>
          </a:bodyPr>
          <a:lstStyle/>
          <a:p>
            <a:r>
              <a:rPr lang="en-SG" sz="1050" dirty="0"/>
              <a:t>In support of</a:t>
            </a:r>
            <a:endParaRPr lang="en-SG" sz="1050" dirty="0"/>
          </a:p>
        </p:txBody>
      </p:sp>
      <p:pic>
        <p:nvPicPr>
          <p:cNvPr id="37" name="Picture 2" descr="BAS_logo_FA_ Horizontal_RGB We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0815" y="145605"/>
            <a:ext cx="1348818" cy="67440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SmartMesh – The BrandLaurea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65637" y="6271357"/>
            <a:ext cx="717615" cy="47841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7604507" y="6071372"/>
            <a:ext cx="925521" cy="260096"/>
          </a:xfrm>
          <a:prstGeom prst="rect">
            <a:avLst/>
          </a:prstGeom>
          <a:noFill/>
        </p:spPr>
        <p:txBody>
          <a:bodyPr wrap="square" rtlCol="0">
            <a:spAutoFit/>
          </a:bodyPr>
          <a:lstStyle/>
          <a:p>
            <a:r>
              <a:rPr lang="en-SG" sz="1050" dirty="0"/>
              <a:t>Powered By</a:t>
            </a:r>
            <a:endParaRPr lang="en-SG" sz="1050" dirty="0"/>
          </a:p>
        </p:txBody>
      </p:sp>
      <p:pic>
        <p:nvPicPr>
          <p:cNvPr id="40" name="Picture 39"/>
          <p:cNvPicPr>
            <a:picLocks noChangeAspect="1"/>
          </p:cNvPicPr>
          <p:nvPr/>
        </p:nvPicPr>
        <p:blipFill>
          <a:blip r:embed="rId7"/>
          <a:stretch>
            <a:fillRect/>
          </a:stretch>
        </p:blipFill>
        <p:spPr>
          <a:xfrm>
            <a:off x="8437229" y="6268126"/>
            <a:ext cx="500274" cy="4929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EIP Demo</a:t>
            </a:r>
            <a:endParaRPr lang="en-US" sz="3200" b="1"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628650" y="989044"/>
            <a:ext cx="7886700" cy="5605719"/>
          </a:xfrm>
        </p:spPr>
        <p:txBody>
          <a:bodyPr>
            <a:normAutofit lnSpcReduction="10000"/>
          </a:bodyPr>
          <a:lstStyle/>
          <a:p>
            <a:pPr defTabSz="342900">
              <a:lnSpc>
                <a:spcPct val="120000"/>
              </a:lnSpc>
            </a:pPr>
            <a:r>
              <a:rPr lang="en-US" altLang="en-US" sz="1800" dirty="0">
                <a:solidFill>
                  <a:srgbClr val="262626"/>
                </a:solidFill>
              </a:rPr>
              <a:t>var Web3 = require('web3');</a:t>
            </a:r>
            <a:endParaRPr lang="en-US" altLang="en-US" sz="1800" dirty="0">
              <a:solidFill>
                <a:srgbClr val="262626"/>
              </a:solidFill>
            </a:endParaRPr>
          </a:p>
          <a:p>
            <a:pPr defTabSz="342900">
              <a:lnSpc>
                <a:spcPct val="120000"/>
              </a:lnSpc>
            </a:pPr>
            <a:r>
              <a:rPr lang="en-US" altLang="en-US" sz="1800" dirty="0">
                <a:solidFill>
                  <a:srgbClr val="262626"/>
                </a:solidFill>
              </a:rPr>
              <a:t>var web3 = new Web3(new Web3.providers.HttpProvider('https://mainnet.infura.io/'));</a:t>
            </a:r>
            <a:endParaRPr lang="en-US" altLang="en-US" sz="1800" dirty="0">
              <a:solidFill>
                <a:srgbClr val="262626"/>
              </a:solidFill>
            </a:endParaRPr>
          </a:p>
          <a:p>
            <a:pPr defTabSz="342900">
              <a:lnSpc>
                <a:spcPct val="120000"/>
              </a:lnSpc>
            </a:pPr>
            <a:r>
              <a:rPr lang="en-US" altLang="en-US" sz="1800" dirty="0">
                <a:solidFill>
                  <a:srgbClr val="262626"/>
                </a:solidFill>
              </a:rPr>
              <a:t>console.log(web3.eth.getTransaction('0x4b420c328f11bbf4cc0043af7bd8b170026e97ef4261e93354bf080c2d04ea6d').v);</a:t>
            </a:r>
            <a:endParaRPr lang="en-US" altLang="en-US" sz="1800" dirty="0">
              <a:solidFill>
                <a:srgbClr val="262626"/>
              </a:solidFill>
            </a:endParaRPr>
          </a:p>
          <a:p>
            <a:pPr defTabSz="342900">
              <a:lnSpc>
                <a:spcPct val="120000"/>
              </a:lnSpc>
            </a:pPr>
            <a:r>
              <a:rPr lang="en-US" altLang="en-US" sz="1800" dirty="0">
                <a:solidFill>
                  <a:srgbClr val="262626"/>
                </a:solidFill>
              </a:rPr>
              <a:t>//0x26</a:t>
            </a:r>
            <a:endParaRPr lang="en-US" altLang="en-US" sz="1800" dirty="0">
              <a:solidFill>
                <a:srgbClr val="262626"/>
              </a:solidFill>
            </a:endParaRPr>
          </a:p>
          <a:p>
            <a:pPr defTabSz="342900">
              <a:lnSpc>
                <a:spcPct val="120000"/>
              </a:lnSpc>
            </a:pPr>
            <a:r>
              <a:rPr lang="en-US" altLang="en-US" sz="1800" dirty="0">
                <a:solidFill>
                  <a:srgbClr val="262626"/>
                </a:solidFill>
              </a:rPr>
              <a:t>console.log(web3.eth.getTransaction('0x79fbfd4daa09f7947595f6c1e3d8e78b4032cf64d105292b10f61ebb067d2bcf').v);</a:t>
            </a:r>
            <a:endParaRPr lang="en-US" altLang="en-US" sz="1800" dirty="0">
              <a:solidFill>
                <a:srgbClr val="262626"/>
              </a:solidFill>
            </a:endParaRPr>
          </a:p>
          <a:p>
            <a:pPr defTabSz="342900">
              <a:lnSpc>
                <a:spcPct val="120000"/>
              </a:lnSpc>
            </a:pPr>
            <a:r>
              <a:rPr lang="en-US" altLang="en-US" sz="1800" dirty="0">
                <a:solidFill>
                  <a:srgbClr val="262626"/>
                </a:solidFill>
              </a:rPr>
              <a:t>//0x1b</a:t>
            </a:r>
            <a:endParaRPr lang="en-US" altLang="en-US" sz="1800" dirty="0">
              <a:solidFill>
                <a:srgbClr val="26262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233363" y="308848"/>
            <a:ext cx="8227219" cy="327422"/>
          </a:xfrm>
        </p:spPr>
        <p:txBody>
          <a:bodyPr vert="horz" lIns="0" tIns="0" rIns="0" bIns="0" rtlCol="0" anchor="ctr">
            <a:normAutofit fontScale="90000"/>
          </a:bodyPr>
          <a:lstStyle/>
          <a:p>
            <a:pPr algn="ctr"/>
            <a:r>
              <a:rPr lang="en-US" altLang="zh-CN" sz="3200" b="1" dirty="0">
                <a:latin typeface="Calibri" panose="020F0502020204030204" pitchFamily="34" charset="0"/>
                <a:cs typeface="Calibri" panose="020F0502020204030204" pitchFamily="34" charset="0"/>
              </a:rPr>
              <a:t>Outline</a:t>
            </a:r>
            <a:endParaRPr lang="en-GB" altLang="zh-CN" sz="3200" b="1" dirty="0">
              <a:latin typeface="Calibri" panose="020F0502020204030204" pitchFamily="34" charset="0"/>
              <a:cs typeface="Calibri" panose="020F0502020204030204" pitchFamily="34" charset="0"/>
            </a:endParaRPr>
          </a:p>
        </p:txBody>
      </p:sp>
      <p:sp>
        <p:nvSpPr>
          <p:cNvPr id="21506" name="文本框 6"/>
          <p:cNvSpPr txBox="1"/>
          <p:nvPr/>
        </p:nvSpPr>
        <p:spPr>
          <a:xfrm>
            <a:off x="246455" y="859156"/>
            <a:ext cx="8651359" cy="5486400"/>
          </a:xfrm>
          <a:prstGeom prst="rect">
            <a:avLst/>
          </a:prstGeom>
          <a:noFill/>
          <a:ln w="9525">
            <a:noFill/>
          </a:ln>
        </p:spPr>
        <p:txBody>
          <a:bodyPr wrap="square" lIns="0" tIns="0" rIns="0" bIns="0" anchor="t"/>
          <a:lstStyle/>
          <a:p>
            <a:pPr marL="171450" lvl="0" indent="-171450" fontAlgn="auto">
              <a:lnSpc>
                <a:spcPct val="200000"/>
              </a:lnSpc>
              <a:spcBef>
                <a:spcPts val="700"/>
              </a:spcBef>
              <a:buFont typeface="Arial" panose="020B0604020202020204" pitchFamily="34" charset="0"/>
              <a:buChar char="•"/>
            </a:pPr>
            <a:r>
              <a:rPr lang="en-US" dirty="0"/>
              <a:t>What are Hard Fork and Soft Fork</a:t>
            </a:r>
            <a:endParaRPr lang="en-US" dirty="0"/>
          </a:p>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Major Ethereum Forks</a:t>
            </a:r>
            <a:endParaRPr lang="en-US" dirty="0">
              <a:latin typeface="Calibri" panose="020F0502020204030204" pitchFamily="34" charset="0"/>
              <a:cs typeface="Calibri" panose="020F0502020204030204" pitchFamily="34" charset="0"/>
            </a:endParaRPr>
          </a:p>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Soft Fork: EIP Explaination</a:t>
            </a:r>
            <a:endParaRPr lang="en-US" dirty="0">
              <a:latin typeface="Calibri" panose="020F0502020204030204" pitchFamily="34" charset="0"/>
              <a:cs typeface="Calibri" panose="020F0502020204030204" pitchFamily="34" charset="0"/>
            </a:endParaRPr>
          </a:p>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EIP Demo</a:t>
            </a:r>
            <a:endParaRPr lang="en-US" dirty="0"/>
          </a:p>
        </p:txBody>
      </p:sp>
      <p:sp>
        <p:nvSpPr>
          <p:cNvPr id="6" name="TextBox 6"/>
          <p:cNvSpPr txBox="1"/>
          <p:nvPr/>
        </p:nvSpPr>
        <p:spPr>
          <a:xfrm>
            <a:off x="25183" y="6636420"/>
            <a:ext cx="3270445" cy="184664"/>
          </a:xfrm>
          <a:prstGeom prst="rect">
            <a:avLst/>
          </a:prstGeom>
          <a:ln w="12700">
            <a:miter lim="400000"/>
          </a:ln>
        </p:spPr>
        <p:txBody>
          <a:bodyPr wrap="none" lIns="34289" tIns="34289" rIns="34289" bIns="34289">
            <a:spAutoFit/>
          </a:bodyPr>
          <a:lstStyle>
            <a:lvl1pPr defTabSz="914400">
              <a:defRPr sz="1000">
                <a:solidFill>
                  <a:srgbClr val="FFFFFF"/>
                </a:solidFill>
                <a:latin typeface="Montserrat"/>
                <a:ea typeface="Montserrat"/>
                <a:cs typeface="Montserrat"/>
                <a:sym typeface="Montserrat"/>
              </a:defRPr>
            </a:lvl1pPr>
          </a:lstStyle>
          <a:p>
            <a:r>
              <a:rPr lang="en-US" sz="750" dirty="0">
                <a:solidFill>
                  <a:schemeClr val="tx1"/>
                </a:solidFill>
                <a:latin typeface="Montserrat" panose="00000500000000000000" pitchFamily="2" charset="0"/>
              </a:rPr>
              <a:t>© 2017-2020    SmartMesh Foundation Pte. Ltd.  |  MeshBox Foundation Pte. Ltd.</a:t>
            </a:r>
            <a:endParaRPr lang="en-US" sz="750" dirty="0">
              <a:solidFill>
                <a:schemeClr val="tx1"/>
              </a:solidFill>
              <a:latin typeface="Montserrat" panose="00000500000000000000" pitchFamily="2" charset="0"/>
              <a:sym typeface="Arial" panose="020B0604020202020204"/>
            </a:endParaRPr>
          </a:p>
        </p:txBody>
      </p:sp>
      <p:sp>
        <p:nvSpPr>
          <p:cNvPr id="7" name="TextBox 6"/>
          <p:cNvSpPr txBox="1">
            <a:spLocks noChangeArrowheads="1"/>
          </p:cNvSpPr>
          <p:nvPr/>
        </p:nvSpPr>
        <p:spPr bwMode="auto">
          <a:xfrm>
            <a:off x="7872314" y="6569155"/>
            <a:ext cx="1289447" cy="253916"/>
          </a:xfrm>
          <a:prstGeom prst="rect">
            <a:avLst/>
          </a:prstGeom>
          <a:noFill/>
          <a:ln w="9525">
            <a:noFill/>
            <a:miter lim="800000"/>
          </a:ln>
        </p:spPr>
        <p:txBody>
          <a:bodyPr>
            <a:spAutoFit/>
          </a:bodyPr>
          <a:lstStyle/>
          <a:p>
            <a:pPr algn="r"/>
            <a:fld id="{6F888031-CE6A-4173-BB2B-520974F34056}" type="slidenum">
              <a:rPr lang="en-GB" sz="1050">
                <a:latin typeface="Calibri" panose="020F0502020204030204" pitchFamily="34" charset="0"/>
              </a:rPr>
            </a:fld>
            <a:endParaRPr lang="en-GB" sz="1050" dirty="0">
              <a:latin typeface="Calibri" panose="020F0502020204030204" pitchFamily="34" charset="0"/>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Forks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Soft Fork—a modification to the consensus rules that is</a:t>
            </a:r>
            <a:r>
              <a:rPr lang="en-US" altLang="en-US" sz="1800" b="1" dirty="0">
                <a:solidFill>
                  <a:srgbClr val="262626"/>
                </a:solidFill>
              </a:rPr>
              <a:t> </a:t>
            </a:r>
            <a:r>
              <a:rPr lang="en-US" altLang="en-US" sz="1800" b="1" dirty="0">
                <a:solidFill>
                  <a:srgbClr val="FF0000"/>
                </a:solidFill>
              </a:rPr>
              <a:t>backward compatible</a:t>
            </a:r>
            <a:r>
              <a:rPr lang="en-US" altLang="en-US" sz="1800" dirty="0">
                <a:solidFill>
                  <a:srgbClr val="262626"/>
                </a:solidFill>
              </a:rPr>
              <a:t> with previous versions of the blockchain. Soft forks modify the blockchain and apply new rules but fundamentally still allow older versions of the blockchain to remain valid.</a:t>
            </a:r>
            <a:endParaRPr lang="en-US" altLang="en-US" sz="1800" dirty="0">
              <a:solidFill>
                <a:srgbClr val="262626"/>
              </a:solidFill>
            </a:endParaRPr>
          </a:p>
          <a:p>
            <a:pPr defTabSz="342900">
              <a:lnSpc>
                <a:spcPct val="120000"/>
              </a:lnSpc>
            </a:pPr>
            <a:r>
              <a:rPr lang="en-US" altLang="en-US" sz="1800" dirty="0">
                <a:solidFill>
                  <a:srgbClr val="262626"/>
                </a:solidFill>
              </a:rPr>
              <a:t>Gradual software upgrades—bug fixes, security checks, and new features. </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Hard Fork—a </a:t>
            </a:r>
            <a:r>
              <a:rPr lang="en-US" altLang="en-US" sz="1800" b="1" dirty="0">
                <a:solidFill>
                  <a:srgbClr val="FF0000"/>
                </a:solidFill>
              </a:rPr>
              <a:t>permanent split</a:t>
            </a:r>
            <a:r>
              <a:rPr lang="en-US" altLang="en-US" sz="1800" dirty="0">
                <a:solidFill>
                  <a:srgbClr val="262626"/>
                </a:solidFill>
              </a:rPr>
              <a:t> in the blockchain if consensus cannot be reached. A hard fork is a far more substantial issue as it will invalidate older versions of the blockchain.</a:t>
            </a:r>
            <a:endParaRPr lang="en-US" altLang="en-US" sz="1800" dirty="0">
              <a:solidFill>
                <a:srgbClr val="262626"/>
              </a:solidFill>
            </a:endParaRPr>
          </a:p>
          <a:p>
            <a:pPr defTabSz="342900">
              <a:lnSpc>
                <a:spcPct val="120000"/>
              </a:lnSpc>
            </a:pPr>
            <a:r>
              <a:rPr lang="en-US" altLang="en-US" sz="1800" dirty="0">
                <a:solidFill>
                  <a:srgbClr val="262626"/>
                </a:solidFill>
                <a:sym typeface="+mn-ea"/>
              </a:rPr>
              <a:t> A permanent division of the blockchain.</a:t>
            </a:r>
            <a:endParaRPr lang="en-US" altLang="en-US" sz="1800" dirty="0">
              <a:solidFill>
                <a:srgbClr val="262626"/>
              </a:solidFill>
              <a:sym typeface="+mn-ea"/>
            </a:endParaRPr>
          </a:p>
          <a:p>
            <a:pPr defTabSz="342900">
              <a:lnSpc>
                <a:spcPct val="120000"/>
              </a:lnSpc>
            </a:pPr>
            <a:endParaRPr lang="en-US" altLang="en-US" sz="1800" dirty="0">
              <a:solidFill>
                <a:srgbClr val="26262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Forks</a:t>
            </a:r>
            <a:endParaRPr lang="en-US" sz="3200" b="1" dirty="0">
              <a:latin typeface="Calibri" panose="020F0502020204030204" pitchFamily="34" charset="0"/>
              <a:cs typeface="Calibri" panose="020F0502020204030204" pitchFamily="34" charset="0"/>
            </a:endParaRPr>
          </a:p>
        </p:txBody>
      </p:sp>
      <p:pic>
        <p:nvPicPr>
          <p:cNvPr id="4" name="内容占位符 3"/>
          <p:cNvPicPr>
            <a:picLocks noChangeAspect="1"/>
          </p:cNvPicPr>
          <p:nvPr>
            <p:ph idx="1"/>
          </p:nvPr>
        </p:nvPicPr>
        <p:blipFill>
          <a:blip r:embed="rId1"/>
          <a:stretch>
            <a:fillRect/>
          </a:stretch>
        </p:blipFill>
        <p:spPr>
          <a:xfrm>
            <a:off x="1266190" y="1036955"/>
            <a:ext cx="6611620" cy="2759710"/>
          </a:xfrm>
          <a:prstGeom prst="rect">
            <a:avLst/>
          </a:prstGeom>
        </p:spPr>
      </p:pic>
      <p:pic>
        <p:nvPicPr>
          <p:cNvPr id="5" name="图片 4"/>
          <p:cNvPicPr>
            <a:picLocks noChangeAspect="1"/>
          </p:cNvPicPr>
          <p:nvPr/>
        </p:nvPicPr>
        <p:blipFill>
          <a:blip r:embed="rId2"/>
          <a:stretch>
            <a:fillRect/>
          </a:stretch>
        </p:blipFill>
        <p:spPr>
          <a:xfrm>
            <a:off x="1266190" y="4137025"/>
            <a:ext cx="6611620" cy="23717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Major Ethereum Forks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20000"/>
          </a:bodyPr>
          <a:lstStyle/>
          <a:p>
            <a:pPr defTabSz="342900">
              <a:lnSpc>
                <a:spcPct val="120000"/>
              </a:lnSpc>
            </a:pPr>
            <a:r>
              <a:rPr lang="en-US" altLang="en-US" sz="1800" dirty="0">
                <a:solidFill>
                  <a:srgbClr val="262626"/>
                </a:solidFill>
              </a:rPr>
              <a:t>Ethereum July 30, 2015</a:t>
            </a:r>
            <a:endParaRPr lang="en-US" altLang="en-US" sz="1800" dirty="0">
              <a:solidFill>
                <a:srgbClr val="262626"/>
              </a:solidFill>
            </a:endParaRPr>
          </a:p>
          <a:p>
            <a:pPr defTabSz="342900">
              <a:lnSpc>
                <a:spcPct val="120000"/>
              </a:lnSpc>
            </a:pPr>
            <a:r>
              <a:rPr lang="en-US" altLang="en-US" sz="1800" dirty="0">
                <a:solidFill>
                  <a:srgbClr val="262626"/>
                </a:solidFill>
              </a:rPr>
              <a:t>Vitalik Buterin, founder of Ethereum, and his team finished the 9th and final proof of concept known as Olympic in May 2015. The Ethereum blockchain, also known as Frontier, went live shortly after, on July 30, 2015.</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Ice Age  Sep 8, 2015</a:t>
            </a:r>
            <a:endParaRPr lang="en-US" altLang="en-US" sz="1800" dirty="0">
              <a:solidFill>
                <a:srgbClr val="262626"/>
              </a:solidFill>
            </a:endParaRPr>
          </a:p>
          <a:p>
            <a:pPr defTabSz="342900">
              <a:lnSpc>
                <a:spcPct val="120000"/>
              </a:lnSpc>
            </a:pPr>
            <a:r>
              <a:rPr lang="en-US" altLang="en-US" sz="1800" dirty="0">
                <a:solidFill>
                  <a:srgbClr val="262626"/>
                </a:solidFill>
              </a:rPr>
              <a:t>Also known as “Frontier Thawing”, this was the first (unplanned) fork of the Ethereum blockchain, providing security and speed updates to the network.</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Homestead Mar 15, 2016</a:t>
            </a:r>
            <a:endParaRPr lang="en-US" altLang="en-US" sz="1800" dirty="0">
              <a:solidFill>
                <a:srgbClr val="262626"/>
              </a:solidFill>
            </a:endParaRPr>
          </a:p>
          <a:p>
            <a:pPr defTabSz="342900">
              <a:lnSpc>
                <a:spcPct val="120000"/>
              </a:lnSpc>
            </a:pPr>
            <a:r>
              <a:rPr lang="en-US" altLang="en-US" sz="1800" dirty="0">
                <a:solidFill>
                  <a:srgbClr val="262626"/>
                </a:solidFill>
              </a:rPr>
              <a:t>Homestead is widely considered Phase 2 of Ethereum’s development evolution. This rollout included three critical updates to Ethereum: the removal of centralization on the network, enabling users to hold and transact with ETH, and to write and deploy smart contracts.</a:t>
            </a:r>
            <a:endParaRPr lang="en-US" altLang="en-US" sz="1800" dirty="0">
              <a:solidFill>
                <a:srgbClr val="262626"/>
              </a:solidFill>
            </a:endParaRPr>
          </a:p>
          <a:p>
            <a:pPr defTabSz="342900">
              <a:lnSpc>
                <a:spcPct val="120000"/>
              </a:lnSpc>
            </a:pPr>
            <a:endParaRPr lang="en-US" altLang="en-US" sz="1800" dirty="0">
              <a:solidFill>
                <a:srgbClr val="26262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Major Ethereum Forks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fontScale="90000"/>
          </a:bodyPr>
          <a:lstStyle/>
          <a:p>
            <a:pPr defTabSz="342900">
              <a:lnSpc>
                <a:spcPct val="120000"/>
              </a:lnSpc>
            </a:pPr>
            <a:r>
              <a:rPr lang="en-US" altLang="en-US" sz="1800" dirty="0">
                <a:solidFill>
                  <a:srgbClr val="262626"/>
                </a:solidFill>
              </a:rPr>
              <a:t>The DAO July 20, 2016</a:t>
            </a:r>
            <a:endParaRPr lang="en-US" altLang="en-US" sz="1800" dirty="0">
              <a:solidFill>
                <a:srgbClr val="262626"/>
              </a:solidFill>
            </a:endParaRPr>
          </a:p>
          <a:p>
            <a:pPr defTabSz="342900">
              <a:lnSpc>
                <a:spcPct val="120000"/>
              </a:lnSpc>
            </a:pPr>
            <a:r>
              <a:rPr lang="en-US" altLang="en-US" sz="1800" dirty="0">
                <a:solidFill>
                  <a:srgbClr val="262626"/>
                </a:solidFill>
              </a:rPr>
              <a:t>The Decentralized Autonomous Organization (DAO) event was the most contentious event in Ethereum’s short history. The DAO team raised US$150 million through a 2016 token sale—but an unknown hacker stole US$50 million in ether (ETH), prompting the developer community to hard fork in order to recover the stolen funds.</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Ethereum Classic</a:t>
            </a:r>
            <a:endParaRPr lang="en-US" altLang="en-US" sz="1800" dirty="0">
              <a:solidFill>
                <a:srgbClr val="262626"/>
              </a:solidFill>
            </a:endParaRPr>
          </a:p>
          <a:p>
            <a:pPr defTabSz="342900">
              <a:lnSpc>
                <a:spcPct val="120000"/>
              </a:lnSpc>
            </a:pPr>
            <a:r>
              <a:rPr lang="en-US" altLang="en-US" sz="1800" dirty="0">
                <a:solidFill>
                  <a:srgbClr val="262626"/>
                </a:solidFill>
              </a:rPr>
              <a:t>Widely regarded as the only Ethereum fork of any significance, this hard fork was based on the controversial DAO event. The original chain became known as Ethereum Classic, and the new chain moved forward as the main Ethereum chain.</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sym typeface="+mn-ea"/>
              </a:rPr>
              <a:t>Metropolis-Byzantium Oct 12, 2017</a:t>
            </a:r>
            <a:endParaRPr lang="en-US" altLang="en-US" sz="1800" dirty="0">
              <a:solidFill>
                <a:srgbClr val="262626"/>
              </a:solidFill>
            </a:endParaRPr>
          </a:p>
          <a:p>
            <a:pPr defTabSz="342900">
              <a:lnSpc>
                <a:spcPct val="120000"/>
              </a:lnSpc>
            </a:pPr>
            <a:r>
              <a:rPr lang="en-US" altLang="en-US" sz="1800" dirty="0">
                <a:solidFill>
                  <a:srgbClr val="262626"/>
                </a:solidFill>
                <a:sym typeface="+mn-ea"/>
              </a:rPr>
              <a:t>Regarded as the third phase of Ethereum’s evolution, the Metropolis-Byzantium soft fork functioned more like an operating system upgrade, rather than a full split.</a:t>
            </a:r>
            <a:endParaRPr lang="en-US" altLang="en-US" sz="1800" dirty="0">
              <a:solidFill>
                <a:srgbClr val="26262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Major Ethereum Forks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fontScale="90000"/>
          </a:bodyPr>
          <a:lstStyle/>
          <a:p>
            <a:pPr defTabSz="342900">
              <a:lnSpc>
                <a:spcPct val="120000"/>
              </a:lnSpc>
            </a:pPr>
            <a:r>
              <a:rPr lang="en-US" altLang="en-US" sz="1800" dirty="0">
                <a:solidFill>
                  <a:srgbClr val="262626"/>
                </a:solidFill>
              </a:rPr>
              <a:t>Metropolis-Constantinople Feb 28, 2019</a:t>
            </a:r>
            <a:endParaRPr lang="en-US" altLang="en-US" sz="1800" dirty="0">
              <a:solidFill>
                <a:srgbClr val="262626"/>
              </a:solidFill>
            </a:endParaRPr>
          </a:p>
          <a:p>
            <a:pPr defTabSz="342900">
              <a:lnSpc>
                <a:spcPct val="120000"/>
              </a:lnSpc>
            </a:pPr>
            <a:r>
              <a:rPr lang="en-US" altLang="en-US" sz="1800" dirty="0">
                <a:solidFill>
                  <a:srgbClr val="262626"/>
                </a:solidFill>
              </a:rPr>
              <a:t>This hard fork occurred concurrently with the St. Petersburg update. Important changes included closing a major security loophole that could have allowed hackers to easily access users’ funds.</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sym typeface="+mn-ea"/>
              </a:rPr>
              <a:t>Atlantis Sep 29 2019</a:t>
            </a:r>
            <a:endParaRPr lang="en-US" altLang="en-US" sz="1800" dirty="0">
              <a:solidFill>
                <a:srgbClr val="262626"/>
              </a:solidFill>
            </a:endParaRPr>
          </a:p>
          <a:p>
            <a:pPr defTabSz="342900">
              <a:lnSpc>
                <a:spcPct val="120000"/>
              </a:lnSpc>
            </a:pPr>
            <a:r>
              <a:rPr lang="en-US" altLang="en-US" sz="1800" dirty="0">
                <a:solidFill>
                  <a:srgbClr val="262626"/>
                </a:solidFill>
                <a:sym typeface="+mn-ea"/>
              </a:rPr>
              <a:t>This September 2019 hard fork event required all software users to upgrade their clients in order to stay with the current network. Enhancements included better security, stability, and network performance for higher volumes of traffic.</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Istanbul - December 2019</a:t>
            </a:r>
            <a:endParaRPr lang="en-US" altLang="en-US" sz="1800" dirty="0">
              <a:solidFill>
                <a:srgbClr val="262626"/>
              </a:solidFill>
            </a:endParaRPr>
          </a:p>
          <a:p>
            <a:pPr defTabSz="342900">
              <a:lnSpc>
                <a:spcPct val="120000"/>
              </a:lnSpc>
            </a:pPr>
            <a:r>
              <a:rPr lang="en-US" altLang="en-US" sz="1800" dirty="0">
                <a:solidFill>
                  <a:srgbClr val="262626"/>
                </a:solidFill>
              </a:rPr>
              <a:t>Muir Glacier - January 2020</a:t>
            </a:r>
            <a:endParaRPr lang="en-US" altLang="en-US" sz="1800" dirty="0">
              <a:solidFill>
                <a:srgbClr val="262626"/>
              </a:solidFill>
            </a:endParaRPr>
          </a:p>
          <a:p>
            <a:pPr defTabSz="342900">
              <a:lnSpc>
                <a:spcPct val="120000"/>
              </a:lnSpc>
            </a:pPr>
            <a:r>
              <a:rPr lang="en-US" altLang="en-US" sz="1800" dirty="0">
                <a:solidFill>
                  <a:srgbClr val="262626"/>
                </a:solidFill>
              </a:rPr>
              <a:t>ETH 2.0 - A planned fork referred to as Ethereum 2.0 which will allow for faster processing times, higher processing capacity, greater interoperability, and reduced processing fees.</a:t>
            </a:r>
            <a:endParaRPr lang="en-US" altLang="en-US" sz="1800" dirty="0">
              <a:solidFill>
                <a:srgbClr val="262626"/>
              </a:solidFill>
            </a:endParaRPr>
          </a:p>
          <a:p>
            <a:pPr defTabSz="342900">
              <a:lnSpc>
                <a:spcPct val="120000"/>
              </a:lnSpc>
            </a:pPr>
            <a:endParaRPr lang="en-US" altLang="en-US" sz="1800" dirty="0">
              <a:solidFill>
                <a:srgbClr val="26262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Soft Fork: EIP Explaination</a:t>
            </a:r>
            <a:endParaRPr lang="en-US" sz="3200" b="1"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628650" y="989044"/>
            <a:ext cx="7886700" cy="5605719"/>
          </a:xfrm>
        </p:spPr>
        <p:txBody>
          <a:bodyPr>
            <a:normAutofit lnSpcReduction="10000"/>
          </a:bodyPr>
          <a:lstStyle/>
          <a:p>
            <a:pPr defTabSz="342900">
              <a:lnSpc>
                <a:spcPct val="120000"/>
              </a:lnSpc>
            </a:pPr>
            <a:r>
              <a:rPr lang="en-US" altLang="en-US" sz="1800" dirty="0">
                <a:solidFill>
                  <a:srgbClr val="262626"/>
                </a:solidFill>
              </a:rPr>
              <a:t>EIP: Ethereum Improvement Proposal</a:t>
            </a:r>
            <a:endParaRPr lang="en-US" altLang="en-US" sz="1800" dirty="0">
              <a:solidFill>
                <a:srgbClr val="262626"/>
              </a:solidFill>
            </a:endParaRPr>
          </a:p>
          <a:p>
            <a:pPr defTabSz="342900">
              <a:lnSpc>
                <a:spcPct val="120000"/>
              </a:lnSpc>
            </a:pPr>
            <a:r>
              <a:rPr lang="en-US" altLang="en-US" sz="1800" dirty="0">
                <a:solidFill>
                  <a:srgbClr val="262626"/>
                </a:solidFill>
              </a:rPr>
              <a:t>Eample EIP 155: </a:t>
            </a:r>
            <a:endParaRPr lang="en-US" altLang="en-US" sz="1800" dirty="0">
              <a:solidFill>
                <a:srgbClr val="262626"/>
              </a:solidFill>
            </a:endParaRPr>
          </a:p>
          <a:p>
            <a:pPr defTabSz="342900">
              <a:lnSpc>
                <a:spcPct val="120000"/>
              </a:lnSpc>
            </a:pPr>
            <a:r>
              <a:rPr lang="en-US" altLang="en-US" sz="1800" dirty="0">
                <a:solidFill>
                  <a:srgbClr val="262626"/>
                </a:solidFill>
              </a:rPr>
              <a:t>https://github.com/ethereum/EIPs/blob/master/EIPS/eip-155.md</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Before EIP 155: nonce, gasPrice, gasLimit, to, value, data</a:t>
            </a:r>
            <a:endParaRPr lang="en-US" altLang="en-US" sz="1800" dirty="0">
              <a:solidFill>
                <a:srgbClr val="262626"/>
              </a:solidFill>
            </a:endParaRPr>
          </a:p>
          <a:p>
            <a:pPr defTabSz="342900">
              <a:lnSpc>
                <a:spcPct val="120000"/>
              </a:lnSpc>
            </a:pPr>
            <a:r>
              <a:rPr lang="en-US" altLang="en-US" sz="1800" dirty="0">
                <a:solidFill>
                  <a:srgbClr val="262626"/>
                </a:solidFill>
              </a:rPr>
              <a:t>After EIP 155: Add ChainId Parameter</a:t>
            </a:r>
            <a:endParaRPr lang="en-US" altLang="en-US" sz="1800" dirty="0">
              <a:solidFill>
                <a:srgbClr val="262626"/>
              </a:solidFill>
            </a:endParaRPr>
          </a:p>
          <a:p>
            <a:pPr defTabSz="342900">
              <a:lnSpc>
                <a:spcPct val="120000"/>
              </a:lnSpc>
            </a:pPr>
            <a:r>
              <a:rPr lang="en-US" altLang="en-US" sz="1800" dirty="0">
                <a:solidFill>
                  <a:srgbClr val="262626"/>
                </a:solidFill>
              </a:rPr>
              <a:t>One can easily observe that the transaction is not chain specific, meaning if you are on a private Ethereum network, someone could take your transaction on that network and broadcast it to the public network and it will be valid</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marL="0" indent="0" defTabSz="342900">
              <a:lnSpc>
                <a:spcPct val="120000"/>
              </a:lnSpc>
              <a:buNone/>
            </a:pPr>
            <a:endParaRPr lang="en-US" altLang="en-US" sz="1800" dirty="0">
              <a:solidFill>
                <a:srgbClr val="26262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Soft Fork: EIP Explaination</a:t>
            </a:r>
            <a:endParaRPr lang="en-US" sz="3200" b="1"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628650" y="989044"/>
            <a:ext cx="7886700" cy="5605719"/>
          </a:xfrm>
        </p:spPr>
        <p:txBody>
          <a:bodyPr>
            <a:normAutofit lnSpcReduction="10000"/>
          </a:bodyPr>
          <a:lstStyle/>
          <a:p>
            <a:pPr marL="0" indent="0" defTabSz="342900">
              <a:lnSpc>
                <a:spcPct val="120000"/>
              </a:lnSpc>
              <a:buNone/>
            </a:pPr>
            <a:endParaRPr lang="en-US" altLang="en-US" sz="1800" dirty="0">
              <a:solidFill>
                <a:srgbClr val="262626"/>
              </a:solidFill>
            </a:endParaRPr>
          </a:p>
          <a:p>
            <a:pPr marL="0" indent="0" defTabSz="342900">
              <a:lnSpc>
                <a:spcPct val="120000"/>
              </a:lnSpc>
              <a:buNone/>
            </a:pPr>
            <a:endParaRPr lang="en-US" altLang="en-US" sz="1800" dirty="0">
              <a:solidFill>
                <a:srgbClr val="262626"/>
              </a:solidFill>
            </a:endParaRPr>
          </a:p>
        </p:txBody>
      </p:sp>
      <p:pic>
        <p:nvPicPr>
          <p:cNvPr id="3" name="图片 2"/>
          <p:cNvPicPr>
            <a:picLocks noChangeAspect="1"/>
          </p:cNvPicPr>
          <p:nvPr/>
        </p:nvPicPr>
        <p:blipFill>
          <a:blip r:embed="rId1"/>
          <a:stretch>
            <a:fillRect/>
          </a:stretch>
        </p:blipFill>
        <p:spPr>
          <a:xfrm>
            <a:off x="344170" y="868045"/>
            <a:ext cx="8456295" cy="598995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3884</Words>
  <Application>WPS 演示</Application>
  <PresentationFormat>On-screen Show (4:3)</PresentationFormat>
  <Paragraphs>89</Paragraphs>
  <Slides>10</Slides>
  <Notes>56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10</vt:i4>
      </vt:variant>
    </vt:vector>
  </HeadingPairs>
  <TitlesOfParts>
    <vt:vector size="24" baseType="lpstr">
      <vt:lpstr>Arial</vt:lpstr>
      <vt:lpstr>宋体</vt:lpstr>
      <vt:lpstr>Wingdings</vt:lpstr>
      <vt:lpstr>Calibri</vt:lpstr>
      <vt:lpstr>Montserrat</vt:lpstr>
      <vt:lpstr>Segoe Print</vt:lpstr>
      <vt:lpstr>Montserrat</vt:lpstr>
      <vt:lpstr>Arial</vt:lpstr>
      <vt:lpstr>Calibri Light</vt:lpstr>
      <vt:lpstr>微软雅黑</vt:lpstr>
      <vt:lpstr>Arial Unicode MS</vt:lpstr>
      <vt:lpstr>等线</vt:lpstr>
      <vt:lpstr>等线 Light</vt:lpstr>
      <vt:lpstr>Office Theme</vt:lpstr>
      <vt:lpstr>Enterprise Blockchain Developers (Intermediate)</vt:lpstr>
      <vt:lpstr>Outline</vt:lpstr>
      <vt:lpstr>Forks</vt:lpstr>
      <vt:lpstr>Forks</vt:lpstr>
      <vt:lpstr>Major Ethereum Forks</vt:lpstr>
      <vt:lpstr>Major Ethereum Forks</vt:lpstr>
      <vt:lpstr>Major Ethereum Forks</vt:lpstr>
      <vt:lpstr>EIP Explaination</vt:lpstr>
      <vt:lpstr>Soft Fork: EIP Explaination</vt:lpstr>
      <vt:lpstr>EIP Demo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FRACTALE Realtime Autonomic Control TransActive Layered Energy system</dc:title>
  <dc:creator>fun family</dc:creator>
  <cp:lastModifiedBy>Think</cp:lastModifiedBy>
  <cp:revision>824</cp:revision>
  <cp:lastPrinted>2020-07-07T09:15:00Z</cp:lastPrinted>
  <dcterms:created xsi:type="dcterms:W3CDTF">2017-11-09T17:09:00Z</dcterms:created>
  <dcterms:modified xsi:type="dcterms:W3CDTF">2020-12-27T11:59:16Z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