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26" r:id="rId3"/>
    <p:sldId id="1387" r:id="rId4"/>
    <p:sldId id="1551" r:id="rId6"/>
    <p:sldId id="1847" r:id="rId7"/>
    <p:sldId id="1815" r:id="rId8"/>
    <p:sldId id="1848" r:id="rId9"/>
    <p:sldId id="1849" r:id="rId10"/>
    <p:sldId id="1851" r:id="rId1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73"/>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What is POS?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altLang="en-US" dirty="0">
                <a:solidFill>
                  <a:srgbClr val="262626"/>
                </a:solidFill>
                <a:latin typeface="Calibri" panose="020F0502020204030204" pitchFamily="34" charset="0"/>
                <a:cs typeface="Calibri" panose="020F0502020204030204" pitchFamily="34" charset="0"/>
                <a:sym typeface="+mn-ea"/>
              </a:rPr>
              <a:t>POS M</a:t>
            </a:r>
            <a:r>
              <a:rPr lang="en-US" altLang="zh-CN" dirty="0">
                <a:solidFill>
                  <a:srgbClr val="262626"/>
                </a:solidFill>
                <a:latin typeface="Calibri" panose="020F0502020204030204" pitchFamily="34" charset="0"/>
                <a:cs typeface="Calibri" panose="020F0502020204030204" pitchFamily="34" charset="0"/>
                <a:sym typeface="+mn-ea"/>
              </a:rPr>
              <a:t>echanism</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altLang="en-US" dirty="0">
                <a:solidFill>
                  <a:srgbClr val="262626"/>
                </a:solidFill>
                <a:latin typeface="Calibri" panose="020F0502020204030204" pitchFamily="34" charset="0"/>
                <a:cs typeface="Calibri" panose="020F0502020204030204" pitchFamily="34" charset="0"/>
                <a:sym typeface="+mn-ea"/>
              </a:rPr>
              <a:t>POW VS POS</a:t>
            </a:r>
            <a:endParaRPr lang="en-US" altLang="en-US" dirty="0">
              <a:solidFill>
                <a:srgbClr val="262626"/>
              </a:solidFill>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altLang="en-US" dirty="0">
                <a:solidFill>
                  <a:srgbClr val="262626"/>
                </a:solidFill>
                <a:latin typeface="Calibri" panose="020F0502020204030204" pitchFamily="34" charset="0"/>
                <a:cs typeface="Calibri" panose="020F0502020204030204" pitchFamily="34" charset="0"/>
                <a:sym typeface="+mn-ea"/>
              </a:rPr>
              <a:t>Ethereum 2.0</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a:ea typeface="Montserrat"/>
                <a:cs typeface="Montserrat"/>
                <a:sym typeface="Montserrat"/>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POS?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Proof-of-stake (PoS) is a consensus algorithm for blockchain networks that is based on randomly selected validators, who “stake” the native network’s tokens by locking them into the blockchain, to produce and approve blocks. Validators are rewarded based on their total stake, incentivizing nodes to validate the network based on a return on investment (ROI). </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sym typeface="+mn-ea"/>
              </a:rPr>
              <a:t>How to randomly selected?</a:t>
            </a:r>
            <a:endParaRPr lang="en-US" altLang="en-US" sz="1800" dirty="0">
              <a:solidFill>
                <a:srgbClr val="262626"/>
              </a:solidFill>
              <a:sym typeface="+mn-ea"/>
            </a:endParaRPr>
          </a:p>
          <a:p>
            <a:pPr defTabSz="342900">
              <a:lnSpc>
                <a:spcPct val="120000"/>
              </a:lnSpc>
            </a:pPr>
            <a:r>
              <a:rPr lang="en-US" altLang="en-US" sz="1800" dirty="0">
                <a:solidFill>
                  <a:srgbClr val="262626"/>
                </a:solidFill>
              </a:rPr>
              <a:t>1 Staking age </a:t>
            </a:r>
            <a:endParaRPr lang="en-US" altLang="en-US" sz="1800" dirty="0">
              <a:solidFill>
                <a:srgbClr val="262626"/>
              </a:solidFill>
            </a:endParaRPr>
          </a:p>
          <a:p>
            <a:pPr defTabSz="342900">
              <a:lnSpc>
                <a:spcPct val="120000"/>
              </a:lnSpc>
            </a:pPr>
            <a:r>
              <a:rPr lang="en-US" altLang="en-US" sz="1800" dirty="0">
                <a:solidFill>
                  <a:srgbClr val="262626"/>
                </a:solidFill>
              </a:rPr>
              <a:t>2 Randomization</a:t>
            </a:r>
            <a:endParaRPr lang="en-US" altLang="en-US" sz="1800" dirty="0">
              <a:solidFill>
                <a:srgbClr val="262626"/>
              </a:solidFill>
            </a:endParaRPr>
          </a:p>
          <a:p>
            <a:pPr defTabSz="342900">
              <a:lnSpc>
                <a:spcPct val="120000"/>
              </a:lnSpc>
            </a:pPr>
            <a:r>
              <a:rPr lang="en-US" altLang="en-US" sz="1800" dirty="0">
                <a:solidFill>
                  <a:srgbClr val="262626"/>
                </a:solidFill>
              </a:rPr>
              <a:t>3 Node's Wealth</a:t>
            </a:r>
            <a:endParaRPr lang="en-US" altLang="en-US" sz="180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POS M</a:t>
            </a:r>
            <a:r>
              <a:rPr lang="en-US" altLang="zh-CN" sz="3200" b="1" dirty="0">
                <a:solidFill>
                  <a:srgbClr val="262626"/>
                </a:solidFill>
                <a:latin typeface="Calibri" panose="020F0502020204030204" pitchFamily="34" charset="0"/>
                <a:cs typeface="Calibri" panose="020F0502020204030204" pitchFamily="34" charset="0"/>
                <a:sym typeface="+mn-ea"/>
              </a:rPr>
              <a:t>echanism </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540" dirty="0">
                <a:solidFill>
                  <a:srgbClr val="262626"/>
                </a:solidFill>
              </a:rPr>
              <a:t>Step 1: Staking                                                    </a:t>
            </a:r>
            <a:endParaRPr lang="en-US" altLang="en-US" sz="1540" dirty="0">
              <a:solidFill>
                <a:srgbClr val="262626"/>
              </a:solidFill>
            </a:endParaRPr>
          </a:p>
          <a:p>
            <a:pPr defTabSz="342900">
              <a:lnSpc>
                <a:spcPct val="120000"/>
              </a:lnSpc>
            </a:pPr>
            <a:endParaRPr lang="en-US" altLang="en-US" sz="1540" dirty="0">
              <a:solidFill>
                <a:srgbClr val="262626"/>
              </a:solidFill>
              <a:sym typeface="+mn-ea"/>
            </a:endParaRPr>
          </a:p>
          <a:p>
            <a:pPr defTabSz="342900">
              <a:lnSpc>
                <a:spcPct val="120000"/>
              </a:lnSpc>
            </a:pPr>
            <a:endParaRPr lang="en-US" altLang="en-US" sz="1540" dirty="0">
              <a:solidFill>
                <a:srgbClr val="262626"/>
              </a:solidFill>
              <a:sym typeface="+mn-ea"/>
            </a:endParaRPr>
          </a:p>
          <a:p>
            <a:pPr defTabSz="342900">
              <a:lnSpc>
                <a:spcPct val="120000"/>
              </a:lnSpc>
            </a:pPr>
            <a:endParaRPr lang="en-US" altLang="en-US" sz="1540" dirty="0">
              <a:solidFill>
                <a:srgbClr val="262626"/>
              </a:solidFill>
              <a:sym typeface="+mn-ea"/>
            </a:endParaRPr>
          </a:p>
          <a:p>
            <a:pPr defTabSz="342900">
              <a:lnSpc>
                <a:spcPct val="120000"/>
              </a:lnSpc>
            </a:pPr>
            <a:endParaRPr lang="en-US" altLang="en-US" sz="1540" dirty="0">
              <a:solidFill>
                <a:srgbClr val="262626"/>
              </a:solidFill>
              <a:sym typeface="+mn-ea"/>
            </a:endParaRPr>
          </a:p>
          <a:p>
            <a:pPr defTabSz="342900">
              <a:lnSpc>
                <a:spcPct val="120000"/>
              </a:lnSpc>
            </a:pPr>
            <a:endParaRPr lang="en-US" altLang="en-US" sz="1540" dirty="0">
              <a:solidFill>
                <a:srgbClr val="262626"/>
              </a:solidFill>
              <a:sym typeface="+mn-ea"/>
            </a:endParaRPr>
          </a:p>
          <a:p>
            <a:pPr defTabSz="342900">
              <a:lnSpc>
                <a:spcPct val="120000"/>
              </a:lnSpc>
            </a:pPr>
            <a:endParaRPr lang="en-US" altLang="en-US" sz="1540" dirty="0">
              <a:solidFill>
                <a:srgbClr val="262626"/>
              </a:solidFill>
              <a:sym typeface="+mn-ea"/>
            </a:endParaRPr>
          </a:p>
          <a:p>
            <a:pPr defTabSz="342900">
              <a:lnSpc>
                <a:spcPct val="120000"/>
              </a:lnSpc>
            </a:pPr>
            <a:r>
              <a:rPr lang="en-US" altLang="en-US" sz="1535" dirty="0">
                <a:solidFill>
                  <a:srgbClr val="262626"/>
                </a:solidFill>
                <a:sym typeface="+mn-ea"/>
              </a:rPr>
              <a:t>Step 2: Ramdon Selection: Radomized Block 											      Selection and Coin Age Selection </a:t>
            </a:r>
            <a:r>
              <a:rPr lang="en-US" altLang="en-US" sz="1535" dirty="0">
                <a:solidFill>
                  <a:srgbClr val="262626"/>
                </a:solidFill>
                <a:sym typeface="+mn-ea"/>
              </a:rPr>
              <a:t> </a:t>
            </a: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p:txBody>
      </p:sp>
      <p:pic>
        <p:nvPicPr>
          <p:cNvPr id="3" name="图片 2"/>
          <p:cNvPicPr>
            <a:picLocks noChangeAspect="1"/>
          </p:cNvPicPr>
          <p:nvPr/>
        </p:nvPicPr>
        <p:blipFill>
          <a:blip r:embed="rId1"/>
          <a:stretch>
            <a:fillRect/>
          </a:stretch>
        </p:blipFill>
        <p:spPr>
          <a:xfrm>
            <a:off x="628650" y="1535430"/>
            <a:ext cx="3248025" cy="1914525"/>
          </a:xfrm>
          <a:prstGeom prst="rect">
            <a:avLst/>
          </a:prstGeom>
        </p:spPr>
      </p:pic>
      <p:pic>
        <p:nvPicPr>
          <p:cNvPr id="5" name="图片 4"/>
          <p:cNvPicPr>
            <a:picLocks noChangeAspect="1"/>
          </p:cNvPicPr>
          <p:nvPr/>
        </p:nvPicPr>
        <p:blipFill>
          <a:blip r:embed="rId2"/>
          <a:stretch>
            <a:fillRect/>
          </a:stretch>
        </p:blipFill>
        <p:spPr>
          <a:xfrm>
            <a:off x="628650" y="4680585"/>
            <a:ext cx="4419600" cy="19145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POS M</a:t>
            </a:r>
            <a:r>
              <a:rPr lang="en-US" altLang="zh-CN" sz="3200" b="1" dirty="0">
                <a:solidFill>
                  <a:srgbClr val="262626"/>
                </a:solidFill>
                <a:latin typeface="Calibri" panose="020F0502020204030204" pitchFamily="34" charset="0"/>
                <a:cs typeface="Calibri" panose="020F0502020204030204" pitchFamily="34" charset="0"/>
                <a:sym typeface="+mn-ea"/>
              </a:rPr>
              <a:t>echanism </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540" dirty="0">
                <a:solidFill>
                  <a:srgbClr val="262626"/>
                </a:solidFill>
              </a:rPr>
              <a:t>Randomized Block Selection: Lowest Hash Value and Hightest Stake (this could be predicted)</a:t>
            </a: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r>
              <a:rPr lang="en-US" altLang="en-US" sz="1540" dirty="0">
                <a:solidFill>
                  <a:srgbClr val="262626"/>
                </a:solidFill>
              </a:rPr>
              <a:t>Coin Age Selection: days staked X coins numbers, when selected, age goes to zero</a:t>
            </a:r>
            <a:endParaRPr lang="zh-CN" altLang="en-US" sz="1540" dirty="0">
              <a:solidFill>
                <a:srgbClr val="262626"/>
              </a:solidFill>
            </a:endParaRPr>
          </a:p>
        </p:txBody>
      </p:sp>
      <p:pic>
        <p:nvPicPr>
          <p:cNvPr id="7" name="图片 6"/>
          <p:cNvPicPr>
            <a:picLocks noChangeAspect="1"/>
          </p:cNvPicPr>
          <p:nvPr/>
        </p:nvPicPr>
        <p:blipFill>
          <a:blip r:embed="rId1"/>
          <a:stretch>
            <a:fillRect/>
          </a:stretch>
        </p:blipFill>
        <p:spPr>
          <a:xfrm>
            <a:off x="628650" y="1431925"/>
            <a:ext cx="5467350" cy="2162175"/>
          </a:xfrm>
          <a:prstGeom prst="rect">
            <a:avLst/>
          </a:prstGeom>
        </p:spPr>
      </p:pic>
      <p:pic>
        <p:nvPicPr>
          <p:cNvPr id="8" name="图片 7"/>
          <p:cNvPicPr>
            <a:picLocks noChangeAspect="1"/>
          </p:cNvPicPr>
          <p:nvPr/>
        </p:nvPicPr>
        <p:blipFill>
          <a:blip r:embed="rId2"/>
          <a:stretch>
            <a:fillRect/>
          </a:stretch>
        </p:blipFill>
        <p:spPr>
          <a:xfrm>
            <a:off x="628650" y="4343400"/>
            <a:ext cx="5343525" cy="2514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POS M</a:t>
            </a:r>
            <a:r>
              <a:rPr lang="en-US" altLang="zh-CN" sz="3200" b="1" dirty="0">
                <a:solidFill>
                  <a:srgbClr val="262626"/>
                </a:solidFill>
                <a:latin typeface="Calibri" panose="020F0502020204030204" pitchFamily="34" charset="0"/>
                <a:cs typeface="Calibri" panose="020F0502020204030204" pitchFamily="34" charset="0"/>
                <a:sym typeface="+mn-ea"/>
              </a:rPr>
              <a:t>echanism </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Therefore, every POS consensus mechanism could customize the the weight of this combination</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POW VS POS</a:t>
            </a:r>
            <a:endParaRPr lang="en-US" sz="3200" b="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1104265" y="682625"/>
            <a:ext cx="5762625" cy="1990725"/>
          </a:xfrm>
          <a:prstGeom prst="rect">
            <a:avLst/>
          </a:prstGeom>
        </p:spPr>
      </p:pic>
      <p:pic>
        <p:nvPicPr>
          <p:cNvPr id="4" name="图片 3"/>
          <p:cNvPicPr>
            <a:picLocks noChangeAspect="1"/>
          </p:cNvPicPr>
          <p:nvPr/>
        </p:nvPicPr>
        <p:blipFill>
          <a:blip r:embed="rId2"/>
          <a:stretch>
            <a:fillRect/>
          </a:stretch>
        </p:blipFill>
        <p:spPr>
          <a:xfrm>
            <a:off x="1104265" y="2673350"/>
            <a:ext cx="5753100" cy="1752600"/>
          </a:xfrm>
          <a:prstGeom prst="rect">
            <a:avLst/>
          </a:prstGeom>
        </p:spPr>
      </p:pic>
      <p:pic>
        <p:nvPicPr>
          <p:cNvPr id="5" name="图片 4"/>
          <p:cNvPicPr>
            <a:picLocks noChangeAspect="1"/>
          </p:cNvPicPr>
          <p:nvPr/>
        </p:nvPicPr>
        <p:blipFill>
          <a:blip r:embed="rId3"/>
          <a:stretch>
            <a:fillRect/>
          </a:stretch>
        </p:blipFill>
        <p:spPr>
          <a:xfrm>
            <a:off x="1285240" y="4425950"/>
            <a:ext cx="5581650" cy="1657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Ethereum 2.0</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Phase 0: Beacon Chain: Staking</a:t>
            </a:r>
            <a:endParaRPr lang="en-US" altLang="zh-CN" sz="1800" dirty="0">
              <a:solidFill>
                <a:srgbClr val="262626"/>
              </a:solidFill>
            </a:endParaRPr>
          </a:p>
          <a:p>
            <a:pPr defTabSz="342900">
              <a:lnSpc>
                <a:spcPct val="120000"/>
              </a:lnSpc>
            </a:pPr>
            <a:r>
              <a:rPr lang="en-US" altLang="zh-CN" sz="1800" dirty="0">
                <a:solidFill>
                  <a:srgbClr val="262626"/>
                </a:solidFill>
              </a:rPr>
              <a:t>Phase 1: Sharding</a:t>
            </a:r>
            <a:endParaRPr lang="en-US" altLang="zh-CN" sz="1800" dirty="0">
              <a:solidFill>
                <a:srgbClr val="262626"/>
              </a:solidFill>
            </a:endParaRPr>
          </a:p>
          <a:p>
            <a:pPr defTabSz="342900">
              <a:lnSpc>
                <a:spcPct val="120000"/>
              </a:lnSpc>
            </a:pPr>
            <a:r>
              <a:rPr lang="en-US" altLang="zh-CN" sz="1800" dirty="0">
                <a:solidFill>
                  <a:srgbClr val="262626"/>
                </a:solidFill>
              </a:rPr>
              <a:t>Phase 2: Docking</a:t>
            </a:r>
            <a:endParaRPr lang="en-US" altLang="zh-CN" sz="1800" dirty="0">
              <a:solidFill>
                <a:srgbClr val="262626"/>
              </a:solidFill>
            </a:endParaRPr>
          </a:p>
          <a:p>
            <a:pPr defTabSz="342900">
              <a:lnSpc>
                <a:spcPct val="120000"/>
              </a:lnSpc>
            </a:pPr>
            <a:r>
              <a:rPr lang="en-US" altLang="zh-CN" sz="1800" dirty="0">
                <a:solidFill>
                  <a:srgbClr val="262626"/>
                </a:solidFill>
              </a:rPr>
              <a:t>https://launchpad.ethereum.org/checklist</a:t>
            </a:r>
            <a:endParaRPr lang="en-US" altLang="zh-CN" sz="1800" dirty="0">
              <a:solidFill>
                <a:srgbClr val="262626"/>
              </a:solidFill>
            </a:endParaRPr>
          </a:p>
          <a:p>
            <a:pPr defTabSz="342900">
              <a:lnSpc>
                <a:spcPct val="120000"/>
              </a:lnSpc>
            </a:pPr>
            <a:r>
              <a:rPr lang="en-US" altLang="zh-CN" sz="1800" dirty="0">
                <a:solidFill>
                  <a:srgbClr val="262626"/>
                </a:solidFill>
              </a:rPr>
              <a:t>https://launchpad.ethereum.org/</a:t>
            </a:r>
            <a:endParaRPr lang="en-US" altLang="zh-CN" sz="1800" dirty="0">
              <a:solidFill>
                <a:srgbClr val="262626"/>
              </a:solidFill>
            </a:endParaRPr>
          </a:p>
        </p:txBody>
      </p:sp>
      <p:pic>
        <p:nvPicPr>
          <p:cNvPr id="3" name="图片 2"/>
          <p:cNvPicPr>
            <a:picLocks noChangeAspect="1"/>
          </p:cNvPicPr>
          <p:nvPr/>
        </p:nvPicPr>
        <p:blipFill>
          <a:blip r:embed="rId1"/>
          <a:stretch>
            <a:fillRect/>
          </a:stretch>
        </p:blipFill>
        <p:spPr>
          <a:xfrm>
            <a:off x="-635" y="4177030"/>
            <a:ext cx="9144635" cy="26809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1264</Words>
  <Application>WPS 演示</Application>
  <PresentationFormat>On-screen Show (4:3)</PresentationFormat>
  <Paragraphs>70</Paragraphs>
  <Slides>8</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vt:i4>
      </vt:variant>
    </vt:vector>
  </HeadingPairs>
  <TitlesOfParts>
    <vt:vector size="22" baseType="lpstr">
      <vt:lpstr>Arial</vt:lpstr>
      <vt:lpstr>宋体</vt:lpstr>
      <vt:lpstr>Wingdings</vt:lpstr>
      <vt:lpstr>Calibri</vt:lpstr>
      <vt:lpstr>Montserrat</vt:lpstr>
      <vt:lpstr>Segoe Print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What is POS?</vt:lpstr>
      <vt:lpstr>POS Mechanism </vt:lpstr>
      <vt:lpstr>POS Mechanism </vt:lpstr>
      <vt:lpstr>POS Mechanism </vt:lpstr>
      <vt:lpstr>POW VS POS</vt:lpstr>
      <vt:lpstr>Ethereum 2.0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872</cp:revision>
  <cp:lastPrinted>2020-07-07T09:15:00Z</cp:lastPrinted>
  <dcterms:created xsi:type="dcterms:W3CDTF">2017-11-09T17:09:00Z</dcterms:created>
  <dcterms:modified xsi:type="dcterms:W3CDTF">2020-12-25T15:16:00Z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