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1830" r:id="rId3"/>
    <p:sldId id="1387" r:id="rId4"/>
    <p:sldId id="1551" r:id="rId6"/>
    <p:sldId id="1815" r:id="rId7"/>
    <p:sldId id="1826" r:id="rId8"/>
    <p:sldId id="1827" r:id="rId9"/>
    <p:sldId id="1828" r:id="rId10"/>
    <p:sldId id="1829" r:id="rId1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 Yan" initials="PY"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8840" autoAdjust="0"/>
    <p:restoredTop sz="94597" autoAdjust="0"/>
  </p:normalViewPr>
  <p:slideViewPr>
    <p:cSldViewPr snapToGrid="0">
      <p:cViewPr varScale="1">
        <p:scale>
          <a:sx n="138" d="100"/>
          <a:sy n="138" d="100"/>
        </p:scale>
        <p:origin x="2976" y="132"/>
      </p:cViewPr>
      <p:guideLst>
        <p:guide orient="horz" pos="2160"/>
        <p:guide pos="2880"/>
      </p:guideLst>
    </p:cSldViewPr>
  </p:slideViewPr>
  <p:notesTextViewPr>
    <p:cViewPr>
      <p:scale>
        <a:sx n="3" d="2"/>
        <a:sy n="3" d="2"/>
      </p:scale>
      <p:origin x="0" y="0"/>
    </p:cViewPr>
  </p:notesTextViewPr>
  <p:sorterViewPr>
    <p:cViewPr>
      <p:scale>
        <a:sx n="150" d="100"/>
        <a:sy n="150" d="100"/>
      </p:scale>
      <p:origin x="0" y="-1938"/>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commentAuthors" Target="commentAuthors.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69920" cy="481727"/>
          </a:xfrm>
          <a:prstGeom prst="rect">
            <a:avLst/>
          </a:prstGeom>
        </p:spPr>
        <p:txBody>
          <a:bodyPr vert="horz" lIns="96654" tIns="48328" rIns="96654" bIns="48328" rtlCol="0"/>
          <a:lstStyle>
            <a:lvl1pPr algn="l">
              <a:defRPr sz="1300"/>
            </a:lvl1pPr>
          </a:lstStyle>
          <a:p>
            <a:endParaRPr lang="en-US"/>
          </a:p>
        </p:txBody>
      </p:sp>
      <p:sp>
        <p:nvSpPr>
          <p:cNvPr id="3" name="Date Placeholder 2"/>
          <p:cNvSpPr>
            <a:spLocks noGrp="1"/>
          </p:cNvSpPr>
          <p:nvPr>
            <p:ph type="dt" idx="1"/>
          </p:nvPr>
        </p:nvSpPr>
        <p:spPr>
          <a:xfrm>
            <a:off x="4143587" y="1"/>
            <a:ext cx="3169920" cy="481727"/>
          </a:xfrm>
          <a:prstGeom prst="rect">
            <a:avLst/>
          </a:prstGeom>
        </p:spPr>
        <p:txBody>
          <a:bodyPr vert="horz" lIns="96654" tIns="48328" rIns="96654" bIns="48328" rtlCol="0"/>
          <a:lstStyle>
            <a:lvl1pPr algn="r">
              <a:defRPr sz="1300"/>
            </a:lvl1pPr>
          </a:lstStyle>
          <a:p>
            <a:fld id="{3ACEC32E-EEDF-4F6F-9227-E6EDC3686343}" type="datetimeFigureOut">
              <a:rPr lang="en-US" smtClean="0"/>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54" tIns="48328" rIns="96654" bIns="48328" rtlCol="0" anchor="ctr"/>
          <a:lstStyle/>
          <a:p>
            <a:endParaRPr lang="en-US"/>
          </a:p>
        </p:txBody>
      </p:sp>
      <p:sp>
        <p:nvSpPr>
          <p:cNvPr id="5" name="Notes Placeholder 4"/>
          <p:cNvSpPr>
            <a:spLocks noGrp="1"/>
          </p:cNvSpPr>
          <p:nvPr>
            <p:ph type="body" sz="quarter" idx="3"/>
          </p:nvPr>
        </p:nvSpPr>
        <p:spPr>
          <a:xfrm>
            <a:off x="731521" y="4620578"/>
            <a:ext cx="5852160" cy="3780473"/>
          </a:xfrm>
          <a:prstGeom prst="rect">
            <a:avLst/>
          </a:prstGeom>
        </p:spPr>
        <p:txBody>
          <a:bodyPr vert="horz" lIns="96654" tIns="48328" rIns="96654" bIns="48328"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1" y="9119475"/>
            <a:ext cx="3169920" cy="481726"/>
          </a:xfrm>
          <a:prstGeom prst="rect">
            <a:avLst/>
          </a:prstGeom>
        </p:spPr>
        <p:txBody>
          <a:bodyPr vert="horz" lIns="96654" tIns="48328" rIns="96654" bIns="48328"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6654" tIns="48328" rIns="96654" bIns="48328" rtlCol="0" anchor="b"/>
          <a:lstStyle>
            <a:lvl1pPr algn="r">
              <a:defRPr sz="1300"/>
            </a:lvl1pPr>
          </a:lstStyle>
          <a:p>
            <a:fld id="{E21EC080-2224-427D-8004-F896D4FDE80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p:sp>
      <p:sp>
        <p:nvSpPr>
          <p:cNvPr id="22530" name="Notes Placeholder 2"/>
          <p:cNvSpPr>
            <a:spLocks noGrp="1"/>
          </p:cNvSpPr>
          <p:nvPr>
            <p:ph type="body"/>
          </p:nvPr>
        </p:nvSpPr>
        <p:spPr>
          <a:noFill/>
          <a:ln>
            <a:noFill/>
          </a:ln>
        </p:spPr>
        <p:txBody>
          <a:bodyPr lIns="0" tIns="0" rIns="0" bIns="0" anchor="t"/>
          <a:lstStyle/>
          <a:p>
            <a:pPr indent="-36195"/>
            <a:endParaRPr lang="en-GB" altLang="zh-CN"/>
          </a:p>
        </p:txBody>
      </p:sp>
      <p:sp>
        <p:nvSpPr>
          <p:cNvPr id="22531" name="Slide Number Placeholder 3"/>
          <p:cNvSpPr>
            <a:spLocks noGrp="1"/>
          </p:cNvSpPr>
          <p:nvPr>
            <p:ph type="sldNum" sz="quarter"/>
          </p:nvPr>
        </p:nvSpPr>
        <p:spPr>
          <a:xfrm>
            <a:off x="5867400" y="8686800"/>
            <a:ext cx="609600" cy="227013"/>
          </a:xfrm>
          <a:prstGeom prst="rect">
            <a:avLst/>
          </a:prstGeom>
          <a:noFill/>
          <a:ln w="9525">
            <a:noFill/>
          </a:ln>
        </p:spPr>
        <p:txBody>
          <a:bodyPr lIns="0" tIns="0" rIns="0" bIns="0" anchor="ctr"/>
          <a:lstStyle/>
          <a:p>
            <a:fld id="{9A0DB2DC-4C9A-4742-B13C-FB6460FD3503}" type="slidenum">
              <a:rPr lang="en-GB" altLang="zh-CN" sz="900"/>
            </a:fld>
            <a:endParaRPr lang="en-GB" altLang="zh-CN" sz="9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0">
    <p:spTree>
      <p:nvGrpSpPr>
        <p:cNvPr id="1" name=""/>
        <p:cNvGrpSpPr/>
        <p:nvPr/>
      </p:nvGrpSpPr>
      <p:grpSpPr>
        <a:xfrm>
          <a:off x="0" y="0"/>
          <a:ext cx="0" cy="0"/>
          <a:chOff x="0" y="0"/>
          <a:chExt cx="0" cy="0"/>
        </a:xfrm>
      </p:grpSpPr>
      <p:sp>
        <p:nvSpPr>
          <p:cNvPr id="133" name="幻灯片编号"/>
          <p:cNvSpPr txBox="1">
            <a:spLocks noGrp="1"/>
          </p:cNvSpPr>
          <p:nvPr>
            <p:ph type="sldNum" sz="quarter" idx="2"/>
          </p:nvPr>
        </p:nvSpPr>
        <p:spPr>
          <a:xfrm>
            <a:off x="8566175" y="6478588"/>
            <a:ext cx="120626" cy="184151"/>
          </a:xfrm>
          <a:prstGeom prst="rect">
            <a:avLst/>
          </a:prstGeom>
          <a:ln w="12700"/>
        </p:spPr>
        <p:txBody>
          <a:bodyPr lIns="0" tIns="0" rIns="0" bIns="0" anchor="b"/>
          <a:lstStyle/>
          <a:p>
            <a:fld id="{86CB4B4D-7CA3-9044-876B-883B54F8677D}" type="slidenum">
              <a:rPr/>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标题文本"/>
          <p:cNvSpPr txBox="1">
            <a:spLocks noGrp="1"/>
          </p:cNvSpPr>
          <p:nvPr>
            <p:ph type="title" hasCustomPrompt="1"/>
          </p:nvPr>
        </p:nvSpPr>
        <p:spPr>
          <a:prstGeom prst="rect">
            <a:avLst/>
          </a:prstGeom>
        </p:spPr>
        <p:txBody>
          <a:bodyPr/>
          <a:lstStyle/>
          <a:p>
            <a:r>
              <a:t>标题文本</a:t>
            </a:r>
          </a:p>
        </p:txBody>
      </p:sp>
      <p:sp>
        <p:nvSpPr>
          <p:cNvPr id="21"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_03">
    <p:spTree>
      <p:nvGrpSpPr>
        <p:cNvPr id="1" name=""/>
        <p:cNvGrpSpPr/>
        <p:nvPr/>
      </p:nvGrpSpPr>
      <p:grpSpPr>
        <a:xfrm>
          <a:off x="0" y="0"/>
          <a:ext cx="0" cy="0"/>
          <a:chOff x="0" y="0"/>
          <a:chExt cx="0" cy="0"/>
        </a:xfrm>
      </p:grpSpPr>
      <p:sp>
        <p:nvSpPr>
          <p:cNvPr id="7" name="Picture Placeholder 11"/>
          <p:cNvSpPr>
            <a:spLocks noGrp="1"/>
          </p:cNvSpPr>
          <p:nvPr>
            <p:ph type="pic" sz="quarter" idx="10" hasCustomPrompt="1"/>
          </p:nvPr>
        </p:nvSpPr>
        <p:spPr>
          <a:xfrm>
            <a:off x="-1" y="0"/>
            <a:ext cx="9144001" cy="6858000"/>
          </a:xfrm>
        </p:spPr>
        <p:txBody>
          <a:bodyPr anchor="ctr" anchorCtr="1">
            <a:normAutofit/>
          </a:bodyPr>
          <a:lstStyle>
            <a:lvl1pPr marL="0" indent="0">
              <a:buNone/>
              <a:defRPr sz="1800">
                <a:solidFill>
                  <a:schemeClr val="bg1"/>
                </a:solidFill>
              </a:defRPr>
            </a:lvl1pPr>
          </a:lstStyle>
          <a:p>
            <a:r>
              <a:rPr lang="en-US" noProof="0" dirty="0"/>
              <a:t>Insert Image</a:t>
            </a:r>
            <a:endParaRPr lang="en-US" noProof="0" dirty="0"/>
          </a:p>
        </p:txBody>
      </p:sp>
      <p:sp>
        <p:nvSpPr>
          <p:cNvPr id="2" name="Title 1"/>
          <p:cNvSpPr>
            <a:spLocks noGrp="1"/>
          </p:cNvSpPr>
          <p:nvPr>
            <p:ph type="ctrTitle" hasCustomPrompt="1"/>
          </p:nvPr>
        </p:nvSpPr>
        <p:spPr>
          <a:xfrm>
            <a:off x="237015" y="2404234"/>
            <a:ext cx="3997529" cy="1746504"/>
          </a:xfrm>
        </p:spPr>
        <p:txBody>
          <a:bodyPr vert="horz" lIns="0" tIns="45720" rIns="0" bIns="45720" rtlCol="0" anchor="b" anchorCtr="1">
            <a:noAutofit/>
          </a:bodyPr>
          <a:lstStyle>
            <a:lvl1pPr>
              <a:defRPr lang="en-GB" dirty="0">
                <a:solidFill>
                  <a:schemeClr val="bg1"/>
                </a:solidFill>
              </a:defRPr>
            </a:lvl1pPr>
          </a:lstStyle>
          <a:p>
            <a:pPr marL="0" lvl="0"/>
            <a:r>
              <a:rPr lang="en-US" noProof="0"/>
              <a:t>TITLE</a:t>
            </a:r>
            <a:endParaRPr lang="en-US" noProof="0"/>
          </a:p>
        </p:txBody>
      </p:sp>
      <p:sp>
        <p:nvSpPr>
          <p:cNvPr id="3" name="Subtitle 2"/>
          <p:cNvSpPr>
            <a:spLocks noGrp="1"/>
          </p:cNvSpPr>
          <p:nvPr>
            <p:ph type="subTitle" idx="1" hasCustomPrompt="1"/>
          </p:nvPr>
        </p:nvSpPr>
        <p:spPr>
          <a:xfrm>
            <a:off x="339885" y="4553291"/>
            <a:ext cx="3787133" cy="521208"/>
          </a:xfrm>
        </p:spPr>
        <p:txBody>
          <a:bodyPr vert="horz" lIns="0" tIns="0" rIns="0" bIns="0" rtlCol="0" anchor="t" anchorCtr="1">
            <a:noAutofit/>
          </a:bodyPr>
          <a:lstStyle>
            <a:lvl1pPr marL="0" indent="0">
              <a:lnSpc>
                <a:spcPct val="100000"/>
              </a:lnSpc>
              <a:spcBef>
                <a:spcPts val="0"/>
              </a:spcBef>
              <a:buNone/>
              <a:defRPr lang="en-GB" sz="1500" dirty="0">
                <a:solidFill>
                  <a:schemeClr val="bg1"/>
                </a:solidFill>
              </a:defRPr>
            </a:lvl1pPr>
          </a:lstStyle>
          <a:p>
            <a:pPr lvl="0"/>
            <a:r>
              <a:rPr lang="en-US" noProof="0"/>
              <a:t>Subtitle</a:t>
            </a:r>
            <a:endParaRPr 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29841" y="2505075"/>
            <a:ext cx="3868340"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ED18584A-46E0-4748-9A73-182D262C188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ED18584A-46E0-4748-9A73-182D262C188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18584A-46E0-4748-9A73-182D262C188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18584A-46E0-4748-9A73-182D262C1888}" type="datetimeFigureOut">
              <a:rPr lang="en-US" smtClean="0"/>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11C2CC-ED7A-44FF-B284-7411D3F2E85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4.xml"/><Relationship Id="rId7" Type="http://schemas.openxmlformats.org/officeDocument/2006/relationships/image" Target="../media/image7.png"/><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 name="Rectangle 16"/>
          <p:cNvSpPr>
            <a:spLocks noGrp="1" noRot="1" noChangeAspect="1" noMove="1" noResize="1" noEditPoints="1" noAdjustHandles="1" noChangeArrowheads="1" noChangeShapeType="1" noTextEdit="1"/>
          </p:cNvSpPr>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ctrTitle"/>
          </p:nvPr>
        </p:nvSpPr>
        <p:spPr>
          <a:xfrm>
            <a:off x="632843" y="4878964"/>
            <a:ext cx="7897185" cy="1000655"/>
          </a:xfrm>
        </p:spPr>
        <p:txBody>
          <a:bodyPr vert="horz" lIns="91440" tIns="45720" rIns="91440" bIns="45720" rtlCol="0" anchor="t">
            <a:normAutofit/>
          </a:bodyPr>
          <a:lstStyle/>
          <a:p>
            <a:pPr algn="ctr"/>
            <a:r>
              <a:rPr lang="en-US" sz="3200" dirty="0">
                <a:solidFill>
                  <a:schemeClr val="tx2"/>
                </a:solidFill>
              </a:rPr>
              <a:t>Enterprise Blockchain Developers (Intermediate)</a:t>
            </a:r>
            <a:endParaRPr lang="en-US" sz="3200" dirty="0">
              <a:solidFill>
                <a:schemeClr val="tx2"/>
              </a:solidFill>
            </a:endParaRPr>
          </a:p>
        </p:txBody>
      </p:sp>
      <p:pic>
        <p:nvPicPr>
          <p:cNvPr id="6" name="Picture 5"/>
          <p:cNvPicPr>
            <a:picLocks noChangeAspect="1"/>
          </p:cNvPicPr>
          <p:nvPr/>
        </p:nvPicPr>
        <p:blipFill rotWithShape="1">
          <a:blip r:embed="rId1"/>
          <a:srcRect t="9158" b="9158"/>
          <a:stretch>
            <a:fillRect/>
          </a:stretch>
        </p:blipFill>
        <p:spPr>
          <a:xfrm>
            <a:off x="20" y="10"/>
            <a:ext cx="9143980" cy="4201449"/>
          </a:xfrm>
          <a:prstGeom prst="rect">
            <a:avLst/>
          </a:prstGeom>
        </p:spPr>
      </p:pic>
      <p:grpSp>
        <p:nvGrpSpPr>
          <p:cNvPr id="26" name="Group 18"/>
          <p:cNvGrpSpPr>
            <a:grpSpLocks noGrp="1" noRot="1" noChangeAspect="1" noMove="1" noResize="1" noUngrp="1"/>
          </p:cNvGrpSpPr>
          <p:nvPr/>
        </p:nvGrpSpPr>
        <p:grpSpPr>
          <a:xfrm>
            <a:off x="0" y="2941813"/>
            <a:ext cx="9141713" cy="1828800"/>
            <a:chOff x="-305" y="3144820"/>
            <a:chExt cx="9182100" cy="1551136"/>
          </a:xfrm>
        </p:grpSpPr>
        <p:sp useBgFill="1">
          <p:nvSpPr>
            <p:cNvPr id="20" name="Freeform: Shape 19"/>
            <p:cNvSpPr/>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27" name="Freeform: Shape 20"/>
            <p:cNvSpPr/>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22" name="Freeform: Shape 21"/>
            <p:cNvSpPr/>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28" name="Freeform: Shape 22"/>
            <p:cNvSpPr/>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32" name="Rectangle 31"/>
          <p:cNvSpPr/>
          <p:nvPr/>
        </p:nvSpPr>
        <p:spPr>
          <a:xfrm>
            <a:off x="-169607" y="84246"/>
            <a:ext cx="9313607" cy="7929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350"/>
          </a:p>
        </p:txBody>
      </p:sp>
      <p:pic>
        <p:nvPicPr>
          <p:cNvPr id="33" name="Picture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3330" y="289587"/>
            <a:ext cx="1600430" cy="477051"/>
          </a:xfrm>
          <a:prstGeom prst="rect">
            <a:avLst/>
          </a:prstGeom>
        </p:spPr>
      </p:pic>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4699" y="271782"/>
            <a:ext cx="988629" cy="454592"/>
          </a:xfrm>
          <a:prstGeom prst="rect">
            <a:avLst/>
          </a:prstGeom>
        </p:spPr>
      </p:pic>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36573" y="352882"/>
            <a:ext cx="1894118" cy="373492"/>
          </a:xfrm>
          <a:prstGeom prst="rect">
            <a:avLst/>
          </a:prstGeom>
        </p:spPr>
      </p:pic>
      <p:sp>
        <p:nvSpPr>
          <p:cNvPr id="36" name="TextBox 35"/>
          <p:cNvSpPr txBox="1"/>
          <p:nvPr/>
        </p:nvSpPr>
        <p:spPr>
          <a:xfrm>
            <a:off x="6811628" y="145605"/>
            <a:ext cx="1352876" cy="253916"/>
          </a:xfrm>
          <a:prstGeom prst="rect">
            <a:avLst/>
          </a:prstGeom>
          <a:noFill/>
        </p:spPr>
        <p:txBody>
          <a:bodyPr wrap="square" rtlCol="0">
            <a:spAutoFit/>
          </a:bodyPr>
          <a:lstStyle/>
          <a:p>
            <a:r>
              <a:rPr lang="en-SG" sz="1050" dirty="0"/>
              <a:t>In support of</a:t>
            </a:r>
            <a:endParaRPr lang="en-SG" sz="1050" dirty="0"/>
          </a:p>
        </p:txBody>
      </p:sp>
      <p:pic>
        <p:nvPicPr>
          <p:cNvPr id="37" name="Picture 2" descr="BAS_logo_FA_ Horizontal_RGB Web"/>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0815" y="145605"/>
            <a:ext cx="1348818" cy="674409"/>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SmartMesh – The BrandLaureat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65637" y="6271357"/>
            <a:ext cx="717615" cy="478410"/>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p:cNvSpPr txBox="1"/>
          <p:nvPr/>
        </p:nvSpPr>
        <p:spPr>
          <a:xfrm>
            <a:off x="7604507" y="6071372"/>
            <a:ext cx="925521" cy="260096"/>
          </a:xfrm>
          <a:prstGeom prst="rect">
            <a:avLst/>
          </a:prstGeom>
          <a:noFill/>
        </p:spPr>
        <p:txBody>
          <a:bodyPr wrap="square" rtlCol="0">
            <a:spAutoFit/>
          </a:bodyPr>
          <a:lstStyle/>
          <a:p>
            <a:r>
              <a:rPr lang="en-SG" sz="1050" dirty="0"/>
              <a:t>Powered By</a:t>
            </a:r>
            <a:endParaRPr lang="en-SG" sz="1050" dirty="0"/>
          </a:p>
        </p:txBody>
      </p:sp>
      <p:pic>
        <p:nvPicPr>
          <p:cNvPr id="40" name="Picture 39"/>
          <p:cNvPicPr>
            <a:picLocks noChangeAspect="1"/>
          </p:cNvPicPr>
          <p:nvPr/>
        </p:nvPicPr>
        <p:blipFill>
          <a:blip r:embed="rId7"/>
          <a:stretch>
            <a:fillRect/>
          </a:stretch>
        </p:blipFill>
        <p:spPr>
          <a:xfrm>
            <a:off x="8437229" y="6268126"/>
            <a:ext cx="500274" cy="49291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233363" y="308848"/>
            <a:ext cx="8227219" cy="327422"/>
          </a:xfrm>
        </p:spPr>
        <p:txBody>
          <a:bodyPr vert="horz" lIns="0" tIns="0" rIns="0" bIns="0" rtlCol="0" anchor="ctr">
            <a:normAutofit fontScale="90000"/>
          </a:bodyPr>
          <a:lstStyle/>
          <a:p>
            <a:pPr algn="ctr"/>
            <a:r>
              <a:rPr lang="en-US" altLang="zh-CN" sz="3200" b="1" dirty="0">
                <a:latin typeface="Calibri" panose="020F0502020204030204" pitchFamily="34" charset="0"/>
                <a:cs typeface="Calibri" panose="020F0502020204030204" pitchFamily="34" charset="0"/>
              </a:rPr>
              <a:t>Outline</a:t>
            </a:r>
            <a:endParaRPr lang="en-GB" altLang="zh-CN" sz="3200" b="1" dirty="0">
              <a:latin typeface="Calibri" panose="020F0502020204030204" pitchFamily="34" charset="0"/>
              <a:cs typeface="Calibri" panose="020F0502020204030204" pitchFamily="34" charset="0"/>
            </a:endParaRPr>
          </a:p>
        </p:txBody>
      </p:sp>
      <p:sp>
        <p:nvSpPr>
          <p:cNvPr id="21506" name="文本框 6"/>
          <p:cNvSpPr txBox="1"/>
          <p:nvPr/>
        </p:nvSpPr>
        <p:spPr>
          <a:xfrm>
            <a:off x="246455" y="859156"/>
            <a:ext cx="8651359" cy="5486400"/>
          </a:xfrm>
          <a:prstGeom prst="rect">
            <a:avLst/>
          </a:prstGeom>
          <a:noFill/>
          <a:ln w="9525">
            <a:noFill/>
          </a:ln>
        </p:spPr>
        <p:txBody>
          <a:bodyPr wrap="square" lIns="0" tIns="0" rIns="0" bIns="0" anchor="t"/>
          <a:lstStyle/>
          <a:p>
            <a:pPr marL="171450" lvl="0" indent="-171450" fontAlgn="auto">
              <a:lnSpc>
                <a:spcPct val="200000"/>
              </a:lnSpc>
              <a:spcBef>
                <a:spcPts val="700"/>
              </a:spcBef>
              <a:buFont typeface="Arial" panose="020B0604020202020204" pitchFamily="34" charset="0"/>
              <a:buChar char="•"/>
            </a:pPr>
            <a:r>
              <a:rPr lang="en-US" dirty="0"/>
              <a:t>Network Composing Process</a:t>
            </a:r>
            <a:endParaRPr lang="en-US" dirty="0"/>
          </a:p>
          <a:p>
            <a:pPr marL="171450" lvl="0" indent="-171450" fontAlgn="auto">
              <a:lnSpc>
                <a:spcPct val="200000"/>
              </a:lnSpc>
              <a:spcBef>
                <a:spcPts val="700"/>
              </a:spcBef>
              <a:buFont typeface="Arial" panose="020B0604020202020204" pitchFamily="34" charset="0"/>
              <a:buChar char="•"/>
            </a:pPr>
            <a:r>
              <a:rPr lang="en-US" dirty="0"/>
              <a:t>The Important Filles</a:t>
            </a:r>
            <a:endParaRPr lang="en-US" dirty="0"/>
          </a:p>
          <a:p>
            <a:pPr marL="171450" lvl="0" indent="-171450" fontAlgn="auto">
              <a:lnSpc>
                <a:spcPct val="200000"/>
              </a:lnSpc>
              <a:spcBef>
                <a:spcPts val="700"/>
              </a:spcBef>
              <a:buFont typeface="Arial" panose="020B0604020202020204" pitchFamily="34" charset="0"/>
              <a:buChar char="•"/>
            </a:pPr>
            <a:r>
              <a:rPr lang="en-US" dirty="0"/>
              <a:t>Docker Overview</a:t>
            </a:r>
            <a:endParaRPr lang="en-US" dirty="0"/>
          </a:p>
          <a:p>
            <a:pPr marL="171450" lvl="0" indent="-171450" fontAlgn="auto">
              <a:lnSpc>
                <a:spcPct val="200000"/>
              </a:lnSpc>
              <a:spcBef>
                <a:spcPts val="700"/>
              </a:spcBef>
              <a:buFont typeface="Arial" panose="020B0604020202020204" pitchFamily="34" charset="0"/>
              <a:buChar char="•"/>
            </a:pPr>
            <a:r>
              <a:rPr lang="en-US" dirty="0"/>
              <a:t>Docker Compose overview</a:t>
            </a:r>
            <a:endParaRPr lang="en-US" dirty="0"/>
          </a:p>
        </p:txBody>
      </p:sp>
      <p:sp>
        <p:nvSpPr>
          <p:cNvPr id="6" name="TextBox 6"/>
          <p:cNvSpPr txBox="1"/>
          <p:nvPr/>
        </p:nvSpPr>
        <p:spPr>
          <a:xfrm>
            <a:off x="25183" y="6636420"/>
            <a:ext cx="3270445" cy="184664"/>
          </a:xfrm>
          <a:prstGeom prst="rect">
            <a:avLst/>
          </a:prstGeom>
          <a:ln w="12700">
            <a:miter lim="400000"/>
          </a:ln>
        </p:spPr>
        <p:txBody>
          <a:bodyPr wrap="none" lIns="34289" tIns="34289" rIns="34289" bIns="34289">
            <a:spAutoFit/>
          </a:bodyPr>
          <a:lstStyle>
            <a:lvl1pPr defTabSz="914400">
              <a:defRPr sz="1000">
                <a:solidFill>
                  <a:srgbClr val="FFFFFF"/>
                </a:solidFill>
                <a:latin typeface="Montserrat"/>
                <a:ea typeface="Montserrat"/>
                <a:cs typeface="Montserrat"/>
                <a:sym typeface="Montserrat"/>
              </a:defRPr>
            </a:lvl1pPr>
          </a:lstStyle>
          <a:p>
            <a:r>
              <a:rPr lang="en-US" sz="750" dirty="0">
                <a:solidFill>
                  <a:schemeClr val="tx1"/>
                </a:solidFill>
                <a:latin typeface="Montserrat" panose="00000500000000000000" pitchFamily="2" charset="0"/>
              </a:rPr>
              <a:t>© 2017-2020    SmartMesh Foundation Pte. Ltd.  |  MeshBox Foundation Pte. Ltd.</a:t>
            </a:r>
            <a:endParaRPr lang="en-US" sz="750" dirty="0">
              <a:solidFill>
                <a:schemeClr val="tx1"/>
              </a:solidFill>
              <a:latin typeface="Montserrat" panose="00000500000000000000" pitchFamily="2" charset="0"/>
              <a:sym typeface="Arial" panose="020B0604020202020204"/>
            </a:endParaRPr>
          </a:p>
        </p:txBody>
      </p:sp>
      <p:sp>
        <p:nvSpPr>
          <p:cNvPr id="7" name="TextBox 6"/>
          <p:cNvSpPr txBox="1">
            <a:spLocks noChangeArrowheads="1"/>
          </p:cNvSpPr>
          <p:nvPr/>
        </p:nvSpPr>
        <p:spPr bwMode="auto">
          <a:xfrm>
            <a:off x="7872314" y="6569155"/>
            <a:ext cx="1289447" cy="253916"/>
          </a:xfrm>
          <a:prstGeom prst="rect">
            <a:avLst/>
          </a:prstGeom>
          <a:noFill/>
          <a:ln w="9525">
            <a:noFill/>
            <a:miter lim="800000"/>
          </a:ln>
        </p:spPr>
        <p:txBody>
          <a:bodyPr>
            <a:spAutoFit/>
          </a:bodyPr>
          <a:lstStyle/>
          <a:p>
            <a:pPr algn="r"/>
            <a:fld id="{6F888031-CE6A-4173-BB2B-520974F34056}" type="slidenum">
              <a:rPr lang="en-GB" sz="1050">
                <a:latin typeface="Calibri" panose="020F0502020204030204" pitchFamily="34" charset="0"/>
              </a:rPr>
            </a:fld>
            <a:endParaRPr lang="en-GB" sz="1050" dirty="0">
              <a:latin typeface="Calibri" panose="020F0502020204030204" pitchFamily="34" charset="0"/>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Network Composing Process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marL="228600" lvl="0" indent="-228600" defTabSz="342900">
              <a:lnSpc>
                <a:spcPct val="120000"/>
              </a:lnSpc>
              <a:buFont typeface="Arial" panose="020B0604020202020204" pitchFamily="34" charset="0"/>
              <a:buChar char="•"/>
            </a:pPr>
            <a:r>
              <a:rPr lang="en-US" altLang="en-US" sz="1800" dirty="0">
                <a:solidFill>
                  <a:srgbClr val="262626"/>
                </a:solidFill>
              </a:rPr>
              <a:t>1 Generating network cryptographic material</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2 Generating channel artifacts</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3 Composing a network</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4 Creating  a chaincode</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5 Deploying the chaincode</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6 Interacting with the chaincode</a:t>
            </a:r>
            <a:endParaRPr lang="en-US" altLang="en-US" sz="1800" dirty="0">
              <a:solidFill>
                <a:srgbClr val="26262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Important Files</a:t>
            </a:r>
            <a:endParaRPr lang="en-US" sz="3200" b="1" dirty="0">
              <a:latin typeface="Calibri" panose="020F0502020204030204" pitchFamily="34" charset="0"/>
              <a:cs typeface="Calibri" panose="020F0502020204030204" pitchFamily="34" charset="0"/>
            </a:endParaRPr>
          </a:p>
        </p:txBody>
      </p:sp>
      <p:sp>
        <p:nvSpPr>
          <p:cNvPr id="4" name="Content Placeholder 2"/>
          <p:cNvSpPr>
            <a:spLocks noGrp="1"/>
          </p:cNvSpPr>
          <p:nvPr/>
        </p:nvSpPr>
        <p:spPr>
          <a:xfrm>
            <a:off x="628650" y="989044"/>
            <a:ext cx="7886700" cy="56057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0" indent="-228600" defTabSz="342900">
              <a:lnSpc>
                <a:spcPct val="120000"/>
              </a:lnSpc>
              <a:buFont typeface="Arial" panose="020B0604020202020204" pitchFamily="34" charset="0"/>
              <a:buChar char="•"/>
            </a:pPr>
            <a:r>
              <a:rPr lang="en-US" altLang="en-US" sz="1800" dirty="0">
                <a:solidFill>
                  <a:srgbClr val="262626"/>
                </a:solidFill>
              </a:rPr>
              <a:t>1 Generating network cryptographic material</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The first step in the configuration of a network involves the creation of certificates and signing keys for the MSP of each peer and orderer organization, and for TLS-based communication</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important config file: crypto-config.yaml</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zh-CN" sz="1800" dirty="0">
                <a:solidFill>
                  <a:srgbClr val="262626"/>
                </a:solidFill>
              </a:rPr>
              <a:t>cryptogen showtemplate &gt;&gt; crypto-config.yaml to get the template</a:t>
            </a:r>
            <a:endParaRPr lang="en-US" altLang="zh-CN" sz="1800" dirty="0">
              <a:solidFill>
                <a:srgbClr val="262626"/>
              </a:solidFill>
            </a:endParaRPr>
          </a:p>
          <a:p>
            <a:pPr marL="685800" lvl="1" indent="-228600" defTabSz="342900">
              <a:lnSpc>
                <a:spcPct val="120000"/>
              </a:lnSpc>
              <a:buFont typeface="Arial" panose="020B0604020202020204" pitchFamily="34" charset="0"/>
              <a:buChar char="•"/>
            </a:pPr>
            <a:r>
              <a:rPr lang="en-US" altLang="zh-CN" sz="1540" dirty="0">
                <a:solidFill>
                  <a:srgbClr val="262626"/>
                </a:solidFill>
              </a:rPr>
              <a:t>demostrate here</a:t>
            </a:r>
            <a:endParaRPr lang="en-US" altLang="zh-CN" sz="1540" dirty="0">
              <a:solidFill>
                <a:srgbClr val="262626"/>
              </a:solidFill>
            </a:endParaRPr>
          </a:p>
          <a:p>
            <a:pPr marL="228600" lvl="0" indent="-228600" defTabSz="342900">
              <a:lnSpc>
                <a:spcPct val="120000"/>
              </a:lnSpc>
              <a:buFont typeface="Arial" panose="020B0604020202020204" pitchFamily="34" charset="0"/>
              <a:buChar char="•"/>
            </a:pPr>
            <a:r>
              <a:rPr lang="en-US" altLang="en-US" sz="1535" dirty="0">
                <a:solidFill>
                  <a:srgbClr val="262626"/>
                </a:solidFill>
                <a:sym typeface="+mn-ea"/>
              </a:rPr>
              <a:t>corresponding config files in test network folder</a:t>
            </a:r>
            <a:endParaRPr lang="en-US" altLang="en-US" sz="1535" dirty="0">
              <a:solidFill>
                <a:srgbClr val="262626"/>
              </a:solidFill>
            </a:endParaRPr>
          </a:p>
          <a:p>
            <a:pPr marL="685800" lvl="1" indent="-228600" defTabSz="342900">
              <a:lnSpc>
                <a:spcPct val="120000"/>
              </a:lnSpc>
              <a:buFont typeface="Arial" panose="020B0604020202020204" pitchFamily="34" charset="0"/>
              <a:buChar char="•"/>
            </a:pPr>
            <a:r>
              <a:rPr lang="en-US" altLang="en-US" sz="1535" dirty="0">
                <a:solidFill>
                  <a:srgbClr val="262626"/>
                </a:solidFill>
                <a:sym typeface="+mn-ea"/>
              </a:rPr>
              <a:t>test network -&gt; organizations -&gt; cryptogen</a:t>
            </a:r>
            <a:endParaRPr lang="zh-CN" altLang="en-US" sz="1535" dirty="0">
              <a:solidFill>
                <a:srgbClr val="262626"/>
              </a:solidFill>
            </a:endParaRPr>
          </a:p>
          <a:p>
            <a:pPr marL="457200" lvl="1" indent="0" defTabSz="342900">
              <a:lnSpc>
                <a:spcPct val="120000"/>
              </a:lnSpc>
              <a:buFont typeface="Arial" panose="020B0604020202020204" pitchFamily="34" charset="0"/>
              <a:buNone/>
            </a:pPr>
            <a:endParaRPr lang="en-US" altLang="zh-CN" sz="1540" dirty="0">
              <a:solidFill>
                <a:srgbClr val="262626"/>
              </a:solidFill>
            </a:endParaRPr>
          </a:p>
          <a:p>
            <a:pPr marL="228600" lvl="0" indent="-228600" defTabSz="342900">
              <a:lnSpc>
                <a:spcPct val="120000"/>
              </a:lnSpc>
              <a:buFont typeface="Arial" panose="020B0604020202020204" pitchFamily="34" charset="0"/>
              <a:buChar char="•"/>
            </a:pPr>
            <a:r>
              <a:rPr lang="en-US" altLang="zh-CN" sz="1800" dirty="0">
                <a:solidFill>
                  <a:srgbClr val="262626"/>
                </a:solidFill>
              </a:rPr>
              <a:t>Explain the </a:t>
            </a:r>
            <a:r>
              <a:rPr lang="en-US" altLang="en-US" sz="1800" dirty="0">
                <a:solidFill>
                  <a:srgbClr val="262626"/>
                </a:solidFill>
                <a:sym typeface="+mn-ea"/>
              </a:rPr>
              <a:t>cryptogen in test network</a:t>
            </a:r>
            <a:endParaRPr lang="en-US" altLang="en-US" sz="1800" dirty="0">
              <a:solidFill>
                <a:srgbClr val="262626"/>
              </a:solidFill>
              <a:sym typeface="+mn-ea"/>
            </a:endParaRPr>
          </a:p>
          <a:p>
            <a:pPr marL="685800" lvl="1" indent="-228600" defTabSz="342900">
              <a:lnSpc>
                <a:spcPct val="120000"/>
              </a:lnSpc>
              <a:buFont typeface="Arial" panose="020B0604020202020204" pitchFamily="34" charset="0"/>
              <a:buChar char="•"/>
            </a:pPr>
            <a:r>
              <a:rPr lang="en-US" altLang="zh-CN" sz="1540" dirty="0">
                <a:solidFill>
                  <a:srgbClr val="262626"/>
                </a:solidFill>
              </a:rPr>
              <a:t>sans the domain alternative name such as IP</a:t>
            </a:r>
            <a:endParaRPr lang="en-US" altLang="zh-CN" sz="1540" dirty="0">
              <a:solidFill>
                <a:srgbClr val="262626"/>
              </a:solidFill>
            </a:endParaRPr>
          </a:p>
          <a:p>
            <a:pPr marL="685800" lvl="1" indent="-228600" defTabSz="342900">
              <a:lnSpc>
                <a:spcPct val="120000"/>
              </a:lnSpc>
              <a:buFont typeface="Arial" panose="020B0604020202020204" pitchFamily="34" charset="0"/>
              <a:buChar char="•"/>
            </a:pPr>
            <a:r>
              <a:rPr lang="en-US" altLang="zh-CN" sz="1540" dirty="0">
                <a:solidFill>
                  <a:srgbClr val="262626"/>
                </a:solidFill>
              </a:rPr>
              <a:t>template count and user count</a:t>
            </a:r>
            <a:endParaRPr lang="en-US" altLang="zh-CN" sz="1540" dirty="0">
              <a:solidFill>
                <a:srgbClr val="262626"/>
              </a:solidFill>
            </a:endParaRPr>
          </a:p>
          <a:p>
            <a:pPr marL="0" lvl="0" indent="0" defTabSz="342900">
              <a:lnSpc>
                <a:spcPct val="120000"/>
              </a:lnSpc>
              <a:buFont typeface="Arial" panose="020B0604020202020204" pitchFamily="34" charset="0"/>
              <a:buNone/>
            </a:pPr>
            <a:r>
              <a:rPr lang="en-US" altLang="zh-CN" sz="1800" dirty="0">
                <a:solidFill>
                  <a:srgbClr val="262626"/>
                </a:solidFill>
              </a:rPr>
              <a:t> </a:t>
            </a:r>
            <a:endParaRPr lang="en-US" altLang="zh-CN" sz="1800" dirty="0">
              <a:solidFill>
                <a:srgbClr val="26262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Important Files</a:t>
            </a:r>
            <a:endParaRPr lang="en-US" sz="3200" b="1" dirty="0">
              <a:latin typeface="Calibri" panose="020F0502020204030204" pitchFamily="34" charset="0"/>
              <a:cs typeface="Calibri" panose="020F0502020204030204" pitchFamily="34" charset="0"/>
            </a:endParaRPr>
          </a:p>
        </p:txBody>
      </p:sp>
      <p:sp>
        <p:nvSpPr>
          <p:cNvPr id="4" name="Content Placeholder 2"/>
          <p:cNvSpPr>
            <a:spLocks noGrp="1"/>
          </p:cNvSpPr>
          <p:nvPr/>
        </p:nvSpPr>
        <p:spPr>
          <a:xfrm>
            <a:off x="628650" y="989044"/>
            <a:ext cx="7886700" cy="5605719"/>
          </a:xfrm>
          <a:prstGeom prst="rect">
            <a:avLst/>
          </a:prstGeom>
        </p:spPr>
        <p:txBody>
          <a:bodyPr vert="horz" lIns="91440" tIns="45720" rIns="91440" bIns="45720" rtlCol="0">
            <a:normAutofit fontScale="90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0" indent="-228600" defTabSz="342900">
              <a:lnSpc>
                <a:spcPct val="120000"/>
              </a:lnSpc>
              <a:buFont typeface="Arial" panose="020B0604020202020204" pitchFamily="34" charset="0"/>
              <a:buChar char="•"/>
            </a:pPr>
            <a:r>
              <a:rPr lang="en-US" altLang="en-US" sz="1800" dirty="0">
                <a:solidFill>
                  <a:srgbClr val="262626"/>
                </a:solidFill>
                <a:sym typeface="+mn-ea"/>
              </a:rPr>
              <a:t>2 Generating channel artifacts</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To create a network according to an organization's structure, and to bootstrap a channel, we will need to generate the following artifacts: </a:t>
            </a:r>
            <a:endParaRPr lang="en-US" altLang="en-US" sz="1800" dirty="0">
              <a:solidFill>
                <a:srgbClr val="262626"/>
              </a:solidFill>
            </a:endParaRPr>
          </a:p>
          <a:p>
            <a:pPr marL="685800" lvl="1" indent="-228600" defTabSz="342900">
              <a:lnSpc>
                <a:spcPct val="120000"/>
              </a:lnSpc>
              <a:buFont typeface="Arial" panose="020B0604020202020204" pitchFamily="34" charset="0"/>
              <a:buChar char="•"/>
            </a:pPr>
            <a:r>
              <a:rPr lang="en-US" altLang="en-US" sz="1540" dirty="0">
                <a:solidFill>
                  <a:srgbClr val="262626"/>
                </a:solidFill>
              </a:rPr>
              <a:t>A genesis block, containing organization-specific certificates that serve to initialize the Fabric blockchain. </a:t>
            </a:r>
            <a:endParaRPr lang="en-US" altLang="en-US" sz="1540" dirty="0">
              <a:solidFill>
                <a:srgbClr val="262626"/>
              </a:solidFill>
            </a:endParaRPr>
          </a:p>
          <a:p>
            <a:pPr marL="685800" lvl="1" indent="-228600" defTabSz="342900">
              <a:lnSpc>
                <a:spcPct val="120000"/>
              </a:lnSpc>
              <a:buFont typeface="Arial" panose="020B0604020202020204" pitchFamily="34" charset="0"/>
              <a:buChar char="•"/>
            </a:pPr>
            <a:r>
              <a:rPr lang="en-US" altLang="en-US" sz="1540" dirty="0">
                <a:solidFill>
                  <a:srgbClr val="262626"/>
                </a:solidFill>
              </a:rPr>
              <a:t>Channel configuration information. </a:t>
            </a:r>
            <a:endParaRPr lang="en-US" altLang="en-US" sz="1540" dirty="0">
              <a:solidFill>
                <a:srgbClr val="262626"/>
              </a:solidFill>
            </a:endParaRPr>
          </a:p>
          <a:p>
            <a:pPr marL="685800" lvl="1" indent="-228600" defTabSz="342900">
              <a:lnSpc>
                <a:spcPct val="120000"/>
              </a:lnSpc>
              <a:buFont typeface="Arial" panose="020B0604020202020204" pitchFamily="34" charset="0"/>
              <a:buChar char="•"/>
            </a:pPr>
            <a:r>
              <a:rPr lang="en-US" altLang="en-US" sz="1540" dirty="0">
                <a:solidFill>
                  <a:srgbClr val="262626"/>
                </a:solidFill>
              </a:rPr>
              <a:t>Anchor peer configurations for each organization. An anchor peer serves as a fulcrum within an organization, for cross-organization ledger syncing using the Fabric gossip protocol.</a:t>
            </a:r>
            <a:r>
              <a:rPr lang="en-US" altLang="zh-CN" sz="1540" dirty="0">
                <a:solidFill>
                  <a:srgbClr val="262626"/>
                </a:solidFill>
              </a:rPr>
              <a:t> </a:t>
            </a:r>
            <a:endParaRPr lang="en-US" altLang="zh-CN" sz="1540" dirty="0">
              <a:solidFill>
                <a:srgbClr val="262626"/>
              </a:solidFill>
            </a:endParaRPr>
          </a:p>
          <a:p>
            <a:pPr marL="228600" lvl="0" indent="-228600" defTabSz="342900">
              <a:lnSpc>
                <a:spcPct val="120000"/>
              </a:lnSpc>
              <a:buFont typeface="Arial" panose="020B0604020202020204" pitchFamily="34" charset="0"/>
              <a:buChar char="•"/>
            </a:pPr>
            <a:r>
              <a:rPr lang="en-US" altLang="zh-CN" sz="1800" dirty="0">
                <a:solidFill>
                  <a:srgbClr val="262626"/>
                </a:solidFill>
              </a:rPr>
              <a:t>important config file: configtx.yaml</a:t>
            </a:r>
            <a:endParaRPr lang="en-US" altLang="zh-CN" sz="1800" dirty="0">
              <a:solidFill>
                <a:srgbClr val="262626"/>
              </a:solidFill>
            </a:endParaRPr>
          </a:p>
          <a:p>
            <a:pPr marL="685800" lvl="1" indent="-228600" defTabSz="342900">
              <a:lnSpc>
                <a:spcPct val="120000"/>
              </a:lnSpc>
              <a:buFont typeface="Arial" panose="020B0604020202020204" pitchFamily="34" charset="0"/>
              <a:buChar char="•"/>
            </a:pPr>
            <a:r>
              <a:rPr lang="en-US" altLang="zh-CN" sz="1540" dirty="0">
                <a:solidFill>
                  <a:srgbClr val="262626"/>
                </a:solidFill>
              </a:rPr>
              <a:t>profiles defines the structure of the orgs</a:t>
            </a:r>
            <a:endParaRPr lang="en-US" altLang="zh-CN" sz="1540" dirty="0">
              <a:solidFill>
                <a:srgbClr val="262626"/>
              </a:solidFill>
            </a:endParaRPr>
          </a:p>
          <a:p>
            <a:pPr marL="685800" lvl="1" indent="-228600" defTabSz="342900">
              <a:lnSpc>
                <a:spcPct val="120000"/>
              </a:lnSpc>
              <a:buFont typeface="Arial" panose="020B0604020202020204" pitchFamily="34" charset="0"/>
              <a:buChar char="•"/>
            </a:pPr>
            <a:r>
              <a:rPr lang="en-US" altLang="zh-CN" sz="1540" dirty="0">
                <a:solidFill>
                  <a:srgbClr val="262626"/>
                </a:solidFill>
              </a:rPr>
              <a:t>orgs section defines the detail</a:t>
            </a:r>
            <a:endParaRPr lang="en-US" altLang="zh-CN" sz="1540" dirty="0">
              <a:solidFill>
                <a:srgbClr val="262626"/>
              </a:solidFill>
            </a:endParaRPr>
          </a:p>
          <a:p>
            <a:pPr marL="685800" lvl="1" indent="-228600" defTabSz="342900">
              <a:lnSpc>
                <a:spcPct val="120000"/>
              </a:lnSpc>
              <a:buFont typeface="Arial" panose="020B0604020202020204" pitchFamily="34" charset="0"/>
              <a:buChar char="•"/>
            </a:pPr>
            <a:r>
              <a:rPr lang="en-US" altLang="zh-CN" sz="1540" dirty="0">
                <a:solidFill>
                  <a:srgbClr val="262626"/>
                </a:solidFill>
              </a:rPr>
              <a:t>capability section</a:t>
            </a:r>
            <a:endParaRPr lang="en-US" altLang="zh-CN" sz="1540" dirty="0">
              <a:solidFill>
                <a:srgbClr val="262626"/>
              </a:solidFill>
            </a:endParaRPr>
          </a:p>
          <a:p>
            <a:pPr marL="685800" lvl="1" indent="-228600" defTabSz="342900">
              <a:lnSpc>
                <a:spcPct val="120000"/>
              </a:lnSpc>
              <a:buFont typeface="Arial" panose="020B0604020202020204" pitchFamily="34" charset="0"/>
              <a:buChar char="•"/>
            </a:pPr>
            <a:r>
              <a:rPr lang="en-US" altLang="zh-CN" sz="1540" dirty="0">
                <a:solidFill>
                  <a:srgbClr val="262626"/>
                </a:solidFill>
              </a:rPr>
              <a:t>applications section</a:t>
            </a:r>
            <a:endParaRPr lang="en-US" altLang="zh-CN" sz="1540" dirty="0">
              <a:solidFill>
                <a:srgbClr val="262626"/>
              </a:solidFill>
            </a:endParaRPr>
          </a:p>
          <a:p>
            <a:pPr marL="685800" lvl="1" indent="-228600" defTabSz="342900">
              <a:lnSpc>
                <a:spcPct val="120000"/>
              </a:lnSpc>
              <a:buFont typeface="Arial" panose="020B0604020202020204" pitchFamily="34" charset="0"/>
              <a:buChar char="•"/>
            </a:pPr>
            <a:r>
              <a:rPr lang="en-US" altLang="zh-CN" sz="1540" dirty="0">
                <a:solidFill>
                  <a:srgbClr val="262626"/>
                </a:solidFill>
              </a:rPr>
              <a:t>orderer section</a:t>
            </a:r>
            <a:endParaRPr lang="en-US" altLang="zh-CN" sz="1540" dirty="0">
              <a:solidFill>
                <a:srgbClr val="262626"/>
              </a:solidFill>
            </a:endParaRPr>
          </a:p>
          <a:p>
            <a:pPr marL="685800" lvl="1" indent="-228600" defTabSz="342900">
              <a:lnSpc>
                <a:spcPct val="120000"/>
              </a:lnSpc>
              <a:buFont typeface="Arial" panose="020B0604020202020204" pitchFamily="34" charset="0"/>
              <a:buChar char="•"/>
            </a:pPr>
            <a:r>
              <a:rPr lang="en-US" altLang="zh-CN" sz="1540" dirty="0">
                <a:solidFill>
                  <a:srgbClr val="262626"/>
                </a:solidFill>
              </a:rPr>
              <a:t>channel section</a:t>
            </a:r>
            <a:endParaRPr lang="en-US" altLang="zh-CN" sz="1540" dirty="0">
              <a:solidFill>
                <a:srgbClr val="262626"/>
              </a:solidFill>
            </a:endParaRPr>
          </a:p>
          <a:p>
            <a:pPr marL="228600" lvl="0" indent="-228600" defTabSz="342900">
              <a:lnSpc>
                <a:spcPct val="120000"/>
              </a:lnSpc>
              <a:buFont typeface="Arial" panose="020B0604020202020204" pitchFamily="34" charset="0"/>
              <a:buChar char="•"/>
            </a:pPr>
            <a:r>
              <a:rPr lang="en-US" altLang="en-US" sz="1535" dirty="0">
                <a:solidFill>
                  <a:srgbClr val="262626"/>
                </a:solidFill>
                <a:sym typeface="+mn-ea"/>
              </a:rPr>
              <a:t>2 Composing a network</a:t>
            </a:r>
            <a:endParaRPr lang="en-US" altLang="en-US" sz="1535" dirty="0">
              <a:solidFill>
                <a:srgbClr val="262626"/>
              </a:solidFill>
              <a:sym typeface="+mn-ea"/>
            </a:endParaRPr>
          </a:p>
          <a:p>
            <a:pPr marL="228600" lvl="0" indent="-228600" defTabSz="342900">
              <a:lnSpc>
                <a:spcPct val="120000"/>
              </a:lnSpc>
              <a:buFont typeface="Arial" panose="020B0604020202020204" pitchFamily="34" charset="0"/>
              <a:buChar char="•"/>
            </a:pPr>
            <a:r>
              <a:rPr lang="en-US" altLang="zh-CN" sz="1535" dirty="0">
                <a:solidFill>
                  <a:srgbClr val="262626"/>
                </a:solidFill>
                <a:sym typeface="+mn-ea"/>
              </a:rPr>
              <a:t>docker-compose.yaml creates the docker container</a:t>
            </a:r>
            <a:endParaRPr lang="en-US" altLang="zh-CN" sz="1540" dirty="0">
              <a:solidFill>
                <a:srgbClr val="262626"/>
              </a:solidFill>
            </a:endParaRPr>
          </a:p>
          <a:p>
            <a:pPr marL="685800" lvl="1" indent="-228600" defTabSz="342900">
              <a:lnSpc>
                <a:spcPct val="120000"/>
              </a:lnSpc>
              <a:buFont typeface="Arial" panose="020B0604020202020204" pitchFamily="34" charset="0"/>
              <a:buChar char="•"/>
            </a:pPr>
            <a:endParaRPr lang="en-US" altLang="zh-CN" sz="1540" dirty="0">
              <a:solidFill>
                <a:srgbClr val="262626"/>
              </a:solidFill>
            </a:endParaRPr>
          </a:p>
          <a:p>
            <a:pPr marL="685800" lvl="1" indent="-228600" defTabSz="342900">
              <a:lnSpc>
                <a:spcPct val="120000"/>
              </a:lnSpc>
              <a:buFont typeface="Arial" panose="020B0604020202020204" pitchFamily="34" charset="0"/>
              <a:buChar char="•"/>
            </a:pPr>
            <a:endParaRPr lang="en-US" altLang="zh-CN" sz="1540" dirty="0">
              <a:solidFill>
                <a:srgbClr val="26262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Docker Overview</a:t>
            </a:r>
            <a:endParaRPr lang="en-US" sz="3200" b="1" dirty="0">
              <a:latin typeface="Calibri" panose="020F0502020204030204" pitchFamily="34" charset="0"/>
              <a:cs typeface="Calibri" panose="020F0502020204030204" pitchFamily="34" charset="0"/>
            </a:endParaRPr>
          </a:p>
        </p:txBody>
      </p:sp>
      <p:sp>
        <p:nvSpPr>
          <p:cNvPr id="4" name="Content Placeholder 2"/>
          <p:cNvSpPr>
            <a:spLocks noGrp="1"/>
          </p:cNvSpPr>
          <p:nvPr/>
        </p:nvSpPr>
        <p:spPr>
          <a:xfrm>
            <a:off x="628650" y="989044"/>
            <a:ext cx="7886700" cy="56057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0" indent="-228600" defTabSz="342900">
              <a:lnSpc>
                <a:spcPct val="120000"/>
              </a:lnSpc>
              <a:buFont typeface="Arial" panose="020B0604020202020204" pitchFamily="34" charset="0"/>
              <a:buChar char="•"/>
            </a:pPr>
            <a:r>
              <a:rPr lang="en-US" altLang="zh-CN" sz="1800" dirty="0">
                <a:solidFill>
                  <a:srgbClr val="262626"/>
                </a:solidFill>
              </a:rPr>
              <a:t>What is Docker? </a:t>
            </a:r>
            <a:endParaRPr lang="en-US" altLang="zh-CN" sz="1800" dirty="0">
              <a:solidFill>
                <a:srgbClr val="262626"/>
              </a:solidFill>
            </a:endParaRPr>
          </a:p>
          <a:p>
            <a:pPr marL="228600" lvl="0" indent="-228600" defTabSz="342900">
              <a:lnSpc>
                <a:spcPct val="120000"/>
              </a:lnSpc>
              <a:buFont typeface="Arial" panose="020B0604020202020204" pitchFamily="34" charset="0"/>
              <a:buChar char="•"/>
            </a:pPr>
            <a:r>
              <a:rPr lang="en-US" altLang="zh-CN" sz="1800" dirty="0">
                <a:solidFill>
                  <a:srgbClr val="262626"/>
                </a:solidFill>
              </a:rPr>
              <a:t>Docker enables you to separate your applications from your infrastructure so you can deliver software quickly. With Docker, you can manage your infrastructure in the same ways you manage your applications</a:t>
            </a:r>
            <a:endParaRPr lang="en-US" altLang="zh-CN" sz="1800" dirty="0">
              <a:solidFill>
                <a:srgbClr val="262626"/>
              </a:solidFill>
            </a:endParaRPr>
          </a:p>
          <a:p>
            <a:pPr marL="228600" lvl="0" indent="-228600" defTabSz="342900">
              <a:lnSpc>
                <a:spcPct val="120000"/>
              </a:lnSpc>
              <a:buFont typeface="Arial" panose="020B0604020202020204" pitchFamily="34" charset="0"/>
              <a:buChar char="•"/>
            </a:pPr>
            <a:endParaRPr lang="en-US" altLang="zh-CN" sz="1800" dirty="0">
              <a:solidFill>
                <a:srgbClr val="262626"/>
              </a:solidFill>
            </a:endParaRPr>
          </a:p>
          <a:p>
            <a:pPr marL="228600" lvl="0" indent="-228600" defTabSz="342900">
              <a:lnSpc>
                <a:spcPct val="120000"/>
              </a:lnSpc>
              <a:buFont typeface="Arial" panose="020B0604020202020204" pitchFamily="34" charset="0"/>
              <a:buChar char="•"/>
            </a:pPr>
            <a:r>
              <a:rPr lang="en-US" altLang="zh-CN" sz="1800" dirty="0">
                <a:solidFill>
                  <a:srgbClr val="262626"/>
                </a:solidFill>
              </a:rPr>
              <a:t>What does this mean?</a:t>
            </a:r>
            <a:endParaRPr lang="en-US" altLang="zh-CN" sz="1800" dirty="0">
              <a:solidFill>
                <a:srgbClr val="262626"/>
              </a:solidFill>
            </a:endParaRPr>
          </a:p>
          <a:p>
            <a:pPr marL="685800" lvl="1" indent="-228600" defTabSz="342900">
              <a:lnSpc>
                <a:spcPct val="120000"/>
              </a:lnSpc>
              <a:buFont typeface="Arial" panose="020B0604020202020204" pitchFamily="34" charset="0"/>
              <a:buChar char="•"/>
            </a:pPr>
            <a:r>
              <a:rPr lang="en-US" altLang="zh-CN" sz="1540" dirty="0">
                <a:solidFill>
                  <a:srgbClr val="262626"/>
                </a:solidFill>
              </a:rPr>
              <a:t>mimic all the enviroment, systems in virtural container</a:t>
            </a:r>
            <a:endParaRPr lang="en-US" altLang="zh-CN" sz="1540" dirty="0">
              <a:solidFill>
                <a:srgbClr val="262626"/>
              </a:solidFill>
            </a:endParaRPr>
          </a:p>
          <a:p>
            <a:pPr marL="685800" lvl="1" indent="-228600" defTabSz="342900">
              <a:lnSpc>
                <a:spcPct val="120000"/>
              </a:lnSpc>
              <a:buFont typeface="Arial" panose="020B0604020202020204" pitchFamily="34" charset="0"/>
              <a:buChar char="•"/>
            </a:pPr>
            <a:r>
              <a:rPr lang="en-US" altLang="zh-CN" sz="1540" dirty="0">
                <a:solidFill>
                  <a:srgbClr val="262626"/>
                </a:solidFill>
              </a:rPr>
              <a:t>the applications can run in this virtural envirement</a:t>
            </a:r>
            <a:endParaRPr lang="en-US" altLang="zh-CN" sz="1540" dirty="0">
              <a:solidFill>
                <a:srgbClr val="262626"/>
              </a:solidFill>
            </a:endParaRPr>
          </a:p>
          <a:p>
            <a:pPr marL="685800" lvl="1" indent="-228600" defTabSz="342900">
              <a:lnSpc>
                <a:spcPct val="120000"/>
              </a:lnSpc>
              <a:buFont typeface="Arial" panose="020B0604020202020204" pitchFamily="34" charset="0"/>
              <a:buChar char="•"/>
            </a:pPr>
            <a:r>
              <a:rPr lang="en-US" altLang="zh-CN" sz="1800" dirty="0">
                <a:solidFill>
                  <a:srgbClr val="262626"/>
                </a:solidFill>
              </a:rPr>
              <a:t>this container with the application can be quickly deployed</a:t>
            </a:r>
            <a:endParaRPr lang="en-US" altLang="zh-CN" sz="1800" dirty="0">
              <a:solidFill>
                <a:srgbClr val="262626"/>
              </a:solidFill>
            </a:endParaRPr>
          </a:p>
          <a:p>
            <a:pPr marL="457200" lvl="1" indent="0" defTabSz="342900">
              <a:lnSpc>
                <a:spcPct val="120000"/>
              </a:lnSpc>
              <a:buFont typeface="Arial" panose="020B0604020202020204" pitchFamily="34" charset="0"/>
              <a:buNone/>
            </a:pPr>
            <a:endParaRPr lang="en-US" altLang="zh-CN" sz="1800" dirty="0">
              <a:solidFill>
                <a:srgbClr val="262626"/>
              </a:solidFill>
            </a:endParaRPr>
          </a:p>
          <a:p>
            <a:pPr marL="228600" lvl="0" indent="-228600" defTabSz="342900">
              <a:lnSpc>
                <a:spcPct val="120000"/>
              </a:lnSpc>
              <a:buFont typeface="Arial" panose="020B0604020202020204" pitchFamily="34" charset="0"/>
              <a:buChar char="•"/>
            </a:pPr>
            <a:r>
              <a:rPr lang="en-US" altLang="zh-CN" sz="1800" dirty="0">
                <a:solidFill>
                  <a:srgbClr val="262626"/>
                </a:solidFill>
              </a:rPr>
              <a:t>Docker file</a:t>
            </a:r>
            <a:endParaRPr lang="en-US" altLang="zh-CN" sz="1800" dirty="0">
              <a:solidFill>
                <a:srgbClr val="262626"/>
              </a:solidFill>
            </a:endParaRPr>
          </a:p>
          <a:p>
            <a:pPr marL="685800" lvl="1" indent="-228600" defTabSz="342900">
              <a:lnSpc>
                <a:spcPct val="120000"/>
              </a:lnSpc>
              <a:buFont typeface="Arial" panose="020B0604020202020204" pitchFamily="34" charset="0"/>
              <a:buChar char="•"/>
            </a:pPr>
            <a:r>
              <a:rPr lang="en-US" altLang="zh-CN" sz="1535" dirty="0">
                <a:solidFill>
                  <a:srgbClr val="262626"/>
                </a:solidFill>
                <a:sym typeface="+mn-ea"/>
              </a:rPr>
              <a:t>mysql Docker </a:t>
            </a:r>
            <a:r>
              <a:rPr lang="en-US" altLang="zh-CN" sz="1540" dirty="0">
                <a:solidFill>
                  <a:srgbClr val="262626"/>
                </a:solidFill>
              </a:rPr>
              <a:t>example: https://github.com/dockerfile/mysql/blob/master/Dockerfile</a:t>
            </a:r>
            <a:endParaRPr lang="en-US" altLang="zh-CN" sz="1540" b="1" dirty="0">
              <a:solidFill>
                <a:srgbClr val="262626"/>
              </a:solidFill>
            </a:endParaRPr>
          </a:p>
          <a:p>
            <a:pPr marL="685800" lvl="1" indent="-228600" defTabSz="342900">
              <a:lnSpc>
                <a:spcPct val="120000"/>
              </a:lnSpc>
              <a:buFont typeface="Arial" panose="020B0604020202020204" pitchFamily="34" charset="0"/>
              <a:buChar char="•"/>
            </a:pPr>
            <a:r>
              <a:rPr lang="en-US" altLang="zh-CN" sz="1540" dirty="0">
                <a:solidFill>
                  <a:srgbClr val="262626"/>
                </a:solidFill>
              </a:rPr>
              <a:t>Fabric Docker example: https://github.com/yeasy/docker-hyperledger-fabric/blob/master/Dockerfile</a:t>
            </a:r>
            <a:endParaRPr lang="en-US" altLang="zh-CN" sz="1540" dirty="0">
              <a:solidFill>
                <a:srgbClr val="26262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Docker Overview</a:t>
            </a:r>
            <a:endParaRPr lang="en-US" sz="3200" b="1" dirty="0">
              <a:latin typeface="Calibri" panose="020F0502020204030204" pitchFamily="34" charset="0"/>
              <a:cs typeface="Calibri" panose="020F0502020204030204" pitchFamily="34" charset="0"/>
            </a:endParaRPr>
          </a:p>
        </p:txBody>
      </p:sp>
      <p:sp>
        <p:nvSpPr>
          <p:cNvPr id="4" name="Content Placeholder 2"/>
          <p:cNvSpPr>
            <a:spLocks noGrp="1"/>
          </p:cNvSpPr>
          <p:nvPr/>
        </p:nvSpPr>
        <p:spPr>
          <a:xfrm>
            <a:off x="628650" y="989044"/>
            <a:ext cx="7886700" cy="56057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0" indent="-228600" defTabSz="342900">
              <a:lnSpc>
                <a:spcPct val="120000"/>
              </a:lnSpc>
              <a:buFont typeface="Arial" panose="020B0604020202020204" pitchFamily="34" charset="0"/>
              <a:buChar char="•"/>
            </a:pPr>
            <a:r>
              <a:rPr lang="en-US" altLang="zh-CN" sz="1800" dirty="0">
                <a:solidFill>
                  <a:srgbClr val="262626"/>
                </a:solidFill>
              </a:rPr>
              <a:t>How to build a Docker image from a docker file? </a:t>
            </a:r>
            <a:endParaRPr lang="en-US" altLang="zh-CN" sz="1800" dirty="0">
              <a:solidFill>
                <a:srgbClr val="262626"/>
              </a:solidFill>
            </a:endParaRPr>
          </a:p>
          <a:p>
            <a:pPr marL="685800" lvl="1" indent="-228600" defTabSz="342900">
              <a:lnSpc>
                <a:spcPct val="120000"/>
              </a:lnSpc>
              <a:buFont typeface="Arial" panose="020B0604020202020204" pitchFamily="34" charset="0"/>
              <a:buChar char="•"/>
            </a:pPr>
            <a:r>
              <a:rPr lang="en-US" altLang="zh-CN" sz="1540" dirty="0">
                <a:solidFill>
                  <a:srgbClr val="262626"/>
                </a:solidFill>
              </a:rPr>
              <a:t>https://phoenixnap.com/kb/create-docker-images-with-dockerfile</a:t>
            </a:r>
            <a:endParaRPr lang="en-US" altLang="zh-CN" sz="1540" dirty="0">
              <a:solidFill>
                <a:srgbClr val="262626"/>
              </a:solidFill>
            </a:endParaRPr>
          </a:p>
          <a:p>
            <a:pPr marL="685800" lvl="1" indent="-228600" defTabSz="342900">
              <a:lnSpc>
                <a:spcPct val="120000"/>
              </a:lnSpc>
              <a:buFont typeface="Arial" panose="020B0604020202020204" pitchFamily="34" charset="0"/>
              <a:buChar char="•"/>
            </a:pPr>
            <a:r>
              <a:rPr lang="en-US" altLang="zh-CN" sz="1540" dirty="0">
                <a:solidFill>
                  <a:srgbClr val="262626"/>
                </a:solidFill>
              </a:rPr>
              <a:t>docker build {docker file path}</a:t>
            </a:r>
            <a:endParaRPr lang="en-US" altLang="zh-CN" sz="1540" dirty="0">
              <a:solidFill>
                <a:srgbClr val="262626"/>
              </a:solidFill>
            </a:endParaRPr>
          </a:p>
          <a:p>
            <a:pPr marL="457200" lvl="1" indent="0" defTabSz="342900">
              <a:lnSpc>
                <a:spcPct val="120000"/>
              </a:lnSpc>
              <a:buFont typeface="Arial" panose="020B0604020202020204" pitchFamily="34" charset="0"/>
              <a:buNone/>
            </a:pPr>
            <a:endParaRPr lang="en-US" altLang="zh-CN" sz="1540" dirty="0">
              <a:solidFill>
                <a:srgbClr val="262626"/>
              </a:solidFill>
            </a:endParaRPr>
          </a:p>
          <a:p>
            <a:pPr marL="228600" lvl="0" indent="-228600" defTabSz="342900">
              <a:lnSpc>
                <a:spcPct val="120000"/>
              </a:lnSpc>
              <a:buFont typeface="Arial" panose="020B0604020202020204" pitchFamily="34" charset="0"/>
              <a:buChar char="•"/>
            </a:pPr>
            <a:r>
              <a:rPr lang="en-US" altLang="zh-CN" sz="1800" dirty="0">
                <a:solidFill>
                  <a:srgbClr val="262626"/>
                </a:solidFill>
              </a:rPr>
              <a:t>How to push to the docker hub?</a:t>
            </a:r>
            <a:endParaRPr lang="en-US" altLang="zh-CN" sz="1800" dirty="0">
              <a:solidFill>
                <a:srgbClr val="262626"/>
              </a:solidFill>
            </a:endParaRPr>
          </a:p>
          <a:p>
            <a:pPr marL="685800" lvl="1" indent="-228600" defTabSz="342900">
              <a:lnSpc>
                <a:spcPct val="120000"/>
              </a:lnSpc>
              <a:buFont typeface="Arial" panose="020B0604020202020204" pitchFamily="34" charset="0"/>
              <a:buChar char="•"/>
            </a:pPr>
            <a:r>
              <a:rPr lang="en-US" altLang="zh-CN" sz="1540" dirty="0">
                <a:solidFill>
                  <a:srgbClr val="262626"/>
                </a:solidFill>
              </a:rPr>
              <a:t>https://docs.docker.com/docker-hub/repos/</a:t>
            </a:r>
            <a:endParaRPr lang="en-US" altLang="zh-CN" sz="1540" dirty="0">
              <a:solidFill>
                <a:srgbClr val="262626"/>
              </a:solidFill>
            </a:endParaRPr>
          </a:p>
          <a:p>
            <a:pPr marL="685800" lvl="1" indent="-228600" defTabSz="342900">
              <a:lnSpc>
                <a:spcPct val="120000"/>
              </a:lnSpc>
              <a:buFont typeface="Arial" panose="020B0604020202020204" pitchFamily="34" charset="0"/>
              <a:buChar char="•"/>
            </a:pPr>
            <a:r>
              <a:rPr lang="en-US" altLang="zh-CN" sz="1540" dirty="0">
                <a:solidFill>
                  <a:srgbClr val="262626"/>
                </a:solidFill>
              </a:rPr>
              <a:t>this is where we get all the fabric images</a:t>
            </a:r>
            <a:endParaRPr lang="en-US" altLang="zh-CN" sz="1540" dirty="0">
              <a:solidFill>
                <a:srgbClr val="262626"/>
              </a:solidFill>
            </a:endParaRPr>
          </a:p>
          <a:p>
            <a:pPr marL="685800" lvl="1" indent="-228600" defTabSz="342900">
              <a:lnSpc>
                <a:spcPct val="120000"/>
              </a:lnSpc>
              <a:buFont typeface="Arial" panose="020B0604020202020204" pitchFamily="34" charset="0"/>
              <a:buChar char="•"/>
            </a:pPr>
            <a:endParaRPr lang="en-US" altLang="zh-CN" sz="1540" dirty="0">
              <a:solidFill>
                <a:srgbClr val="262626"/>
              </a:solidFill>
            </a:endParaRPr>
          </a:p>
          <a:p>
            <a:pPr marL="228600" lvl="0" indent="-228600" defTabSz="342900">
              <a:lnSpc>
                <a:spcPct val="120000"/>
              </a:lnSpc>
              <a:buFont typeface="Arial" panose="020B0604020202020204" pitchFamily="34" charset="0"/>
              <a:buChar char="•"/>
            </a:pPr>
            <a:r>
              <a:rPr lang="en-US" altLang="zh-CN" sz="1800" dirty="0">
                <a:solidFill>
                  <a:srgbClr val="262626"/>
                </a:solidFill>
              </a:rPr>
              <a:t>how to play with docker?</a:t>
            </a:r>
            <a:endParaRPr lang="en-US" altLang="zh-CN" sz="1800" dirty="0">
              <a:solidFill>
                <a:srgbClr val="262626"/>
              </a:solidFill>
            </a:endParaRPr>
          </a:p>
          <a:p>
            <a:pPr marL="685800" lvl="1" indent="-228600" defTabSz="342900">
              <a:lnSpc>
                <a:spcPct val="120000"/>
              </a:lnSpc>
              <a:buFont typeface="Arial" panose="020B0604020202020204" pitchFamily="34" charset="0"/>
              <a:buChar char="•"/>
            </a:pPr>
            <a:r>
              <a:rPr lang="en-US" altLang="zh-CN" sz="1540" dirty="0">
                <a:solidFill>
                  <a:srgbClr val="262626"/>
                </a:solidFill>
              </a:rPr>
              <a:t>sudo docker ps</a:t>
            </a:r>
            <a:endParaRPr lang="en-US" altLang="zh-CN" sz="1540" dirty="0">
              <a:solidFill>
                <a:srgbClr val="262626"/>
              </a:solidFill>
            </a:endParaRPr>
          </a:p>
          <a:p>
            <a:pPr marL="685800" lvl="1" indent="-228600" defTabSz="342900">
              <a:lnSpc>
                <a:spcPct val="120000"/>
              </a:lnSpc>
              <a:buFont typeface="Arial" panose="020B0604020202020204" pitchFamily="34" charset="0"/>
              <a:buChar char="•"/>
            </a:pPr>
            <a:r>
              <a:rPr lang="en-US" altLang="zh-CN" sz="1540" dirty="0">
                <a:solidFill>
                  <a:srgbClr val="262626"/>
                </a:solidFill>
              </a:rPr>
              <a:t>sudo docker logs --tail 10 xxx</a:t>
            </a:r>
            <a:endParaRPr lang="en-US" altLang="zh-CN" sz="1540" dirty="0">
              <a:solidFill>
                <a:srgbClr val="262626"/>
              </a:solidFill>
            </a:endParaRPr>
          </a:p>
          <a:p>
            <a:pPr marL="685800" lvl="1" indent="-228600" defTabSz="342900">
              <a:lnSpc>
                <a:spcPct val="120000"/>
              </a:lnSpc>
              <a:buFont typeface="Arial" panose="020B0604020202020204" pitchFamily="34" charset="0"/>
              <a:buChar char="•"/>
            </a:pPr>
            <a:r>
              <a:rPr lang="en-US" altLang="zh-CN" sz="1540" dirty="0">
                <a:solidFill>
                  <a:srgbClr val="262626"/>
                </a:solidFill>
              </a:rPr>
              <a:t>sudo docker exec -it  xxx /bin/bash (container interaction)</a:t>
            </a:r>
            <a:endParaRPr lang="en-US" altLang="zh-CN" sz="1540" dirty="0">
              <a:solidFill>
                <a:srgbClr val="262626"/>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Docker Compose Overview</a:t>
            </a:r>
            <a:endParaRPr lang="en-US" sz="3200" b="1" dirty="0">
              <a:latin typeface="Calibri" panose="020F0502020204030204" pitchFamily="34" charset="0"/>
              <a:cs typeface="Calibri" panose="020F0502020204030204" pitchFamily="34" charset="0"/>
            </a:endParaRPr>
          </a:p>
        </p:txBody>
      </p:sp>
      <p:sp>
        <p:nvSpPr>
          <p:cNvPr id="4" name="Content Placeholder 2"/>
          <p:cNvSpPr>
            <a:spLocks noGrp="1"/>
          </p:cNvSpPr>
          <p:nvPr/>
        </p:nvSpPr>
        <p:spPr>
          <a:xfrm>
            <a:off x="628650" y="989044"/>
            <a:ext cx="7886700" cy="56057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0" indent="-228600" defTabSz="342900">
              <a:lnSpc>
                <a:spcPct val="120000"/>
              </a:lnSpc>
              <a:buFont typeface="Arial" panose="020B0604020202020204" pitchFamily="34" charset="0"/>
              <a:buChar char="•"/>
            </a:pPr>
            <a:r>
              <a:rPr lang="en-US" altLang="zh-CN" sz="1800" dirty="0">
                <a:solidFill>
                  <a:srgbClr val="262626"/>
                </a:solidFill>
              </a:rPr>
              <a:t>What is Docker Compose? </a:t>
            </a:r>
            <a:endParaRPr lang="en-US" altLang="zh-CN" sz="1800" dirty="0">
              <a:solidFill>
                <a:srgbClr val="262626"/>
              </a:solidFill>
            </a:endParaRPr>
          </a:p>
          <a:p>
            <a:pPr marL="685800" lvl="1" indent="-228600" defTabSz="342900">
              <a:lnSpc>
                <a:spcPct val="120000"/>
              </a:lnSpc>
              <a:buFont typeface="Arial" panose="020B0604020202020204" pitchFamily="34" charset="0"/>
              <a:buChar char="•"/>
            </a:pPr>
            <a:r>
              <a:rPr lang="en-US" altLang="zh-CN" sz="1540" dirty="0">
                <a:solidFill>
                  <a:srgbClr val="262626"/>
                </a:solidFill>
              </a:rPr>
              <a:t>Compose is a tool for defining and running multi-container Docker applications. With Compose, you use a YAML file to configure your application’s services. Then, with a single command, you create and start all the services from your configuration.</a:t>
            </a:r>
            <a:endParaRPr lang="en-US" altLang="zh-CN" sz="1540" dirty="0">
              <a:solidFill>
                <a:srgbClr val="262626"/>
              </a:solidFill>
            </a:endParaRPr>
          </a:p>
          <a:p>
            <a:pPr marL="228600" lvl="0" indent="-228600" defTabSz="342900">
              <a:lnSpc>
                <a:spcPct val="120000"/>
              </a:lnSpc>
              <a:buFont typeface="Arial" panose="020B0604020202020204" pitchFamily="34" charset="0"/>
              <a:buChar char="•"/>
            </a:pPr>
            <a:r>
              <a:rPr lang="en-US" altLang="zh-CN" sz="1800" dirty="0">
                <a:solidFill>
                  <a:srgbClr val="262626"/>
                </a:solidFill>
              </a:rPr>
              <a:t>Explain the test network docker-compose yaml file</a:t>
            </a:r>
            <a:endParaRPr lang="en-US" altLang="zh-CN" sz="1800" dirty="0">
              <a:solidFill>
                <a:srgbClr val="262626"/>
              </a:solidFill>
            </a:endParaRPr>
          </a:p>
          <a:p>
            <a:pPr marL="228600" lvl="0" indent="-228600" defTabSz="342900">
              <a:lnSpc>
                <a:spcPct val="120000"/>
              </a:lnSpc>
              <a:buFont typeface="Arial" panose="020B0604020202020204" pitchFamily="34" charset="0"/>
              <a:buChar char="•"/>
            </a:pPr>
            <a:r>
              <a:rPr lang="en-US" altLang="zh-CN" sz="1800" dirty="0">
                <a:solidFill>
                  <a:srgbClr val="262626"/>
                </a:solidFill>
              </a:rPr>
              <a:t>https://github.com/hyperledger/fabric-samples/blob/master/test-network/docker/docker-compose-test-net.yaml</a:t>
            </a:r>
            <a:endParaRPr lang="en-US" altLang="zh-CN" sz="1800" dirty="0">
              <a:solidFill>
                <a:srgbClr val="262626"/>
              </a:solidFill>
            </a:endParaRPr>
          </a:p>
          <a:p>
            <a:pPr marL="228600" lvl="0" indent="-228600" defTabSz="342900">
              <a:lnSpc>
                <a:spcPct val="120000"/>
              </a:lnSpc>
              <a:buFont typeface="Arial" panose="020B0604020202020204" pitchFamily="34" charset="0"/>
              <a:buChar char="•"/>
            </a:pPr>
            <a:endParaRPr lang="en-US" altLang="zh-CN" sz="1800" dirty="0">
              <a:solidFill>
                <a:srgbClr val="262626"/>
              </a:solidFill>
            </a:endParaRPr>
          </a:p>
          <a:p>
            <a:pPr marL="228600" lvl="0" indent="-228600" defTabSz="342900">
              <a:lnSpc>
                <a:spcPct val="120000"/>
              </a:lnSpc>
              <a:buFont typeface="Arial" panose="020B0604020202020204" pitchFamily="34" charset="0"/>
              <a:buChar char="•"/>
            </a:pPr>
            <a:r>
              <a:rPr lang="en-US" altLang="zh-CN" sz="1800" dirty="0">
                <a:solidFill>
                  <a:srgbClr val="262626"/>
                </a:solidFill>
              </a:rPr>
              <a:t>Docker set the enviriment and the applications, docker-compose quickly deploy in the servers</a:t>
            </a:r>
            <a:endParaRPr lang="en-US" altLang="zh-CN" sz="1800" dirty="0">
              <a:solidFill>
                <a:srgbClr val="262626"/>
              </a:solidFill>
            </a:endParaRPr>
          </a:p>
          <a:p>
            <a:pPr marL="685800" lvl="1" indent="-228600" defTabSz="342900">
              <a:lnSpc>
                <a:spcPct val="120000"/>
              </a:lnSpc>
              <a:buFont typeface="Arial" panose="020B0604020202020204" pitchFamily="34" charset="0"/>
              <a:buChar char="•"/>
            </a:pPr>
            <a:r>
              <a:rPr lang="en-US" altLang="zh-CN" sz="1540" dirty="0">
                <a:solidFill>
                  <a:srgbClr val="262626"/>
                </a:solidFill>
              </a:rPr>
              <a:t>peer node start + all the envirment variable  = command line peer node start</a:t>
            </a:r>
            <a:endParaRPr lang="en-US" altLang="zh-CN" sz="1540" dirty="0">
              <a:solidFill>
                <a:srgbClr val="262626"/>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3382</Words>
  <Application>WPS 演示</Application>
  <PresentationFormat>On-screen Show (4:3)</PresentationFormat>
  <Paragraphs>99</Paragraphs>
  <Slides>8</Slides>
  <Notes>56</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8</vt:i4>
      </vt:variant>
    </vt:vector>
  </HeadingPairs>
  <TitlesOfParts>
    <vt:vector size="22" baseType="lpstr">
      <vt:lpstr>Arial</vt:lpstr>
      <vt:lpstr>宋体</vt:lpstr>
      <vt:lpstr>Wingdings</vt:lpstr>
      <vt:lpstr>Calibri</vt:lpstr>
      <vt:lpstr>Montserrat</vt:lpstr>
      <vt:lpstr>Segoe Print</vt:lpstr>
      <vt:lpstr>Montserrat</vt:lpstr>
      <vt:lpstr>Arial</vt:lpstr>
      <vt:lpstr>Calibri Light</vt:lpstr>
      <vt:lpstr>微软雅黑</vt:lpstr>
      <vt:lpstr>Arial Unicode MS</vt:lpstr>
      <vt:lpstr>等线</vt:lpstr>
      <vt:lpstr>等线 Light</vt:lpstr>
      <vt:lpstr>Office Theme</vt:lpstr>
      <vt:lpstr>Enterprise Blockchain Developers (Intermediate)</vt:lpstr>
      <vt:lpstr>Outline</vt:lpstr>
      <vt:lpstr>Network Composing Process</vt:lpstr>
      <vt:lpstr>Important Files</vt:lpstr>
      <vt:lpstr>Important Files</vt:lpstr>
      <vt:lpstr>Docker Overview</vt:lpstr>
      <vt:lpstr>Docker Overview</vt:lpstr>
      <vt:lpstr>Docker Compose Overview</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FRACTALE Realtime Autonomic Control TransActive Layered Energy system</dc:title>
  <dc:creator>fun family</dc:creator>
  <cp:lastModifiedBy>Think</cp:lastModifiedBy>
  <cp:revision>848</cp:revision>
  <cp:lastPrinted>2020-07-07T09:15:00Z</cp:lastPrinted>
  <dcterms:created xsi:type="dcterms:W3CDTF">2017-11-09T17:09:00Z</dcterms:created>
  <dcterms:modified xsi:type="dcterms:W3CDTF">2020-12-27T12:30:28Z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