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7" r:id="rId3"/>
    <p:sldId id="1387" r:id="rId4"/>
    <p:sldId id="1815" r:id="rId6"/>
    <p:sldId id="1551" r:id="rId7"/>
    <p:sldId id="1825" r:id="rId8"/>
    <p:sldId id="1824" r:id="rId9"/>
    <p:sldId id="1816" r:id="rId10"/>
    <p:sldId id="1817" r:id="rId11"/>
    <p:sldId id="1818" r:id="rId12"/>
    <p:sldId id="1819" r:id="rId13"/>
    <p:sldId id="1820" r:id="rId14"/>
    <p:sldId id="1821" r:id="rId15"/>
    <p:sldId id="1822" r:id="rId16"/>
    <p:sldId id="1823" r:id="rId17"/>
    <p:sldId id="1835" r:id="rId18"/>
    <p:sldId id="1836"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Smart contract or chaincode services: Chaincode is an application-level code stored on the ledger as a part of a transaction. Chaincode runs transactions that may modify the world state. Transaction logic is written as chaincode (in the Go or JavaScript languages), and executes in secure Docker containers. The transaction transforms data, scoped by chaincode on the channel from which it operates.</a:t>
            </a:r>
            <a:endParaRPr lang="en-US" altLang="en-US" sz="1800" dirty="0">
              <a:solidFill>
                <a:srgbClr val="262626"/>
              </a:solidFill>
            </a:endParaRPr>
          </a:p>
          <a:p>
            <a:pPr defTabSz="342900">
              <a:lnSpc>
                <a:spcPct val="120000"/>
              </a:lnSpc>
            </a:pPr>
            <a:r>
              <a:rPr lang="en-US" altLang="en-US" sz="1800" dirty="0">
                <a:solidFill>
                  <a:srgbClr val="262626"/>
                </a:solidFill>
              </a:rPr>
              <a:t>Events: The process of validating peers and chaincodes can produce events (pre-defined events and custom events generated by chaincode) on the network that applications may listen for and take actions on. These events are consumed by event adapters, which may further deliver events using vehicles such as WebHooks or Kafka. Fabric-committing peers provide an event stream to publish events to registered listeners. As of v1.0, the only events that get published are Block events. A Block event gets published whenever the committing peer adds a validated block to the ledger:</a:t>
            </a:r>
            <a:endParaRPr lang="en-US" altLang="en-US" sz="180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Consensus: Consensus is at the heart of any blockchain system. It also enables a trust system. In general, the consensus service enables digitally signed transactions to be proposed and validated by network members. In Hyperledger Fabric, the consensus is pluggable and tightly linked to the endorse-order-validation model that Hyperledger proposes. The ordering services in Hyperledger Fabric represent the consensus system. The ordering service batches multiple transactions into blocks and outputs a hash-chained sequence of blocks containing transactions. </a:t>
            </a:r>
            <a:endParaRPr lang="en-US" altLang="en-US" sz="1800" dirty="0">
              <a:solidFill>
                <a:srgbClr val="262626"/>
              </a:solidFill>
            </a:endParaRPr>
          </a:p>
          <a:p>
            <a:pPr defTabSz="342900">
              <a:lnSpc>
                <a:spcPct val="120000"/>
              </a:lnSpc>
            </a:pPr>
            <a:r>
              <a:rPr lang="en-US" altLang="en-US" sz="1800" dirty="0">
                <a:solidFill>
                  <a:srgbClr val="262626"/>
                </a:solidFill>
              </a:rPr>
              <a:t>Ledger: Another component is a distributed encrypted ledger, including an append-only data store. This provides the ability to query and write data across distributed ledgers. There are two options: </a:t>
            </a:r>
            <a:endParaRPr lang="en-US" altLang="en-US" sz="1800" dirty="0">
              <a:solidFill>
                <a:srgbClr val="262626"/>
              </a:solidFill>
            </a:endParaRPr>
          </a:p>
          <a:p>
            <a:pPr lvl="1" defTabSz="342900">
              <a:lnSpc>
                <a:spcPct val="120000"/>
              </a:lnSpc>
            </a:pPr>
            <a:r>
              <a:rPr lang="en-US" altLang="en-US" sz="1540" dirty="0">
                <a:solidFill>
                  <a:srgbClr val="262626"/>
                </a:solidFill>
              </a:rPr>
              <a:t>Level DB (default embedded KV DB) supports keyed queries, composite key queries, and key range queries </a:t>
            </a:r>
            <a:endParaRPr lang="en-US" altLang="en-US" sz="1540" dirty="0">
              <a:solidFill>
                <a:srgbClr val="262626"/>
              </a:solidFill>
            </a:endParaRPr>
          </a:p>
          <a:p>
            <a:pPr lvl="1" defTabSz="342900">
              <a:lnSpc>
                <a:spcPct val="120000"/>
              </a:lnSpc>
            </a:pPr>
            <a:r>
              <a:rPr lang="en-US" altLang="en-US" sz="1540" dirty="0">
                <a:solidFill>
                  <a:srgbClr val="262626"/>
                </a:solidFill>
              </a:rPr>
              <a:t>Couch DB (external option) supports keyed queries, composite key queries, key range queries, plus full data rich queries</a:t>
            </a:r>
            <a:endParaRPr lang="en-US" altLang="en-US" sz="154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Client SDK: A client SDK enables the creation of applications that deploy and invoke transactions atop a shared ledger. The Hyperledger Fabric Reference Architecture supports both Node.js and Java SDK. A software developer kit is like a programming kit or set of tools that provide developers with the environment of libraries to write and test chaincode applications. SDKs are critical in blockchain application development and will be discussed in detail in further chapters. Specific capabilities included in the SDK are the application client, chaincode, users, events, and crypto suite.</a:t>
            </a:r>
            <a:endParaRPr lang="en-US" altLang="en-US" sz="1800" dirty="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Transaction Process</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0" y="1319530"/>
            <a:ext cx="9154160" cy="4732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Process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Transaction proposal (application SDK): 1. Transaction proposal is submitted by application SDK 2. It receives a transaction proposal response back (includes ReadWrite set) post endorsement 3. It submits the transaction (includes ReadWrite set) to the ordering service </a:t>
            </a:r>
            <a:endParaRPr lang="en-US" altLang="en-US" sz="1800" dirty="0">
              <a:solidFill>
                <a:srgbClr val="262626"/>
              </a:solidFill>
            </a:endParaRPr>
          </a:p>
          <a:p>
            <a:pPr defTabSz="342900">
              <a:lnSpc>
                <a:spcPct val="120000"/>
              </a:lnSpc>
            </a:pPr>
            <a:r>
              <a:rPr lang="en-US" altLang="en-US" sz="1800" dirty="0">
                <a:solidFill>
                  <a:srgbClr val="262626"/>
                </a:solidFill>
              </a:rPr>
              <a:t>Transaction endorsement: 1. The transaction is sent to the counter-parties represented by endorsing peers on their channel 2. Each peer executes the transaction by calling the specified chaincode function and signs the result, which becomes the read-write-set of the transaction 3. Each peer may participate in multiple channels, allowing concurrent execution</a:t>
            </a:r>
            <a:endParaRPr lang="en-US" altLang="en-US" sz="1800" dirty="0">
              <a:solidFill>
                <a:srgbClr val="262626"/>
              </a:solidFill>
            </a:endParaRPr>
          </a:p>
          <a:p>
            <a:pPr defTabSz="342900">
              <a:lnSpc>
                <a:spcPct val="120000"/>
              </a:lnSpc>
            </a:pPr>
            <a:r>
              <a:rPr lang="en-US" altLang="en-US" sz="1800" dirty="0">
                <a:solidFill>
                  <a:srgbClr val="262626"/>
                </a:solidFill>
              </a:rPr>
              <a:t>Transaction submitted to the ordering service: 1. The ordering service accepts endorsed transactions and orders them according to the plug-in consensus algorithm, and then delivers them on the channel 2. Peers on the channel receive transactions and validate before committing to the ledger </a:t>
            </a:r>
            <a:endParaRPr lang="en-US" altLang="en-US" sz="1800" dirty="0">
              <a:solidFill>
                <a:srgbClr val="262626"/>
              </a:solidFill>
            </a:endParaRPr>
          </a:p>
          <a:p>
            <a:pPr defTabSz="342900">
              <a:lnSpc>
                <a:spcPct val="120000"/>
              </a:lnSpc>
            </a:pPr>
            <a:r>
              <a:rPr lang="en-US" altLang="en-US" sz="1800" dirty="0">
                <a:solidFill>
                  <a:srgbClr val="262626"/>
                </a:solidFill>
              </a:rPr>
              <a:t>Transaction validation: 1. Validates each transaction and commit block 2. Validates the endorsement policy 3. Validates ReadSet versions in state DB 4. Commits the block to blockchain 5. Commits the valid transaction to state DB</a:t>
            </a:r>
            <a:endParaRPr lang="en-US" altLang="en-US" sz="180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Network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https://hyperledger-fabric.readthedocs.io/en/release-2.2/test_network.html</a:t>
            </a:r>
            <a:endParaRPr lang="en-US" altLang="en-US" sz="1800" dirty="0">
              <a:solidFill>
                <a:srgbClr val="262626"/>
              </a:solidFill>
            </a:endParaRPr>
          </a:p>
          <a:p>
            <a:pPr defTabSz="342900">
              <a:lnSpc>
                <a:spcPct val="120000"/>
              </a:lnSpc>
            </a:pPr>
            <a:r>
              <a:rPr lang="en-US" altLang="en-US" sz="1800" dirty="0">
                <a:solidFill>
                  <a:srgbClr val="262626"/>
                </a:solidFill>
              </a:rPr>
              <a:t>git</a:t>
            </a:r>
            <a:r>
              <a:rPr lang="zh-CN" altLang="en-US" sz="1800" dirty="0">
                <a:solidFill>
                  <a:srgbClr val="262626"/>
                </a:solidFill>
              </a:rPr>
              <a:t>，</a:t>
            </a:r>
            <a:r>
              <a:rPr lang="en-US" altLang="zh-CN" sz="1800" dirty="0">
                <a:solidFill>
                  <a:srgbClr val="262626"/>
                </a:solidFill>
              </a:rPr>
              <a:t>cURL</a:t>
            </a:r>
            <a:r>
              <a:rPr lang="zh-CN" altLang="en-US" sz="1800" dirty="0">
                <a:solidFill>
                  <a:srgbClr val="262626"/>
                </a:solidFill>
              </a:rPr>
              <a:t>：</a:t>
            </a:r>
            <a:endParaRPr lang="zh-CN" altLang="en-US" sz="1800" dirty="0">
              <a:solidFill>
                <a:srgbClr val="262626"/>
              </a:solidFill>
            </a:endParaRPr>
          </a:p>
          <a:p>
            <a:pPr lvl="1" defTabSz="342900">
              <a:lnSpc>
                <a:spcPct val="120000"/>
              </a:lnSpc>
            </a:pPr>
            <a:r>
              <a:rPr lang="zh-CN" altLang="en-US" sz="1540" dirty="0">
                <a:solidFill>
                  <a:srgbClr val="262626"/>
                </a:solidFill>
              </a:rPr>
              <a:t>sudo apt install git</a:t>
            </a:r>
            <a:endParaRPr lang="zh-CN" altLang="en-US" sz="1540" dirty="0">
              <a:solidFill>
                <a:srgbClr val="262626"/>
              </a:solidFill>
            </a:endParaRPr>
          </a:p>
          <a:p>
            <a:pPr lvl="1" defTabSz="342900">
              <a:lnSpc>
                <a:spcPct val="120000"/>
              </a:lnSpc>
            </a:pPr>
            <a:r>
              <a:rPr lang="zh-CN" altLang="en-US" sz="1540" dirty="0">
                <a:solidFill>
                  <a:srgbClr val="262626"/>
                </a:solidFill>
              </a:rPr>
              <a:t>sudo apt install curl</a:t>
            </a:r>
            <a:endParaRPr lang="zh-CN" altLang="en-US" sz="1540" dirty="0">
              <a:solidFill>
                <a:srgbClr val="262626"/>
              </a:solidFill>
            </a:endParaRPr>
          </a:p>
          <a:p>
            <a:pPr lvl="1" defTabSz="342900">
              <a:lnSpc>
                <a:spcPct val="120000"/>
              </a:lnSpc>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Docker&amp;Docker Compose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zh-CN" altLang="en-US" sz="1540" dirty="0">
                <a:solidFill>
                  <a:srgbClr val="262626"/>
                </a:solidFill>
              </a:rPr>
              <a:t>https://docs.docker.com/engine/install/ubuntu/</a:t>
            </a:r>
            <a:endParaRPr lang="zh-CN" altLang="en-US" sz="1540" dirty="0">
              <a:solidFill>
                <a:srgbClr val="262626"/>
              </a:solidFill>
            </a:endParaRPr>
          </a:p>
          <a:p>
            <a:pPr lvl="1" defTabSz="342900">
              <a:lnSpc>
                <a:spcPct val="120000"/>
              </a:lnSpc>
            </a:pPr>
            <a:r>
              <a:rPr lang="zh-CN" altLang="en-US" sz="1540" dirty="0">
                <a:solidFill>
                  <a:srgbClr val="262626"/>
                </a:solidFill>
              </a:rPr>
              <a:t>https://docs.docker.com/compose/install/</a:t>
            </a:r>
            <a:endParaRPr lang="zh-CN" altLang="en-US" sz="1540" dirty="0">
              <a:solidFill>
                <a:srgbClr val="262626"/>
              </a:solidFill>
            </a:endParaRPr>
          </a:p>
          <a:p>
            <a:pPr lvl="1" defTabSz="342900">
              <a:lnSpc>
                <a:spcPct val="120000"/>
              </a:lnSpc>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Pull the images</a:t>
            </a:r>
            <a:endParaRPr lang="zh-CN" altLang="en-US" sz="1800" dirty="0">
              <a:solidFill>
                <a:srgbClr val="262626"/>
              </a:solidFill>
            </a:endParaRPr>
          </a:p>
          <a:p>
            <a:pPr lvl="1" defTabSz="342900">
              <a:lnSpc>
                <a:spcPct val="120000"/>
              </a:lnSpc>
            </a:pPr>
            <a:r>
              <a:rPr lang="zh-CN" altLang="en-US" sz="1800" dirty="0">
                <a:solidFill>
                  <a:srgbClr val="262626"/>
                </a:solidFill>
              </a:rPr>
              <a:t>curl -sSL https://bit.ly/2ysbOFE | bash -s</a:t>
            </a:r>
            <a:endParaRPr lang="zh-CN" altLang="en-US" sz="1800" dirty="0">
              <a:solidFill>
                <a:srgbClr val="262626"/>
              </a:solidFill>
            </a:endParaRPr>
          </a:p>
          <a:p>
            <a:pPr lvl="1" defTabSz="342900">
              <a:lnSpc>
                <a:spcPct val="120000"/>
              </a:lnSpc>
            </a:pPr>
            <a:endParaRPr lang="zh-CN"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sudo ./network.sh up</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sudo docker ps (check the network component)</a:t>
            </a:r>
            <a:endParaRPr lang="en-US" altLang="zh-CN" sz="154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network.sh Walk Through</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540" dirty="0">
                <a:solidFill>
                  <a:srgbClr val="262626"/>
                </a:solidFill>
              </a:rPr>
              <a:t>See the Code! it demonstrate the whole process of creating a hyperledger fabric network</a:t>
            </a:r>
            <a:endParaRPr lang="en-US" altLang="zh-CN" sz="154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Hyperledger Fabric</a:t>
            </a:r>
            <a:endParaRPr lang="en-US" dirty="0"/>
          </a:p>
          <a:p>
            <a:pPr marL="171450" lvl="0" indent="-171450" fontAlgn="auto">
              <a:lnSpc>
                <a:spcPct val="200000"/>
              </a:lnSpc>
              <a:spcBef>
                <a:spcPts val="700"/>
              </a:spcBef>
              <a:buFont typeface="Arial" panose="020B0604020202020204" pitchFamily="34" charset="0"/>
              <a:buChar char="•"/>
            </a:pPr>
            <a:r>
              <a:rPr lang="en-US" dirty="0"/>
              <a:t>The Infrastrcture Component</a:t>
            </a:r>
            <a:endParaRPr lang="en-US" dirty="0"/>
          </a:p>
          <a:p>
            <a:pPr marL="171450" lvl="0" indent="-171450" fontAlgn="auto">
              <a:lnSpc>
                <a:spcPct val="200000"/>
              </a:lnSpc>
              <a:spcBef>
                <a:spcPts val="700"/>
              </a:spcBef>
              <a:buFont typeface="Arial" panose="020B0604020202020204" pitchFamily="34" charset="0"/>
              <a:buChar char="•"/>
            </a:pPr>
            <a:r>
              <a:rPr lang="en-US" dirty="0"/>
              <a:t>Component Explanation</a:t>
            </a:r>
            <a:endParaRPr lang="en-US" dirty="0"/>
          </a:p>
          <a:p>
            <a:pPr marL="171450" lvl="0" indent="-171450" fontAlgn="auto">
              <a:lnSpc>
                <a:spcPct val="200000"/>
              </a:lnSpc>
              <a:spcBef>
                <a:spcPts val="700"/>
              </a:spcBef>
              <a:buFont typeface="Arial" panose="020B0604020202020204" pitchFamily="34" charset="0"/>
              <a:buChar char="•"/>
            </a:pPr>
            <a:r>
              <a:rPr lang="en-US" dirty="0"/>
              <a:t>The Architeture</a:t>
            </a:r>
            <a:endParaRPr lang="en-US" dirty="0"/>
          </a:p>
          <a:p>
            <a:pPr marL="171450" lvl="0" indent="-171450" fontAlgn="auto">
              <a:lnSpc>
                <a:spcPct val="200000"/>
              </a:lnSpc>
              <a:spcBef>
                <a:spcPts val="700"/>
              </a:spcBef>
              <a:buFont typeface="Arial" panose="020B0604020202020204" pitchFamily="34" charset="0"/>
              <a:buChar char="•"/>
            </a:pPr>
            <a:r>
              <a:rPr lang="en-US" dirty="0"/>
              <a:t>Architeture Explanation</a:t>
            </a:r>
            <a:endParaRPr lang="en-US" dirty="0"/>
          </a:p>
          <a:p>
            <a:pPr marL="171450" lvl="0" indent="-171450" fontAlgn="auto">
              <a:lnSpc>
                <a:spcPct val="200000"/>
              </a:lnSpc>
              <a:spcBef>
                <a:spcPts val="700"/>
              </a:spcBef>
              <a:buFont typeface="Arial" panose="020B0604020202020204" pitchFamily="34" charset="0"/>
              <a:buChar char="•"/>
            </a:pPr>
            <a:r>
              <a:rPr lang="en-US" dirty="0"/>
              <a:t>The Transaction Process</a:t>
            </a:r>
            <a:endParaRPr lang="en-US" dirty="0"/>
          </a:p>
          <a:p>
            <a:pPr marL="171450" lvl="0" indent="-171450" fontAlgn="auto">
              <a:lnSpc>
                <a:spcPct val="200000"/>
              </a:lnSpc>
              <a:spcBef>
                <a:spcPts val="700"/>
              </a:spcBef>
              <a:buFont typeface="Arial" panose="020B0604020202020204" pitchFamily="34" charset="0"/>
              <a:buChar char="•"/>
            </a:pPr>
            <a:r>
              <a:rPr lang="en-US" dirty="0"/>
              <a:t>Process Explanation</a:t>
            </a: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Code Demo</a:t>
            </a:r>
            <a:endParaRPr lang="en-US" sz="3200" b="1"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28650" y="989044"/>
            <a:ext cx="7886700" cy="5605719"/>
          </a:xfrm>
        </p:spPr>
        <p:txBody>
          <a:bodyPr>
            <a:normAutofit/>
          </a:bodyPr>
          <a:p>
            <a:pPr defTabSz="342900">
              <a:lnSpc>
                <a:spcPct val="120000"/>
              </a:lnSpc>
            </a:pPr>
            <a:r>
              <a:rPr lang="en-US" altLang="en-US" sz="1780" dirty="0">
                <a:solidFill>
                  <a:srgbClr val="262626"/>
                </a:solidFill>
              </a:rPr>
              <a:t>https://kctheservant.medium.com/deep-dive-into-fabcar-revised-57cb54642572</a:t>
            </a:r>
            <a:endParaRPr lang="en-US" altLang="en-US" sz="178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HyperLedger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Hyperledger Iroha: Iroha, designed for mobile development projects, is based on Hyperledger Fabric and was contributed by Soramitsu, Hitachi, NTT Data, and Colu. It features modern, domain-driven C++ design as well as a new chain-based Byzantine fault tolerant consensus algorithm called Sumeragi. </a:t>
            </a:r>
            <a:endParaRPr lang="en-US" altLang="en-US" sz="1780" dirty="0">
              <a:solidFill>
                <a:srgbClr val="262626"/>
              </a:solidFill>
            </a:endParaRPr>
          </a:p>
          <a:p>
            <a:pPr defTabSz="342900">
              <a:lnSpc>
                <a:spcPct val="120000"/>
              </a:lnSpc>
            </a:pPr>
            <a:r>
              <a:rPr lang="en-US" altLang="en-US" sz="1780" dirty="0">
                <a:solidFill>
                  <a:srgbClr val="262626"/>
                </a:solidFill>
              </a:rPr>
              <a:t>Hyperledger Sawtooth: Sawtooth was contributed by Intel and includes a novel consensus algorithm that Intel came up with that's called Proof of Elapsed Time (PoET). PoET aims to achieve distributed consensus as efficiently as possible. Hyperledger Sawtooth has potential in many areas, with support for both permissioned and permissionless deployments and recognition of diverse requirements. Sawtooth is designed for versatility. </a:t>
            </a:r>
            <a:endParaRPr lang="en-US" altLang="en-US" sz="1780" dirty="0">
              <a:solidFill>
                <a:srgbClr val="262626"/>
              </a:solidFill>
            </a:endParaRPr>
          </a:p>
          <a:p>
            <a:pPr defTabSz="342900">
              <a:lnSpc>
                <a:spcPct val="120000"/>
              </a:lnSpc>
            </a:pPr>
            <a:r>
              <a:rPr lang="en-US" altLang="en-US" sz="1780" dirty="0">
                <a:solidFill>
                  <a:srgbClr val="262626"/>
                </a:solidFill>
              </a:rPr>
              <a:t>Hyperledger Burrow, which was contributed by Monax and Intel initially, is a modular blockchain that was client-built to the specification of the Ethereum Virtual Machine (EVM).</a:t>
            </a:r>
            <a:endParaRPr lang="en-US" altLang="en-US" sz="178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HyperLedger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75" dirty="0">
                <a:solidFill>
                  <a:srgbClr val="262626"/>
                </a:solidFill>
                <a:sym typeface="+mn-ea"/>
              </a:rPr>
              <a:t>Hyperledger Fabric, contributed by IBM, is designed to be a foundation for developing applications or solutions with a modular architecture. It allows for plug-and-play components, such as consensus and membership services, and leverages containers to host smart contracts called chaincode that comprise theapplication logic of the system.</a:t>
            </a:r>
            <a:endParaRPr lang="en-US" altLang="en-US" sz="1780" dirty="0">
              <a:solidFill>
                <a:srgbClr val="262626"/>
              </a:solidFill>
            </a:endParaRPr>
          </a:p>
          <a:p>
            <a:pPr defTabSz="342900">
              <a:lnSpc>
                <a:spcPct val="120000"/>
              </a:lnSpc>
            </a:pPr>
            <a:r>
              <a:rPr lang="en-US" altLang="en-US" sz="1780" dirty="0">
                <a:solidFill>
                  <a:srgbClr val="262626"/>
                </a:solidFill>
              </a:rPr>
              <a:t>Hyperledger Indy: Contributed initially by the Sovrin Foundation, Indy is a Hyperledger project made to support independent identity on distributed ledgers. Hyperledger Indy provides tools, libraries, and reusable components for providing digital identities rooted on blockchains.</a:t>
            </a:r>
            <a:endParaRPr lang="en-US" altLang="en-US" sz="178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Infrastructure Component</a:t>
            </a:r>
            <a:endParaRPr lang="en-US" sz="3200" b="1" dirty="0">
              <a:latin typeface="Calibri" panose="020F0502020204030204" pitchFamily="34" charset="0"/>
              <a:cs typeface="Calibri" panose="020F0502020204030204" pitchFamily="34" charset="0"/>
            </a:endParaRPr>
          </a:p>
        </p:txBody>
      </p:sp>
      <p:pic>
        <p:nvPicPr>
          <p:cNvPr id="8" name="内容占位符 7"/>
          <p:cNvPicPr>
            <a:picLocks noChangeAspect="1"/>
          </p:cNvPicPr>
          <p:nvPr>
            <p:ph idx="1"/>
            <p:custDataLst>
              <p:tags r:id="rId1"/>
            </p:custDataLst>
          </p:nvPr>
        </p:nvPicPr>
        <p:blipFill>
          <a:blip r:embed="rId2"/>
          <a:stretch>
            <a:fillRect/>
          </a:stretch>
        </p:blipFill>
        <p:spPr>
          <a:xfrm>
            <a:off x="0" y="880110"/>
            <a:ext cx="9144000" cy="59778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Conpoment Explaination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Hyperledger Fabric CA </a:t>
            </a:r>
            <a:endParaRPr lang="en-US" altLang="en-US" sz="1800" dirty="0">
              <a:solidFill>
                <a:srgbClr val="262626"/>
              </a:solidFill>
            </a:endParaRPr>
          </a:p>
          <a:p>
            <a:pPr marL="457200" lvl="1" indent="0" defTabSz="342900">
              <a:lnSpc>
                <a:spcPct val="120000"/>
              </a:lnSpc>
              <a:buNone/>
            </a:pPr>
            <a:r>
              <a:rPr lang="en-US" altLang="en-US" sz="1540" dirty="0">
                <a:solidFill>
                  <a:srgbClr val="262626"/>
                </a:solidFill>
              </a:rPr>
              <a:t>is an implementation of membership services but is not required to be used (that is, any X509-based PKI infrastructure that can issue EC certificates can be used) Dedicated orderer nodes Implements atomic broadcast API Orders and batches transactions and signs each batch (block) to create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Dedicated orderer nodes </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Implements atomic broadcast API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Orders and batches transactions and signs each batch (block) to create a hash chain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Hyperledger Fabric provides two implementations—Solo (for dev/test) and a Kafka-based implementation for production/fault tolerance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The ordering service is pluggable—the implementer needs to only provide an atomic broadcast API based on the gRPC interface definition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Peers are now responsible for existing smart logic (chaincode) and maintaining the ledger </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Endorsement simulates transactions (that is, it executes them, but does not commit them)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Peers receive batches of endorsed transactions from the orderer nodes and then validate and commit transactions (this eliminates non- determinism)</a:t>
            </a:r>
            <a:endParaRPr lang="en-US" altLang="en-US" sz="154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Architecture</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nvPr>
        </p:nvPicPr>
        <p:blipFill>
          <a:blip r:embed="rId1"/>
          <a:stretch>
            <a:fillRect/>
          </a:stretch>
        </p:blipFill>
        <p:spPr>
          <a:xfrm>
            <a:off x="0" y="1458595"/>
            <a:ext cx="9144635" cy="42856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Membership services: This module is essentially a permissioning module and acts as a vehicle to establish a root of trust during network creation, but this is also instrumental in ensuring and managing the identity of members. Membership services are essentially a certificate authority as well as utilized elements of the public key infrastructure (PKI) for things such as key distribution, management, and establishing federated trust as the network grows. The membership services module provides a specialized digital certificate authority for issuing certificates to members of the blockchain network, and it leverages cryptographic functions provided by Hyperledger Fabric.</a:t>
            </a:r>
            <a:endParaRPr lang="en-US" altLang="en-US" sz="1800" dirty="0">
              <a:solidFill>
                <a:srgbClr val="262626"/>
              </a:solidFill>
            </a:endParaRPr>
          </a:p>
          <a:p>
            <a:pPr defTabSz="342900">
              <a:lnSpc>
                <a:spcPct val="120000"/>
              </a:lnSpc>
            </a:pPr>
            <a:r>
              <a:rPr lang="en-US" altLang="en-US" sz="1800" dirty="0">
                <a:solidFill>
                  <a:srgbClr val="262626"/>
                </a:solidFill>
              </a:rPr>
              <a:t>Transactions: A transaction is a request to the blockchain to execute a function on the ledger. The function is implemented by a chaincode. Cryptography ensures integrity of transactions by linking the transaction to previous blocks and ensuring the transactional integrity, if protected, by linking the cryptogram or hash from previously linked blocks. Each channel in Hyperledger Fabric is its own blockchain.</a:t>
            </a:r>
            <a:endParaRPr lang="en-US" altLang="en-US" sz="1800" dirty="0">
              <a:solidFill>
                <a:srgbClr val="262626"/>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7050,&quot;width&quot;:1488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8457</Words>
  <Application>WPS 演示</Application>
  <PresentationFormat>On-screen Show (4:3)</PresentationFormat>
  <Paragraphs>103</Paragraphs>
  <Slides>16</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HyperLedger Family</vt:lpstr>
      <vt:lpstr>What is HyperLedger</vt:lpstr>
      <vt:lpstr>What is HyperLedger</vt:lpstr>
      <vt:lpstr>The Infrastructure Component</vt:lpstr>
      <vt:lpstr>Conpoment Explaination</vt:lpstr>
      <vt:lpstr>The Architecture</vt:lpstr>
      <vt:lpstr>Architeture Explanation</vt:lpstr>
      <vt:lpstr>Architeture Explanation</vt:lpstr>
      <vt:lpstr>Architeture Explanation</vt:lpstr>
      <vt:lpstr>Architeture Explanation</vt:lpstr>
      <vt:lpstr>The Transaction Process</vt:lpstr>
      <vt:lpstr>Process Explanation</vt:lpstr>
      <vt:lpstr>Network Demo</vt:lpstr>
      <vt:lpstr>network.sh Walk Through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805</cp:revision>
  <cp:lastPrinted>2020-07-07T09:15:00Z</cp:lastPrinted>
  <dcterms:created xsi:type="dcterms:W3CDTF">2017-11-09T17:09:00Z</dcterms:created>
  <dcterms:modified xsi:type="dcterms:W3CDTF">2020-12-26T14:28:05Z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