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1826" r:id="rId3"/>
    <p:sldId id="1387" r:id="rId4"/>
    <p:sldId id="1551" r:id="rId6"/>
    <p:sldId id="1815" r:id="rId7"/>
    <p:sldId id="1816" r:id="rId8"/>
    <p:sldId id="1817" r:id="rId9"/>
    <p:sldId id="1818" r:id="rId10"/>
    <p:sldId id="1819" r:id="rId11"/>
    <p:sldId id="1820" r:id="rId12"/>
    <p:sldId id="1821" r:id="rId13"/>
    <p:sldId id="1822" r:id="rId14"/>
    <p:sldId id="1823" r:id="rId15"/>
    <p:sldId id="1575" r:id="rId16"/>
    <p:sldId id="1577" r:id="rId1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 Yan" initials="PY"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8840" autoAdjust="0"/>
    <p:restoredTop sz="94597" autoAdjust="0"/>
  </p:normalViewPr>
  <p:slideViewPr>
    <p:cSldViewPr snapToGrid="0">
      <p:cViewPr varScale="1">
        <p:scale>
          <a:sx n="138" d="100"/>
          <a:sy n="138" d="100"/>
        </p:scale>
        <p:origin x="2976" y="132"/>
      </p:cViewPr>
      <p:guideLst>
        <p:guide orient="horz" pos="2160"/>
        <p:guide pos="2880"/>
      </p:guideLst>
    </p:cSldViewPr>
  </p:slideViewPr>
  <p:notesTextViewPr>
    <p:cViewPr>
      <p:scale>
        <a:sx n="3" d="2"/>
        <a:sy n="3" d="2"/>
      </p:scale>
      <p:origin x="0" y="0"/>
    </p:cViewPr>
  </p:notesTextViewPr>
  <p:sorterViewPr>
    <p:cViewPr>
      <p:scale>
        <a:sx n="150" d="100"/>
        <a:sy n="150" d="100"/>
      </p:scale>
      <p:origin x="0" y="-1938"/>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commentAuthors" Target="commentAuthors.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69920" cy="481727"/>
          </a:xfrm>
          <a:prstGeom prst="rect">
            <a:avLst/>
          </a:prstGeom>
        </p:spPr>
        <p:txBody>
          <a:bodyPr vert="horz" lIns="96654" tIns="48328" rIns="96654" bIns="48328" rtlCol="0"/>
          <a:lstStyle>
            <a:lvl1pPr algn="l">
              <a:defRPr sz="1300"/>
            </a:lvl1pPr>
          </a:lstStyle>
          <a:p>
            <a:endParaRPr lang="en-US"/>
          </a:p>
        </p:txBody>
      </p:sp>
      <p:sp>
        <p:nvSpPr>
          <p:cNvPr id="3" name="Date Placeholder 2"/>
          <p:cNvSpPr>
            <a:spLocks noGrp="1"/>
          </p:cNvSpPr>
          <p:nvPr>
            <p:ph type="dt" idx="1"/>
          </p:nvPr>
        </p:nvSpPr>
        <p:spPr>
          <a:xfrm>
            <a:off x="4143587" y="1"/>
            <a:ext cx="3169920" cy="481727"/>
          </a:xfrm>
          <a:prstGeom prst="rect">
            <a:avLst/>
          </a:prstGeom>
        </p:spPr>
        <p:txBody>
          <a:bodyPr vert="horz" lIns="96654" tIns="48328" rIns="96654" bIns="48328" rtlCol="0"/>
          <a:lstStyle>
            <a:lvl1pPr algn="r">
              <a:defRPr sz="1300"/>
            </a:lvl1pPr>
          </a:lstStyle>
          <a:p>
            <a:fld id="{3ACEC32E-EEDF-4F6F-9227-E6EDC3686343}" type="datetimeFigureOut">
              <a:rPr lang="en-US" smtClean="0"/>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54" tIns="48328" rIns="96654" bIns="48328" rtlCol="0" anchor="ctr"/>
          <a:lstStyle/>
          <a:p>
            <a:endParaRPr lang="en-US"/>
          </a:p>
        </p:txBody>
      </p:sp>
      <p:sp>
        <p:nvSpPr>
          <p:cNvPr id="5" name="Notes Placeholder 4"/>
          <p:cNvSpPr>
            <a:spLocks noGrp="1"/>
          </p:cNvSpPr>
          <p:nvPr>
            <p:ph type="body" sz="quarter" idx="3"/>
          </p:nvPr>
        </p:nvSpPr>
        <p:spPr>
          <a:xfrm>
            <a:off x="731521" y="4620578"/>
            <a:ext cx="5852160" cy="3780473"/>
          </a:xfrm>
          <a:prstGeom prst="rect">
            <a:avLst/>
          </a:prstGeom>
        </p:spPr>
        <p:txBody>
          <a:bodyPr vert="horz" lIns="96654" tIns="48328" rIns="96654" bIns="48328"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1" y="9119475"/>
            <a:ext cx="3169920" cy="481726"/>
          </a:xfrm>
          <a:prstGeom prst="rect">
            <a:avLst/>
          </a:prstGeom>
        </p:spPr>
        <p:txBody>
          <a:bodyPr vert="horz" lIns="96654" tIns="48328" rIns="96654" bIns="48328"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6654" tIns="48328" rIns="96654" bIns="48328" rtlCol="0" anchor="b"/>
          <a:lstStyle>
            <a:lvl1pPr algn="r">
              <a:defRPr sz="1300"/>
            </a:lvl1pPr>
          </a:lstStyle>
          <a:p>
            <a:fld id="{E21EC080-2224-427D-8004-F896D4FDE802}"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p:sp>
      <p:sp>
        <p:nvSpPr>
          <p:cNvPr id="22530" name="Notes Placeholder 2"/>
          <p:cNvSpPr>
            <a:spLocks noGrp="1"/>
          </p:cNvSpPr>
          <p:nvPr>
            <p:ph type="body"/>
          </p:nvPr>
        </p:nvSpPr>
        <p:spPr>
          <a:noFill/>
          <a:ln>
            <a:noFill/>
          </a:ln>
        </p:spPr>
        <p:txBody>
          <a:bodyPr lIns="0" tIns="0" rIns="0" bIns="0" anchor="t"/>
          <a:lstStyle/>
          <a:p>
            <a:pPr indent="-36195"/>
            <a:endParaRPr lang="en-GB" altLang="zh-CN"/>
          </a:p>
        </p:txBody>
      </p:sp>
      <p:sp>
        <p:nvSpPr>
          <p:cNvPr id="22531" name="Slide Number Placeholder 3"/>
          <p:cNvSpPr>
            <a:spLocks noGrp="1"/>
          </p:cNvSpPr>
          <p:nvPr>
            <p:ph type="sldNum" sz="quarter"/>
          </p:nvPr>
        </p:nvSpPr>
        <p:spPr>
          <a:xfrm>
            <a:off x="5867400" y="8686800"/>
            <a:ext cx="609600" cy="227013"/>
          </a:xfrm>
          <a:prstGeom prst="rect">
            <a:avLst/>
          </a:prstGeom>
          <a:noFill/>
          <a:ln w="9525">
            <a:noFill/>
          </a:ln>
        </p:spPr>
        <p:txBody>
          <a:bodyPr lIns="0" tIns="0" rIns="0" bIns="0" anchor="ctr"/>
          <a:lstStyle/>
          <a:p>
            <a:fld id="{9A0DB2DC-4C9A-4742-B13C-FB6460FD3503}" type="slidenum">
              <a:rPr lang="en-GB" altLang="zh-CN" sz="900"/>
            </a:fld>
            <a:endParaRPr lang="en-GB" altLang="zh-CN" sz="9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0">
    <p:spTree>
      <p:nvGrpSpPr>
        <p:cNvPr id="1" name=""/>
        <p:cNvGrpSpPr/>
        <p:nvPr/>
      </p:nvGrpSpPr>
      <p:grpSpPr>
        <a:xfrm>
          <a:off x="0" y="0"/>
          <a:ext cx="0" cy="0"/>
          <a:chOff x="0" y="0"/>
          <a:chExt cx="0" cy="0"/>
        </a:xfrm>
      </p:grpSpPr>
      <p:sp>
        <p:nvSpPr>
          <p:cNvPr id="133" name="幻灯片编号"/>
          <p:cNvSpPr txBox="1">
            <a:spLocks noGrp="1"/>
          </p:cNvSpPr>
          <p:nvPr>
            <p:ph type="sldNum" sz="quarter" idx="2"/>
          </p:nvPr>
        </p:nvSpPr>
        <p:spPr>
          <a:xfrm>
            <a:off x="8566175" y="6478588"/>
            <a:ext cx="120626" cy="184151"/>
          </a:xfrm>
          <a:prstGeom prst="rect">
            <a:avLst/>
          </a:prstGeom>
          <a:ln w="12700"/>
        </p:spPr>
        <p:txBody>
          <a:bodyPr lIns="0" tIns="0" rIns="0" bIns="0" anchor="b"/>
          <a:lstStyle/>
          <a:p>
            <a:fld id="{86CB4B4D-7CA3-9044-876B-883B54F8677D}" type="slidenum">
              <a:rPr/>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标题文本"/>
          <p:cNvSpPr txBox="1">
            <a:spLocks noGrp="1"/>
          </p:cNvSpPr>
          <p:nvPr>
            <p:ph type="title" hasCustomPrompt="1"/>
          </p:nvPr>
        </p:nvSpPr>
        <p:spPr>
          <a:prstGeom prst="rect">
            <a:avLst/>
          </a:prstGeom>
        </p:spPr>
        <p:txBody>
          <a:bodyPr/>
          <a:lstStyle/>
          <a:p>
            <a:r>
              <a:t>标题文本</a:t>
            </a:r>
          </a:p>
        </p:txBody>
      </p:sp>
      <p:sp>
        <p:nvSpPr>
          <p:cNvPr id="21"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_03">
    <p:spTree>
      <p:nvGrpSpPr>
        <p:cNvPr id="1" name=""/>
        <p:cNvGrpSpPr/>
        <p:nvPr/>
      </p:nvGrpSpPr>
      <p:grpSpPr>
        <a:xfrm>
          <a:off x="0" y="0"/>
          <a:ext cx="0" cy="0"/>
          <a:chOff x="0" y="0"/>
          <a:chExt cx="0" cy="0"/>
        </a:xfrm>
      </p:grpSpPr>
      <p:sp>
        <p:nvSpPr>
          <p:cNvPr id="7" name="Picture Placeholder 11"/>
          <p:cNvSpPr>
            <a:spLocks noGrp="1"/>
          </p:cNvSpPr>
          <p:nvPr>
            <p:ph type="pic" sz="quarter" idx="10" hasCustomPrompt="1"/>
          </p:nvPr>
        </p:nvSpPr>
        <p:spPr>
          <a:xfrm>
            <a:off x="-1" y="0"/>
            <a:ext cx="9144001" cy="6858000"/>
          </a:xfrm>
        </p:spPr>
        <p:txBody>
          <a:bodyPr anchor="ctr" anchorCtr="1">
            <a:normAutofit/>
          </a:bodyPr>
          <a:lstStyle>
            <a:lvl1pPr marL="0" indent="0">
              <a:buNone/>
              <a:defRPr sz="1800">
                <a:solidFill>
                  <a:schemeClr val="bg1"/>
                </a:solidFill>
              </a:defRPr>
            </a:lvl1pPr>
          </a:lstStyle>
          <a:p>
            <a:r>
              <a:rPr lang="en-US" noProof="0" dirty="0"/>
              <a:t>Insert Image</a:t>
            </a:r>
            <a:endParaRPr lang="en-US" noProof="0" dirty="0"/>
          </a:p>
        </p:txBody>
      </p:sp>
      <p:sp>
        <p:nvSpPr>
          <p:cNvPr id="2" name="Title 1"/>
          <p:cNvSpPr>
            <a:spLocks noGrp="1"/>
          </p:cNvSpPr>
          <p:nvPr>
            <p:ph type="ctrTitle" hasCustomPrompt="1"/>
          </p:nvPr>
        </p:nvSpPr>
        <p:spPr>
          <a:xfrm>
            <a:off x="237015" y="2404234"/>
            <a:ext cx="3997529" cy="1746504"/>
          </a:xfrm>
        </p:spPr>
        <p:txBody>
          <a:bodyPr vert="horz" lIns="0" tIns="45720" rIns="0" bIns="45720" rtlCol="0" anchor="b" anchorCtr="1">
            <a:noAutofit/>
          </a:bodyPr>
          <a:lstStyle>
            <a:lvl1pPr>
              <a:defRPr lang="en-GB" dirty="0">
                <a:solidFill>
                  <a:schemeClr val="bg1"/>
                </a:solidFill>
              </a:defRPr>
            </a:lvl1pPr>
          </a:lstStyle>
          <a:p>
            <a:pPr marL="0" lvl="0"/>
            <a:r>
              <a:rPr lang="en-US" noProof="0"/>
              <a:t>TITLE</a:t>
            </a:r>
            <a:endParaRPr lang="en-US" noProof="0"/>
          </a:p>
        </p:txBody>
      </p:sp>
      <p:sp>
        <p:nvSpPr>
          <p:cNvPr id="3" name="Subtitle 2"/>
          <p:cNvSpPr>
            <a:spLocks noGrp="1"/>
          </p:cNvSpPr>
          <p:nvPr>
            <p:ph type="subTitle" idx="1" hasCustomPrompt="1"/>
          </p:nvPr>
        </p:nvSpPr>
        <p:spPr>
          <a:xfrm>
            <a:off x="339885" y="4553291"/>
            <a:ext cx="3787133" cy="521208"/>
          </a:xfrm>
        </p:spPr>
        <p:txBody>
          <a:bodyPr vert="horz" lIns="0" tIns="0" rIns="0" bIns="0" rtlCol="0" anchor="t" anchorCtr="1">
            <a:noAutofit/>
          </a:bodyPr>
          <a:lstStyle>
            <a:lvl1pPr marL="0" indent="0">
              <a:lnSpc>
                <a:spcPct val="100000"/>
              </a:lnSpc>
              <a:spcBef>
                <a:spcPts val="0"/>
              </a:spcBef>
              <a:buNone/>
              <a:defRPr lang="en-GB" sz="1500" dirty="0">
                <a:solidFill>
                  <a:schemeClr val="bg1"/>
                </a:solidFill>
              </a:defRPr>
            </a:lvl1pPr>
          </a:lstStyle>
          <a:p>
            <a:pPr lvl="0"/>
            <a:r>
              <a:rPr lang="en-US" noProof="0"/>
              <a:t>Subtitle</a:t>
            </a:r>
            <a:endParaRPr 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ED18584A-46E0-4748-9A73-182D262C18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29841" y="2505075"/>
            <a:ext cx="3868340"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ED18584A-46E0-4748-9A73-182D262C1888}"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ED18584A-46E0-4748-9A73-182D262C188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18584A-46E0-4748-9A73-182D262C1888}"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D18584A-46E0-4748-9A73-182D262C18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D18584A-46E0-4748-9A73-182D262C18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18584A-46E0-4748-9A73-182D262C1888}" type="datetimeFigureOut">
              <a:rPr lang="en-US" smtClean="0"/>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11C2CC-ED7A-44FF-B284-7411D3F2E85A}"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4.xml"/><Relationship Id="rId7" Type="http://schemas.openxmlformats.org/officeDocument/2006/relationships/image" Target="../media/image7.png"/><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5" name="Rectangle 16"/>
          <p:cNvSpPr>
            <a:spLocks noGrp="1" noRot="1" noChangeAspect="1" noMove="1" noResize="1" noEditPoints="1" noAdjustHandles="1" noChangeArrowheads="1" noChangeShapeType="1" noTextEdit="1"/>
          </p:cNvSpPr>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ctrTitle"/>
          </p:nvPr>
        </p:nvSpPr>
        <p:spPr>
          <a:xfrm>
            <a:off x="632843" y="4878964"/>
            <a:ext cx="7897185" cy="1000655"/>
          </a:xfrm>
        </p:spPr>
        <p:txBody>
          <a:bodyPr vert="horz" lIns="91440" tIns="45720" rIns="91440" bIns="45720" rtlCol="0" anchor="t">
            <a:normAutofit/>
          </a:bodyPr>
          <a:lstStyle/>
          <a:p>
            <a:pPr algn="ctr"/>
            <a:r>
              <a:rPr lang="en-US" sz="3200" dirty="0">
                <a:solidFill>
                  <a:schemeClr val="tx2"/>
                </a:solidFill>
              </a:rPr>
              <a:t>Enterprise Blockchain Developers (Intermediate)</a:t>
            </a:r>
            <a:endParaRPr lang="en-US" sz="3200" dirty="0">
              <a:solidFill>
                <a:schemeClr val="tx2"/>
              </a:solidFill>
            </a:endParaRPr>
          </a:p>
        </p:txBody>
      </p:sp>
      <p:pic>
        <p:nvPicPr>
          <p:cNvPr id="6" name="Picture 5"/>
          <p:cNvPicPr>
            <a:picLocks noChangeAspect="1"/>
          </p:cNvPicPr>
          <p:nvPr/>
        </p:nvPicPr>
        <p:blipFill rotWithShape="1">
          <a:blip r:embed="rId1"/>
          <a:srcRect t="9158" b="9158"/>
          <a:stretch>
            <a:fillRect/>
          </a:stretch>
        </p:blipFill>
        <p:spPr>
          <a:xfrm>
            <a:off x="20" y="10"/>
            <a:ext cx="9143980" cy="4201449"/>
          </a:xfrm>
          <a:prstGeom prst="rect">
            <a:avLst/>
          </a:prstGeom>
        </p:spPr>
      </p:pic>
      <p:grpSp>
        <p:nvGrpSpPr>
          <p:cNvPr id="26" name="Group 18"/>
          <p:cNvGrpSpPr>
            <a:grpSpLocks noGrp="1" noRot="1" noChangeAspect="1" noMove="1" noResize="1" noUngrp="1"/>
          </p:cNvGrpSpPr>
          <p:nvPr/>
        </p:nvGrpSpPr>
        <p:grpSpPr>
          <a:xfrm>
            <a:off x="0" y="2941813"/>
            <a:ext cx="9141713" cy="1828800"/>
            <a:chOff x="-305" y="3144820"/>
            <a:chExt cx="9182100" cy="1551136"/>
          </a:xfrm>
        </p:grpSpPr>
        <p:sp useBgFill="1">
          <p:nvSpPr>
            <p:cNvPr id="20" name="Freeform: Shape 19"/>
            <p:cNvSpPr/>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27" name="Freeform: Shape 20"/>
            <p:cNvSpPr/>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22" name="Freeform: Shape 21"/>
            <p:cNvSpPr/>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28" name="Freeform: Shape 22"/>
            <p:cNvSpPr/>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32" name="Rectangle 31"/>
          <p:cNvSpPr/>
          <p:nvPr/>
        </p:nvSpPr>
        <p:spPr>
          <a:xfrm>
            <a:off x="-169607" y="84246"/>
            <a:ext cx="9313607" cy="7929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350"/>
          </a:p>
        </p:txBody>
      </p:sp>
      <p:pic>
        <p:nvPicPr>
          <p:cNvPr id="33" name="Picture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3330" y="289587"/>
            <a:ext cx="1600430" cy="477051"/>
          </a:xfrm>
          <a:prstGeom prst="rect">
            <a:avLst/>
          </a:prstGeom>
        </p:spPr>
      </p:pic>
      <p:pic>
        <p:nvPicPr>
          <p:cNvPr id="34"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4699" y="271782"/>
            <a:ext cx="988629" cy="454592"/>
          </a:xfrm>
          <a:prstGeom prst="rect">
            <a:avLst/>
          </a:prstGeom>
        </p:spPr>
      </p:pic>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36573" y="352882"/>
            <a:ext cx="1894118" cy="373492"/>
          </a:xfrm>
          <a:prstGeom prst="rect">
            <a:avLst/>
          </a:prstGeom>
        </p:spPr>
      </p:pic>
      <p:sp>
        <p:nvSpPr>
          <p:cNvPr id="36" name="TextBox 35"/>
          <p:cNvSpPr txBox="1"/>
          <p:nvPr/>
        </p:nvSpPr>
        <p:spPr>
          <a:xfrm>
            <a:off x="6811628" y="145605"/>
            <a:ext cx="1352876" cy="253916"/>
          </a:xfrm>
          <a:prstGeom prst="rect">
            <a:avLst/>
          </a:prstGeom>
          <a:noFill/>
        </p:spPr>
        <p:txBody>
          <a:bodyPr wrap="square" rtlCol="0">
            <a:spAutoFit/>
          </a:bodyPr>
          <a:lstStyle/>
          <a:p>
            <a:r>
              <a:rPr lang="en-SG" sz="1050" dirty="0"/>
              <a:t>In support of</a:t>
            </a:r>
            <a:endParaRPr lang="en-SG" sz="1050" dirty="0"/>
          </a:p>
        </p:txBody>
      </p:sp>
      <p:pic>
        <p:nvPicPr>
          <p:cNvPr id="37" name="Picture 2" descr="BAS_logo_FA_ Horizontal_RGB Web"/>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0815" y="145605"/>
            <a:ext cx="1348818" cy="674409"/>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SmartMesh – The BrandLaureat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65637" y="6271357"/>
            <a:ext cx="717615" cy="478410"/>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p:cNvSpPr txBox="1"/>
          <p:nvPr/>
        </p:nvSpPr>
        <p:spPr>
          <a:xfrm>
            <a:off x="7604507" y="6071372"/>
            <a:ext cx="925521" cy="260096"/>
          </a:xfrm>
          <a:prstGeom prst="rect">
            <a:avLst/>
          </a:prstGeom>
          <a:noFill/>
        </p:spPr>
        <p:txBody>
          <a:bodyPr wrap="square" rtlCol="0">
            <a:spAutoFit/>
          </a:bodyPr>
          <a:lstStyle/>
          <a:p>
            <a:r>
              <a:rPr lang="en-SG" sz="1050" dirty="0"/>
              <a:t>Powered By</a:t>
            </a:r>
            <a:endParaRPr lang="en-SG" sz="1050" dirty="0"/>
          </a:p>
        </p:txBody>
      </p:sp>
      <p:pic>
        <p:nvPicPr>
          <p:cNvPr id="40" name="Picture 39"/>
          <p:cNvPicPr>
            <a:picLocks noChangeAspect="1"/>
          </p:cNvPicPr>
          <p:nvPr/>
        </p:nvPicPr>
        <p:blipFill>
          <a:blip r:embed="rId7"/>
          <a:stretch>
            <a:fillRect/>
          </a:stretch>
        </p:blipFill>
        <p:spPr>
          <a:xfrm>
            <a:off x="8437229" y="6268126"/>
            <a:ext cx="500274" cy="49291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Architeture Explanation</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defTabSz="342900">
              <a:lnSpc>
                <a:spcPct val="120000"/>
              </a:lnSpc>
            </a:pPr>
            <a:r>
              <a:rPr lang="en-US" altLang="en-US" sz="1800" dirty="0">
                <a:solidFill>
                  <a:srgbClr val="262626"/>
                </a:solidFill>
              </a:rPr>
              <a:t>Client SDK: A client SDK enables the creation of applications that deploy and invoke transactions atop a shared ledger. The Hyperledger Fabric Reference Architecture supports both Node.js and Java SDK. A software developer kit is like a programming kit or set of tools that provide developers with the environment of libraries to write and test chaincode applications. SDKs are critical in blockchain application development and will be discussed in detail in further chapters. Specific capabilities included in the SDK are the application client, chaincode, users, events, and crypto suite.</a:t>
            </a:r>
            <a:endParaRPr lang="en-US" altLang="en-US" sz="1800" dirty="0">
              <a:solidFill>
                <a:srgbClr val="262626"/>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The Transaction Process</a:t>
            </a:r>
            <a:endParaRPr lang="en-US" sz="3200" b="1" dirty="0">
              <a:latin typeface="Calibri" panose="020F0502020204030204" pitchFamily="34" charset="0"/>
              <a:cs typeface="Calibri" panose="020F0502020204030204" pitchFamily="34" charset="0"/>
            </a:endParaRPr>
          </a:p>
        </p:txBody>
      </p:sp>
      <p:pic>
        <p:nvPicPr>
          <p:cNvPr id="5" name="内容占位符 4"/>
          <p:cNvPicPr>
            <a:picLocks noChangeAspect="1"/>
          </p:cNvPicPr>
          <p:nvPr>
            <p:ph idx="1"/>
          </p:nvPr>
        </p:nvPicPr>
        <p:blipFill>
          <a:blip r:embed="rId1"/>
          <a:stretch>
            <a:fillRect/>
          </a:stretch>
        </p:blipFill>
        <p:spPr>
          <a:xfrm>
            <a:off x="0" y="1319530"/>
            <a:ext cx="9154160" cy="47326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Process Explanation</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defTabSz="342900">
              <a:lnSpc>
                <a:spcPct val="120000"/>
              </a:lnSpc>
            </a:pPr>
            <a:r>
              <a:rPr lang="en-US" altLang="en-US" sz="1800" dirty="0">
                <a:solidFill>
                  <a:srgbClr val="262626"/>
                </a:solidFill>
              </a:rPr>
              <a:t>Transaction proposal (application SDK): 1. Transaction proposal is submitted by application SDK 2. It receives a transaction proposal response back (includes ReadWrite set) post endorsement 3. It submits the transaction (includes ReadWrite set) to the ordering service </a:t>
            </a:r>
            <a:endParaRPr lang="en-US" altLang="en-US" sz="1800" dirty="0">
              <a:solidFill>
                <a:srgbClr val="262626"/>
              </a:solidFill>
            </a:endParaRPr>
          </a:p>
          <a:p>
            <a:pPr defTabSz="342900">
              <a:lnSpc>
                <a:spcPct val="120000"/>
              </a:lnSpc>
            </a:pPr>
            <a:r>
              <a:rPr lang="en-US" altLang="en-US" sz="1800" dirty="0">
                <a:solidFill>
                  <a:srgbClr val="262626"/>
                </a:solidFill>
              </a:rPr>
              <a:t>Transaction endorsement: 1. The transaction is sent to the counter-parties represented by endorsing peers on their channel 2. Each peer executes the transaction by calling the specified chaincode function and signs the result, which becomes the read-write-set of the transaction 3. Each peer may participate in multiple channels, allowing concurrent execution</a:t>
            </a:r>
            <a:endParaRPr lang="en-US" altLang="en-US" sz="1800" dirty="0">
              <a:solidFill>
                <a:srgbClr val="262626"/>
              </a:solidFill>
            </a:endParaRPr>
          </a:p>
          <a:p>
            <a:pPr defTabSz="342900">
              <a:lnSpc>
                <a:spcPct val="120000"/>
              </a:lnSpc>
            </a:pPr>
            <a:r>
              <a:rPr lang="en-US" altLang="en-US" sz="1800" dirty="0">
                <a:solidFill>
                  <a:srgbClr val="262626"/>
                </a:solidFill>
              </a:rPr>
              <a:t>Transaction submitted to the ordering service: 1. The ordering service accepts endorsed transactions and orders them according to the plug-in consensus algorithm, and then delivers them on the channel 2. Peers on the channel receive transactions and validate before committing to the ledger </a:t>
            </a:r>
            <a:endParaRPr lang="en-US" altLang="en-US" sz="1800" dirty="0">
              <a:solidFill>
                <a:srgbClr val="262626"/>
              </a:solidFill>
            </a:endParaRPr>
          </a:p>
          <a:p>
            <a:pPr defTabSz="342900">
              <a:lnSpc>
                <a:spcPct val="120000"/>
              </a:lnSpc>
            </a:pPr>
            <a:r>
              <a:rPr lang="en-US" altLang="en-US" sz="1800" dirty="0">
                <a:solidFill>
                  <a:srgbClr val="262626"/>
                </a:solidFill>
              </a:rPr>
              <a:t>Transaction validation: 1. Validates each transaction and commit block 2. Validates the endorsement policy 3. Validates ReadSet versions in state DB 4. Commits the block to blockchain 5. Commits the valid transaction to state DB</a:t>
            </a:r>
            <a:endParaRPr lang="en-US" altLang="en-US" sz="1800" dirty="0">
              <a:solidFill>
                <a:srgbClr val="262626"/>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951419"/>
            <a:ext cx="6858000" cy="2387600"/>
          </a:xfrm>
        </p:spPr>
        <p:txBody>
          <a:bodyPr>
            <a:noAutofit/>
          </a:bodyPr>
          <a:lstStyle/>
          <a:p>
            <a:pPr algn="l"/>
            <a:r>
              <a:rPr lang="en-US" altLang="zh-CN" sz="4400" b="1" dirty="0"/>
              <a:t>WS-5 Lecture </a:t>
            </a:r>
            <a:br>
              <a:rPr lang="en-US" altLang="zh-CN" sz="4400" b="1" dirty="0"/>
            </a:br>
            <a:r>
              <a:rPr lang="en-US" altLang="zh-CN" sz="4400" b="1" dirty="0"/>
              <a:t>Inclusive KYC and Certificates</a:t>
            </a:r>
            <a:br>
              <a:rPr lang="en-US" altLang="zh-CN" sz="4400" b="1" dirty="0"/>
            </a:br>
            <a:r>
              <a:rPr lang="en-US" altLang="zh-CN" sz="4400" b="1" dirty="0"/>
              <a:t>Inclusive Education</a:t>
            </a:r>
            <a:endParaRPr lang="en-US" sz="2800" dirty="0"/>
          </a:p>
        </p:txBody>
      </p:sp>
      <p:sp>
        <p:nvSpPr>
          <p:cNvPr id="3" name="Subtitle 2"/>
          <p:cNvSpPr>
            <a:spLocks noGrp="1"/>
          </p:cNvSpPr>
          <p:nvPr>
            <p:ph type="subTitle" idx="1"/>
          </p:nvPr>
        </p:nvSpPr>
        <p:spPr>
          <a:xfrm>
            <a:off x="1143000" y="4681728"/>
            <a:ext cx="6858000" cy="905256"/>
          </a:xfrm>
        </p:spPr>
        <p:txBody>
          <a:bodyPr>
            <a:normAutofit/>
          </a:bodyPr>
          <a:lstStyle/>
          <a:p>
            <a:pPr algn="l"/>
            <a:r>
              <a:rPr lang="en-US" altLang="zh-CN" sz="2000" dirty="0"/>
              <a:t>06</a:t>
            </a:r>
            <a:r>
              <a:rPr lang="zh-CN" altLang="en-US" sz="2000" dirty="0"/>
              <a:t> </a:t>
            </a:r>
            <a:r>
              <a:rPr lang="en-US" altLang="zh-CN" sz="2000" dirty="0"/>
              <a:t>July</a:t>
            </a:r>
            <a:r>
              <a:rPr lang="zh-CN" altLang="en-US" sz="2000" dirty="0"/>
              <a:t> </a:t>
            </a:r>
            <a:r>
              <a:rPr lang="en-US" altLang="zh-CN" sz="2000" dirty="0"/>
              <a:t>2020</a:t>
            </a:r>
            <a:endParaRPr lang="en-US" sz="2000" dirty="0"/>
          </a:p>
        </p:txBody>
      </p:sp>
      <p:cxnSp>
        <p:nvCxnSpPr>
          <p:cNvPr id="5" name="Straight Connector 4"/>
          <p:cNvCxnSpPr/>
          <p:nvPr/>
        </p:nvCxnSpPr>
        <p:spPr>
          <a:xfrm>
            <a:off x="1243584" y="4535424"/>
            <a:ext cx="6266688"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418" y="1552241"/>
            <a:ext cx="7886700" cy="1325563"/>
          </a:xfrm>
        </p:spPr>
        <p:txBody>
          <a:bodyPr/>
          <a:lstStyle/>
          <a:p>
            <a:r>
              <a:rPr lang="en-US" altLang="zh-CN" b="1" dirty="0"/>
              <a:t>Homework Results (</a:t>
            </a:r>
            <a:r>
              <a:rPr lang="en-US" altLang="zh-CN" b="1" dirty="0" err="1"/>
              <a:t>Mentimeter</a:t>
            </a:r>
            <a:r>
              <a:rPr lang="en-US" altLang="zh-CN" b="1" dirty="0"/>
              <a: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233363" y="308848"/>
            <a:ext cx="8227219" cy="327422"/>
          </a:xfrm>
        </p:spPr>
        <p:txBody>
          <a:bodyPr vert="horz" lIns="0" tIns="0" rIns="0" bIns="0" rtlCol="0" anchor="ctr">
            <a:normAutofit fontScale="90000"/>
          </a:bodyPr>
          <a:lstStyle/>
          <a:p>
            <a:pPr algn="ctr"/>
            <a:r>
              <a:rPr lang="en-US" altLang="zh-CN" sz="3200" b="1" dirty="0">
                <a:latin typeface="Calibri" panose="020F0502020204030204" pitchFamily="34" charset="0"/>
                <a:cs typeface="Calibri" panose="020F0502020204030204" pitchFamily="34" charset="0"/>
              </a:rPr>
              <a:t>Outline</a:t>
            </a:r>
            <a:endParaRPr lang="en-GB" altLang="zh-CN" sz="3200" b="1" dirty="0">
              <a:latin typeface="Calibri" panose="020F0502020204030204" pitchFamily="34" charset="0"/>
              <a:cs typeface="Calibri" panose="020F0502020204030204" pitchFamily="34" charset="0"/>
            </a:endParaRPr>
          </a:p>
        </p:txBody>
      </p:sp>
      <p:sp>
        <p:nvSpPr>
          <p:cNvPr id="21506" name="文本框 6"/>
          <p:cNvSpPr txBox="1"/>
          <p:nvPr/>
        </p:nvSpPr>
        <p:spPr>
          <a:xfrm>
            <a:off x="246455" y="859156"/>
            <a:ext cx="8651359" cy="5486400"/>
          </a:xfrm>
          <a:prstGeom prst="rect">
            <a:avLst/>
          </a:prstGeom>
          <a:noFill/>
          <a:ln w="9525">
            <a:noFill/>
          </a:ln>
        </p:spPr>
        <p:txBody>
          <a:bodyPr wrap="square" lIns="0" tIns="0" rIns="0" bIns="0" anchor="t"/>
          <a:lstStyle/>
          <a:p>
            <a:pPr marL="171450" lvl="0" indent="-171450" fontAlgn="auto">
              <a:lnSpc>
                <a:spcPct val="200000"/>
              </a:lnSpc>
              <a:spcBef>
                <a:spcPts val="700"/>
              </a:spcBef>
              <a:buFont typeface="Arial" panose="020B0604020202020204" pitchFamily="34" charset="0"/>
              <a:buChar char="•"/>
            </a:pPr>
            <a:r>
              <a:rPr lang="en-US" dirty="0"/>
              <a:t>What is Hyperledger Fabric</a:t>
            </a:r>
            <a:endParaRPr lang="en-US" dirty="0"/>
          </a:p>
          <a:p>
            <a:pPr marL="171450" lvl="0" indent="-171450" fontAlgn="auto">
              <a:lnSpc>
                <a:spcPct val="200000"/>
              </a:lnSpc>
              <a:spcBef>
                <a:spcPts val="700"/>
              </a:spcBef>
              <a:buFont typeface="Arial" panose="020B0604020202020204" pitchFamily="34" charset="0"/>
              <a:buChar char="•"/>
            </a:pPr>
            <a:r>
              <a:rPr lang="en-US" dirty="0"/>
              <a:t>The Infrastrcture Component</a:t>
            </a:r>
            <a:endParaRPr lang="en-US" dirty="0"/>
          </a:p>
          <a:p>
            <a:pPr marL="171450" lvl="0" indent="-171450" fontAlgn="auto">
              <a:lnSpc>
                <a:spcPct val="200000"/>
              </a:lnSpc>
              <a:spcBef>
                <a:spcPts val="700"/>
              </a:spcBef>
              <a:buFont typeface="Arial" panose="020B0604020202020204" pitchFamily="34" charset="0"/>
              <a:buChar char="•"/>
            </a:pPr>
            <a:r>
              <a:rPr lang="en-US" dirty="0"/>
              <a:t>Component Explanation</a:t>
            </a:r>
            <a:endParaRPr lang="en-US" dirty="0"/>
          </a:p>
          <a:p>
            <a:pPr marL="171450" lvl="0" indent="-171450" fontAlgn="auto">
              <a:lnSpc>
                <a:spcPct val="200000"/>
              </a:lnSpc>
              <a:spcBef>
                <a:spcPts val="700"/>
              </a:spcBef>
              <a:buFont typeface="Arial" panose="020B0604020202020204" pitchFamily="34" charset="0"/>
              <a:buChar char="•"/>
            </a:pPr>
            <a:r>
              <a:rPr lang="en-US" dirty="0"/>
              <a:t>The Architeture</a:t>
            </a:r>
            <a:endParaRPr lang="en-US" dirty="0"/>
          </a:p>
          <a:p>
            <a:pPr marL="171450" lvl="0" indent="-171450" fontAlgn="auto">
              <a:lnSpc>
                <a:spcPct val="200000"/>
              </a:lnSpc>
              <a:spcBef>
                <a:spcPts val="700"/>
              </a:spcBef>
              <a:buFont typeface="Arial" panose="020B0604020202020204" pitchFamily="34" charset="0"/>
              <a:buChar char="•"/>
            </a:pPr>
            <a:r>
              <a:rPr lang="en-US" dirty="0"/>
              <a:t>Architeture Explanation</a:t>
            </a:r>
            <a:endParaRPr lang="en-US" dirty="0"/>
          </a:p>
          <a:p>
            <a:pPr marL="171450" lvl="0" indent="-171450" fontAlgn="auto">
              <a:lnSpc>
                <a:spcPct val="200000"/>
              </a:lnSpc>
              <a:spcBef>
                <a:spcPts val="700"/>
              </a:spcBef>
              <a:buFont typeface="Arial" panose="020B0604020202020204" pitchFamily="34" charset="0"/>
              <a:buChar char="•"/>
            </a:pPr>
            <a:r>
              <a:rPr lang="en-US" dirty="0"/>
              <a:t>The Transaction Process</a:t>
            </a:r>
            <a:endParaRPr lang="en-US" dirty="0"/>
          </a:p>
          <a:p>
            <a:pPr marL="171450" lvl="0" indent="-171450" fontAlgn="auto">
              <a:lnSpc>
                <a:spcPct val="200000"/>
              </a:lnSpc>
              <a:spcBef>
                <a:spcPts val="700"/>
              </a:spcBef>
              <a:buFont typeface="Arial" panose="020B0604020202020204" pitchFamily="34" charset="0"/>
              <a:buChar char="•"/>
            </a:pPr>
            <a:r>
              <a:rPr lang="en-US" dirty="0"/>
              <a:t>Process Explanation</a:t>
            </a:r>
            <a:endParaRPr lang="en-US" dirty="0"/>
          </a:p>
        </p:txBody>
      </p:sp>
      <p:sp>
        <p:nvSpPr>
          <p:cNvPr id="6" name="TextBox 6"/>
          <p:cNvSpPr txBox="1"/>
          <p:nvPr/>
        </p:nvSpPr>
        <p:spPr>
          <a:xfrm>
            <a:off x="25183" y="6636420"/>
            <a:ext cx="3270445" cy="184664"/>
          </a:xfrm>
          <a:prstGeom prst="rect">
            <a:avLst/>
          </a:prstGeom>
          <a:ln w="12700">
            <a:miter lim="400000"/>
          </a:ln>
        </p:spPr>
        <p:txBody>
          <a:bodyPr wrap="none" lIns="34289" tIns="34289" rIns="34289" bIns="34289">
            <a:spAutoFit/>
          </a:bodyPr>
          <a:lstStyle>
            <a:lvl1pPr defTabSz="914400">
              <a:defRPr sz="1000">
                <a:solidFill>
                  <a:srgbClr val="FFFFFF"/>
                </a:solidFill>
                <a:latin typeface="Montserrat"/>
                <a:ea typeface="Montserrat"/>
                <a:cs typeface="Montserrat"/>
                <a:sym typeface="Montserrat"/>
              </a:defRPr>
            </a:lvl1pPr>
          </a:lstStyle>
          <a:p>
            <a:r>
              <a:rPr lang="en-US" sz="750" dirty="0">
                <a:solidFill>
                  <a:schemeClr val="tx1"/>
                </a:solidFill>
                <a:latin typeface="Montserrat" panose="00000500000000000000" pitchFamily="2" charset="0"/>
              </a:rPr>
              <a:t>© 2017-2020    SmartMesh Foundation Pte. Ltd.  |  MeshBox Foundation Pte. Ltd.</a:t>
            </a:r>
            <a:endParaRPr lang="en-US" sz="750" dirty="0">
              <a:solidFill>
                <a:schemeClr val="tx1"/>
              </a:solidFill>
              <a:latin typeface="Montserrat" panose="00000500000000000000" pitchFamily="2" charset="0"/>
              <a:sym typeface="Arial" panose="020B0604020202020204"/>
            </a:endParaRPr>
          </a:p>
        </p:txBody>
      </p:sp>
      <p:sp>
        <p:nvSpPr>
          <p:cNvPr id="7" name="TextBox 6"/>
          <p:cNvSpPr txBox="1">
            <a:spLocks noChangeArrowheads="1"/>
          </p:cNvSpPr>
          <p:nvPr/>
        </p:nvSpPr>
        <p:spPr bwMode="auto">
          <a:xfrm>
            <a:off x="7872314" y="6569155"/>
            <a:ext cx="1289447" cy="253916"/>
          </a:xfrm>
          <a:prstGeom prst="rect">
            <a:avLst/>
          </a:prstGeom>
          <a:noFill/>
          <a:ln w="9525">
            <a:noFill/>
            <a:miter lim="800000"/>
          </a:ln>
        </p:spPr>
        <p:txBody>
          <a:bodyPr>
            <a:spAutoFit/>
          </a:bodyPr>
          <a:lstStyle/>
          <a:p>
            <a:pPr algn="r"/>
            <a:fld id="{6F888031-CE6A-4173-BB2B-520974F34056}" type="slidenum">
              <a:rPr lang="en-GB" sz="1050">
                <a:latin typeface="Calibri" panose="020F0502020204030204" pitchFamily="34" charset="0"/>
              </a:rPr>
            </a:fld>
            <a:endParaRPr lang="en-GB" sz="1050" dirty="0">
              <a:latin typeface="Calibri" panose="020F0502020204030204" pitchFamily="34" charset="0"/>
            </a:endParaRP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What is HyperLedger</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Hyperledger Fabric, </a:t>
            </a:r>
            <a:endParaRPr lang="en-US" altLang="en-US" sz="1800" dirty="0">
              <a:solidFill>
                <a:srgbClr val="262626"/>
              </a:solidFill>
            </a:endParaRPr>
          </a:p>
          <a:p>
            <a:pPr lvl="1" defTabSz="342900">
              <a:lnSpc>
                <a:spcPct val="120000"/>
              </a:lnSpc>
            </a:pPr>
            <a:r>
              <a:rPr lang="en-US" altLang="en-US" sz="1540" dirty="0">
                <a:solidFill>
                  <a:srgbClr val="262626"/>
                </a:solidFill>
              </a:rPr>
              <a:t>contributed by IBM, is designed to be a foundation for developing applications or solutions with a modular architecture. It allows for plug-and-play components, such asconsensus and membership services, and leverages containers tohost smart contracts called chaincode that comprise theapplication logic of the system.</a:t>
            </a:r>
            <a:endParaRPr lang="en-US" altLang="en-US" sz="1540" dirty="0">
              <a:solidFill>
                <a:srgbClr val="262626"/>
              </a:solidFill>
            </a:endParaRPr>
          </a:p>
          <a:p>
            <a:pPr lvl="1" defTabSz="342900">
              <a:lnSpc>
                <a:spcPct val="120000"/>
              </a:lnSpc>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800" dirty="0">
              <a:solidFill>
                <a:srgbClr val="26262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The Infrastructure Component</a:t>
            </a:r>
            <a:endParaRPr lang="en-US" sz="3200" b="1" dirty="0">
              <a:latin typeface="Calibri" panose="020F0502020204030204" pitchFamily="34" charset="0"/>
              <a:cs typeface="Calibri" panose="020F0502020204030204" pitchFamily="34" charset="0"/>
            </a:endParaRPr>
          </a:p>
        </p:txBody>
      </p:sp>
      <p:pic>
        <p:nvPicPr>
          <p:cNvPr id="8" name="内容占位符 7"/>
          <p:cNvPicPr>
            <a:picLocks noChangeAspect="1"/>
          </p:cNvPicPr>
          <p:nvPr>
            <p:ph idx="1"/>
            <p:custDataLst>
              <p:tags r:id="rId1"/>
            </p:custDataLst>
          </p:nvPr>
        </p:nvPicPr>
        <p:blipFill>
          <a:blip r:embed="rId2"/>
          <a:stretch>
            <a:fillRect/>
          </a:stretch>
        </p:blipFill>
        <p:spPr>
          <a:xfrm>
            <a:off x="0" y="880110"/>
            <a:ext cx="9144000" cy="597789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Conpoment Explaination</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defTabSz="342900">
              <a:lnSpc>
                <a:spcPct val="120000"/>
              </a:lnSpc>
            </a:pPr>
            <a:r>
              <a:rPr lang="en-US" altLang="en-US" sz="1800" dirty="0">
                <a:solidFill>
                  <a:srgbClr val="262626"/>
                </a:solidFill>
              </a:rPr>
              <a:t>Hyperledger Fabric CA </a:t>
            </a:r>
            <a:endParaRPr lang="en-US" altLang="en-US" sz="1800" dirty="0">
              <a:solidFill>
                <a:srgbClr val="262626"/>
              </a:solidFill>
            </a:endParaRPr>
          </a:p>
          <a:p>
            <a:pPr marL="457200" lvl="1" indent="0" defTabSz="342900">
              <a:lnSpc>
                <a:spcPct val="120000"/>
              </a:lnSpc>
              <a:buNone/>
            </a:pPr>
            <a:r>
              <a:rPr lang="en-US" altLang="en-US" sz="1540" dirty="0">
                <a:solidFill>
                  <a:srgbClr val="262626"/>
                </a:solidFill>
              </a:rPr>
              <a:t>is an implementation of membership services but is not required to be used (that is, any X509-based PKI infrastructure that can issue EC certificates can be used) Dedicated orderer nodes Implements atomic broadcast API Orders and batches transactions and signs each batch (block) to create</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Dedicated orderer nodes </a:t>
            </a:r>
            <a:endParaRPr lang="en-US" altLang="en-US" sz="1800" dirty="0">
              <a:solidFill>
                <a:srgbClr val="262626"/>
              </a:solidFill>
            </a:endParaRPr>
          </a:p>
          <a:p>
            <a:pPr marL="685800" lvl="1" indent="-228600" defTabSz="342900">
              <a:lnSpc>
                <a:spcPct val="120000"/>
              </a:lnSpc>
              <a:buFont typeface="Arial" panose="020B0604020202020204" pitchFamily="34" charset="0"/>
              <a:buChar char="•"/>
            </a:pPr>
            <a:r>
              <a:rPr lang="en-US" altLang="en-US" sz="1540" dirty="0">
                <a:solidFill>
                  <a:srgbClr val="262626"/>
                </a:solidFill>
              </a:rPr>
              <a:t>Implements atomic broadcast API </a:t>
            </a:r>
            <a:endParaRPr lang="en-US" altLang="en-US" sz="1540" dirty="0">
              <a:solidFill>
                <a:srgbClr val="262626"/>
              </a:solidFill>
            </a:endParaRPr>
          </a:p>
          <a:p>
            <a:pPr marL="685800" lvl="1" indent="-228600" defTabSz="342900">
              <a:lnSpc>
                <a:spcPct val="120000"/>
              </a:lnSpc>
              <a:buFont typeface="Arial" panose="020B0604020202020204" pitchFamily="34" charset="0"/>
              <a:buChar char="•"/>
            </a:pPr>
            <a:r>
              <a:rPr lang="en-US" altLang="en-US" sz="1540" dirty="0">
                <a:solidFill>
                  <a:srgbClr val="262626"/>
                </a:solidFill>
              </a:rPr>
              <a:t>Orders and batches transactions and signs each batch (block) to create a hash chain </a:t>
            </a:r>
            <a:endParaRPr lang="en-US" altLang="en-US" sz="1540" dirty="0">
              <a:solidFill>
                <a:srgbClr val="262626"/>
              </a:solidFill>
            </a:endParaRPr>
          </a:p>
          <a:p>
            <a:pPr marL="685800" lvl="1" indent="-228600" defTabSz="342900">
              <a:lnSpc>
                <a:spcPct val="120000"/>
              </a:lnSpc>
              <a:buFont typeface="Arial" panose="020B0604020202020204" pitchFamily="34" charset="0"/>
              <a:buChar char="•"/>
            </a:pPr>
            <a:r>
              <a:rPr lang="en-US" altLang="en-US" sz="1540" dirty="0">
                <a:solidFill>
                  <a:srgbClr val="262626"/>
                </a:solidFill>
              </a:rPr>
              <a:t>Hyperledger Fabric provides two implementations—Solo (for dev/test) and a Kafka-based implementation for production/fault tolerance </a:t>
            </a:r>
            <a:endParaRPr lang="en-US" altLang="en-US" sz="1540" dirty="0">
              <a:solidFill>
                <a:srgbClr val="262626"/>
              </a:solidFill>
            </a:endParaRPr>
          </a:p>
          <a:p>
            <a:pPr marL="685800" lvl="1" indent="-228600" defTabSz="342900">
              <a:lnSpc>
                <a:spcPct val="120000"/>
              </a:lnSpc>
              <a:buFont typeface="Arial" panose="020B0604020202020204" pitchFamily="34" charset="0"/>
              <a:buChar char="•"/>
            </a:pPr>
            <a:r>
              <a:rPr lang="en-US" altLang="en-US" sz="1540" dirty="0">
                <a:solidFill>
                  <a:srgbClr val="262626"/>
                </a:solidFill>
              </a:rPr>
              <a:t>The ordering service is pluggable—the implementer needs to only provide an atomic broadcast API based on the gRPC interface definition</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Peers are now responsible for existing smart logic (chaincode) and maintaining the ledger </a:t>
            </a:r>
            <a:endParaRPr lang="en-US" altLang="en-US" sz="1800" dirty="0">
              <a:solidFill>
                <a:srgbClr val="262626"/>
              </a:solidFill>
            </a:endParaRPr>
          </a:p>
          <a:p>
            <a:pPr marL="685800" lvl="1" indent="-228600" defTabSz="342900">
              <a:lnSpc>
                <a:spcPct val="120000"/>
              </a:lnSpc>
              <a:buFont typeface="Arial" panose="020B0604020202020204" pitchFamily="34" charset="0"/>
              <a:buChar char="•"/>
            </a:pPr>
            <a:r>
              <a:rPr lang="en-US" altLang="en-US" sz="1540" dirty="0">
                <a:solidFill>
                  <a:srgbClr val="262626"/>
                </a:solidFill>
              </a:rPr>
              <a:t>Endorsement simulates transactions (that is, it executes them, but does not commit them) </a:t>
            </a:r>
            <a:endParaRPr lang="en-US" altLang="en-US" sz="1540" dirty="0">
              <a:solidFill>
                <a:srgbClr val="262626"/>
              </a:solidFill>
            </a:endParaRPr>
          </a:p>
          <a:p>
            <a:pPr marL="685800" lvl="1" indent="-228600" defTabSz="342900">
              <a:lnSpc>
                <a:spcPct val="120000"/>
              </a:lnSpc>
              <a:buFont typeface="Arial" panose="020B0604020202020204" pitchFamily="34" charset="0"/>
              <a:buChar char="•"/>
            </a:pPr>
            <a:r>
              <a:rPr lang="en-US" altLang="en-US" sz="1540" dirty="0">
                <a:solidFill>
                  <a:srgbClr val="262626"/>
                </a:solidFill>
              </a:rPr>
              <a:t>Peers receive batches of endorsed transactions from the orderer nodes and then validate and commit transactions (this eliminates non- determinism)</a:t>
            </a:r>
            <a:endParaRPr lang="en-US" altLang="en-US" sz="1540" dirty="0">
              <a:solidFill>
                <a:srgbClr val="26262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The Architecture</a:t>
            </a:r>
            <a:endParaRPr lang="en-US" sz="3200" b="1" dirty="0">
              <a:latin typeface="Calibri" panose="020F0502020204030204" pitchFamily="34" charset="0"/>
              <a:cs typeface="Calibri" panose="020F0502020204030204" pitchFamily="34" charset="0"/>
            </a:endParaRPr>
          </a:p>
        </p:txBody>
      </p:sp>
      <p:pic>
        <p:nvPicPr>
          <p:cNvPr id="4" name="内容占位符 3"/>
          <p:cNvPicPr>
            <a:picLocks noChangeAspect="1"/>
          </p:cNvPicPr>
          <p:nvPr>
            <p:ph idx="1"/>
          </p:nvPr>
        </p:nvPicPr>
        <p:blipFill>
          <a:blip r:embed="rId1"/>
          <a:stretch>
            <a:fillRect/>
          </a:stretch>
        </p:blipFill>
        <p:spPr>
          <a:xfrm>
            <a:off x="0" y="1458595"/>
            <a:ext cx="9144635" cy="428561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Architeture Explanation</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defTabSz="342900">
              <a:lnSpc>
                <a:spcPct val="120000"/>
              </a:lnSpc>
            </a:pPr>
            <a:r>
              <a:rPr lang="en-US" altLang="en-US" sz="1800" dirty="0">
                <a:solidFill>
                  <a:srgbClr val="262626"/>
                </a:solidFill>
              </a:rPr>
              <a:t>Membership services: This module is essentially a permissioning module and acts as a vehicle to establish a root of trust during network creation, but this is also instrumental in ensuring and managing the identity of members. Membership services are essentially a certificate authority as well as utilized elements of the public key infrastructure (PKI) for things such as key distribution, management, and establishing federated trust as the network grows. The membership services module provides a specialized digital certificate authority for issuing certificates to members of the blockchain network, and it leverages cryptographic functions provided by Hyperledger Fabric.</a:t>
            </a:r>
            <a:endParaRPr lang="en-US" altLang="en-US" sz="1800" dirty="0">
              <a:solidFill>
                <a:srgbClr val="262626"/>
              </a:solidFill>
            </a:endParaRPr>
          </a:p>
          <a:p>
            <a:pPr defTabSz="342900">
              <a:lnSpc>
                <a:spcPct val="120000"/>
              </a:lnSpc>
            </a:pPr>
            <a:r>
              <a:rPr lang="en-US" altLang="en-US" sz="1800" dirty="0">
                <a:solidFill>
                  <a:srgbClr val="262626"/>
                </a:solidFill>
              </a:rPr>
              <a:t>Transactions: A transaction is a request to the blockchain to execute a function on the ledger. The function is implemented by a chaincode. Cryptography ensures integrity of transactions by linking the transaction to previous blocks and ensuring the transactional integrity, if protected, by linking the cryptogram or hash from previously linked blocks. Each channel in Hyperledger Fabric is its own blockchain.</a:t>
            </a:r>
            <a:endParaRPr lang="en-US" altLang="en-US" sz="1800" dirty="0">
              <a:solidFill>
                <a:srgbClr val="262626"/>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Architeture Explanation</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defTabSz="342900">
              <a:lnSpc>
                <a:spcPct val="120000"/>
              </a:lnSpc>
            </a:pPr>
            <a:r>
              <a:rPr lang="en-US" altLang="en-US" sz="1800" dirty="0">
                <a:solidFill>
                  <a:srgbClr val="262626"/>
                </a:solidFill>
              </a:rPr>
              <a:t>Smart contract or chaincode services: Chaincode is an application-level code stored on the ledger as a part of a transaction. Chaincode runs transactions that may modify the world state. Transaction logic is written as chaincode (in the Go or JavaScript languages), and executes in secure Docker containers. The transaction transforms data, scoped by chaincode on the channel from which it operates.</a:t>
            </a:r>
            <a:endParaRPr lang="en-US" altLang="en-US" sz="1800" dirty="0">
              <a:solidFill>
                <a:srgbClr val="262626"/>
              </a:solidFill>
            </a:endParaRPr>
          </a:p>
          <a:p>
            <a:pPr defTabSz="342900">
              <a:lnSpc>
                <a:spcPct val="120000"/>
              </a:lnSpc>
            </a:pPr>
            <a:r>
              <a:rPr lang="en-US" altLang="en-US" sz="1800" dirty="0">
                <a:solidFill>
                  <a:srgbClr val="262626"/>
                </a:solidFill>
              </a:rPr>
              <a:t>Events: The process of validating peers and chaincodes can produce events (pre-defined events and custom events generated by chaincode) on the network that applications may listen for and take actions on. These events are consumed by event adapters, which may further deliver events using vehicles such as WebHooks or Kafka. Fabric-committing peers provide an event stream to publish events to registered listeners. As of v1.0, the only events that get published are Block events. A Block event gets published whenever the committing peer adds a validated block to the ledger:</a:t>
            </a:r>
            <a:endParaRPr lang="en-US" altLang="en-US" sz="1800" dirty="0">
              <a:solidFill>
                <a:srgbClr val="262626"/>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Architeture Explanation</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defTabSz="342900">
              <a:lnSpc>
                <a:spcPct val="120000"/>
              </a:lnSpc>
            </a:pPr>
            <a:r>
              <a:rPr lang="en-US" altLang="en-US" sz="1800" dirty="0">
                <a:solidFill>
                  <a:srgbClr val="262626"/>
                </a:solidFill>
              </a:rPr>
              <a:t>Consensus: Consensus is at the heart of any blockchain system. It also enables a trust system. In general, the consensus service enables digitally signed transactions to be proposed and validated by network members. In Hyperledger Fabric, the consensus is pluggable and tightly linked to the endorse-order-validation model that Hyperledger proposes. The ordering services in Hyperledger Fabric represent the consensus system. The ordering service batches multiple transactions into blocks and outputs a hash-chained sequence of blocks containing transactions. </a:t>
            </a:r>
            <a:endParaRPr lang="en-US" altLang="en-US" sz="1800" dirty="0">
              <a:solidFill>
                <a:srgbClr val="262626"/>
              </a:solidFill>
            </a:endParaRPr>
          </a:p>
          <a:p>
            <a:pPr defTabSz="342900">
              <a:lnSpc>
                <a:spcPct val="120000"/>
              </a:lnSpc>
            </a:pPr>
            <a:r>
              <a:rPr lang="en-US" altLang="en-US" sz="1800" dirty="0">
                <a:solidFill>
                  <a:srgbClr val="262626"/>
                </a:solidFill>
              </a:rPr>
              <a:t>Ledger: Another component is a distributed encrypted ledger, including an append-only data store. This provides the ability to query and write data across distributed ledgers. There are two options: Level DB (default embedded KV DB) supports keyed queries, composite key queries, and key range queries Couch DB (external option) supports keyed queries, composite key queries, key range queries, plus full data rich queries</a:t>
            </a:r>
            <a:endParaRPr lang="en-US" altLang="en-US" sz="1800" dirty="0">
              <a:solidFill>
                <a:srgbClr val="262626"/>
              </a:solidFill>
            </a:endParaRPr>
          </a:p>
        </p:txBody>
      </p:sp>
    </p:spTree>
  </p:cSld>
  <p:clrMapOvr>
    <a:masterClrMapping/>
  </p:clrMapOvr>
</p:sld>
</file>

<file path=ppt/tags/tag1.xml><?xml version="1.0" encoding="utf-8"?>
<p:tagLst xmlns:p="http://schemas.openxmlformats.org/presentationml/2006/main">
  <p:tag name="KSO_WM_UNIT_PLACING_PICTURE_USER_VIEWPORT" val="{&quot;height&quot;:7050,&quot;width&quot;:1488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6798</Words>
  <Application>WPS 演示</Application>
  <PresentationFormat>On-screen Show (4:3)</PresentationFormat>
  <Paragraphs>78</Paragraphs>
  <Slides>14</Slides>
  <Notes>56</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14</vt:i4>
      </vt:variant>
    </vt:vector>
  </HeadingPairs>
  <TitlesOfParts>
    <vt:vector size="28" baseType="lpstr">
      <vt:lpstr>Arial</vt:lpstr>
      <vt:lpstr>宋体</vt:lpstr>
      <vt:lpstr>Wingdings</vt:lpstr>
      <vt:lpstr>Arial</vt:lpstr>
      <vt:lpstr>Montserrat</vt:lpstr>
      <vt:lpstr>Segoe Print</vt:lpstr>
      <vt:lpstr>Calibri</vt:lpstr>
      <vt:lpstr>Montserrat</vt:lpstr>
      <vt:lpstr>Arial Unicode MS</vt:lpstr>
      <vt:lpstr>Calibri Light</vt:lpstr>
      <vt:lpstr>等线 Light</vt:lpstr>
      <vt:lpstr>等线</vt:lpstr>
      <vt:lpstr>微软雅黑</vt:lpstr>
      <vt:lpstr>Office Theme</vt:lpstr>
      <vt:lpstr>Enterprise Blockchain Developers (Intermediate)</vt:lpstr>
      <vt:lpstr>Outline</vt:lpstr>
      <vt:lpstr>What is HyperLedger</vt:lpstr>
      <vt:lpstr>The Infrastructure Component</vt:lpstr>
      <vt:lpstr>Conpoment Explaination</vt:lpstr>
      <vt:lpstr>The Architecture</vt:lpstr>
      <vt:lpstr>Architeture Explanation</vt:lpstr>
      <vt:lpstr>Architeture Explanation</vt:lpstr>
      <vt:lpstr>Architeture Explanation</vt:lpstr>
      <vt:lpstr>Architeture Explanation</vt:lpstr>
      <vt:lpstr>The Transaction Process</vt:lpstr>
      <vt:lpstr>Process Explanation</vt:lpstr>
      <vt:lpstr>WS-5 Lecture  Inclusive KYC and Certificates Inclusive Education</vt:lpstr>
      <vt:lpstr>Homework Results (Mentimeter)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FRACTALE Realtime Autonomic Control TransActive Layered Energy system</dc:title>
  <dc:creator>fun family</dc:creator>
  <cp:lastModifiedBy>Think</cp:lastModifiedBy>
  <cp:revision>777</cp:revision>
  <cp:lastPrinted>2020-07-07T09:15:00Z</cp:lastPrinted>
  <dcterms:created xsi:type="dcterms:W3CDTF">2017-11-09T17:09:00Z</dcterms:created>
  <dcterms:modified xsi:type="dcterms:W3CDTF">2020-12-26T06:07:00Z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