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551" r:id="rId6"/>
    <p:sldId id="1816" r:id="rId7"/>
    <p:sldId id="1827" r:id="rId8"/>
    <p:sldId id="1826" r:id="rId9"/>
    <p:sldId id="1817" r:id="rId10"/>
    <p:sldId id="1828" r:id="rId11"/>
    <p:sldId id="1844" r:id="rId12"/>
    <p:sldId id="1818" r:id="rId13"/>
    <p:sldId id="1832" r:id="rId14"/>
    <p:sldId id="1843" r:id="rId15"/>
    <p:sldId id="1849" r:id="rId16"/>
    <p:sldId id="1848" r:id="rId17"/>
    <p:sldId id="1850" r:id="rId18"/>
    <p:sldId id="1851" r:id="rId19"/>
    <p:sldId id="1845" r:id="rId20"/>
    <p:sldId id="1846" r:id="rId21"/>
    <p:sldId id="1847"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and Hooks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Hooks, an API that allows your functional components to "Hook" into React functionality. </a:t>
            </a:r>
            <a:endParaRPr lang="en-US" altLang="en-US" sz="1800" dirty="0">
              <a:solidFill>
                <a:srgbClr val="262626"/>
              </a:solidFill>
            </a:endParaRPr>
          </a:p>
          <a:p>
            <a:pPr defTabSz="342900">
              <a:lnSpc>
                <a:spcPct val="120000"/>
              </a:lnSpc>
            </a:pPr>
            <a:r>
              <a:rPr lang="en-US" altLang="en-US" sz="1800" dirty="0">
                <a:solidFill>
                  <a:srgbClr val="262626"/>
                </a:solidFill>
              </a:rPr>
              <a:t>The overarching motivation for this feature is to simplify your components. For example, forcing React developers to use classes to define their components leads to the overuse of wrapper components to pass state around their apps. </a:t>
            </a:r>
            <a:endParaRPr lang="en-US" altLang="en-US" sz="1800" dirty="0">
              <a:solidFill>
                <a:srgbClr val="262626"/>
              </a:solidFill>
            </a:endParaRPr>
          </a:p>
          <a:p>
            <a:pPr defTabSz="342900">
              <a:lnSpc>
                <a:spcPct val="120000"/>
              </a:lnSpc>
            </a:pPr>
            <a:r>
              <a:rPr lang="en-US" altLang="en-US" sz="1800" dirty="0">
                <a:solidFill>
                  <a:srgbClr val="262626"/>
                </a:solidFill>
              </a:rPr>
              <a:t>With Hooks, you can stick with simple functions to implement your components and have a clear picture of how everything fits together.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Functional Component: more flexible and simpler than Class Component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1.Functional Components also known as Stateless component</a:t>
            </a:r>
            <a:endParaRPr lang="en-US" altLang="en-US" sz="1800" dirty="0">
              <a:solidFill>
                <a:srgbClr val="262626"/>
              </a:solidFill>
            </a:endParaRPr>
          </a:p>
          <a:p>
            <a:pPr defTabSz="342900">
              <a:lnSpc>
                <a:spcPct val="120000"/>
              </a:lnSpc>
            </a:pPr>
            <a:r>
              <a:rPr lang="en-US" altLang="en-US" sz="1800" dirty="0">
                <a:solidFill>
                  <a:srgbClr val="262626"/>
                </a:solidFill>
              </a:rPr>
              <a:t>2.Class Component also known as Stateful component</a:t>
            </a:r>
            <a:endParaRPr lang="en-US" altLang="en-US" sz="1800" dirty="0">
              <a:solidFill>
                <a:srgbClr val="262626"/>
              </a:solidFill>
            </a:endParaRPr>
          </a:p>
          <a:p>
            <a:pPr defTabSz="342900">
              <a:lnSpc>
                <a:spcPct val="120000"/>
              </a:lnSpc>
            </a:pPr>
            <a:r>
              <a:rPr lang="en-US" altLang="en-US" sz="1800" dirty="0">
                <a:solidFill>
                  <a:srgbClr val="262626"/>
                </a:solidFill>
              </a:rPr>
              <a:t>how to use hooks?</a:t>
            </a:r>
            <a:endParaRPr lang="zh-CN" altLang="en-US" sz="180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custDataLst>
              <p:tags r:id="rId1"/>
            </p:custDataLst>
          </p:nvPr>
        </p:nvPicPr>
        <p:blipFill>
          <a:blip r:embed="rId2"/>
          <a:stretch>
            <a:fillRect/>
          </a:stretch>
        </p:blipFill>
        <p:spPr>
          <a:xfrm>
            <a:off x="772160" y="1393190"/>
            <a:ext cx="3102610" cy="5404485"/>
          </a:xfrm>
          <a:prstGeom prst="rect">
            <a:avLst/>
          </a:prstGeom>
        </p:spPr>
      </p:pic>
      <p:pic>
        <p:nvPicPr>
          <p:cNvPr id="5" name="图片 4"/>
          <p:cNvPicPr>
            <a:picLocks noChangeAspect="1"/>
          </p:cNvPicPr>
          <p:nvPr/>
        </p:nvPicPr>
        <p:blipFill>
          <a:blip r:embed="rId3"/>
          <a:stretch>
            <a:fillRect/>
          </a:stretch>
        </p:blipFill>
        <p:spPr>
          <a:xfrm>
            <a:off x="4191000" y="1393190"/>
            <a:ext cx="4759960" cy="45612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21285" y="1207135"/>
            <a:ext cx="4567555" cy="3641725"/>
          </a:xfrm>
          <a:prstGeom prst="rect">
            <a:avLst/>
          </a:prstGeom>
        </p:spPr>
      </p:pic>
      <p:pic>
        <p:nvPicPr>
          <p:cNvPr id="7" name="图片 6"/>
          <p:cNvPicPr>
            <a:picLocks noChangeAspect="1"/>
          </p:cNvPicPr>
          <p:nvPr/>
        </p:nvPicPr>
        <p:blipFill>
          <a:blip r:embed="rId2"/>
          <a:stretch>
            <a:fillRect/>
          </a:stretch>
        </p:blipFill>
        <p:spPr>
          <a:xfrm>
            <a:off x="4000500" y="1207135"/>
            <a:ext cx="5143500" cy="4991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Context acts as global variables, comparing with props and states (</a:t>
            </a:r>
            <a:r>
              <a:rPr lang="en-US" altLang="zh-CN" sz="1800" dirty="0">
                <a:solidFill>
                  <a:srgbClr val="FF0000"/>
                </a:solidFill>
              </a:rPr>
              <a:t>draw diagram</a:t>
            </a:r>
            <a:r>
              <a:rPr lang="en-US" altLang="zh-CN" sz="1800" dirty="0">
                <a:solidFill>
                  <a:srgbClr val="262626"/>
                </a:solidFill>
              </a:rPr>
              <a:t>)</a:t>
            </a:r>
            <a:endParaRPr lang="en-US" altLang="zh-CN" sz="1800" dirty="0">
              <a:solidFill>
                <a:srgbClr val="262626"/>
              </a:solidFill>
            </a:endParaRPr>
          </a:p>
        </p:txBody>
      </p:sp>
      <p:pic>
        <p:nvPicPr>
          <p:cNvPr id="5" name="图片 4"/>
          <p:cNvPicPr>
            <a:picLocks noChangeAspect="1"/>
          </p:cNvPicPr>
          <p:nvPr/>
        </p:nvPicPr>
        <p:blipFill>
          <a:blip r:embed="rId1"/>
          <a:stretch>
            <a:fillRect/>
          </a:stretch>
        </p:blipFill>
        <p:spPr>
          <a:xfrm>
            <a:off x="628650" y="1452245"/>
            <a:ext cx="6978015" cy="54057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28650" y="1588135"/>
            <a:ext cx="6332855" cy="3134995"/>
          </a:xfrm>
          <a:prstGeom prst="rect">
            <a:avLst/>
          </a:prstGeom>
        </p:spPr>
      </p:pic>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1</a:t>
            </a:r>
            <a:endParaRPr lang="en-US" altLang="zh-CN" sz="180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2</a:t>
            </a:r>
            <a:endParaRPr lang="en-US" altLang="zh-CN" sz="1800" dirty="0">
              <a:solidFill>
                <a:srgbClr val="262626"/>
              </a:solidFill>
            </a:endParaRPr>
          </a:p>
        </p:txBody>
      </p:sp>
      <p:pic>
        <p:nvPicPr>
          <p:cNvPr id="9" name="图片 8"/>
          <p:cNvPicPr>
            <a:picLocks noChangeAspect="1"/>
          </p:cNvPicPr>
          <p:nvPr/>
        </p:nvPicPr>
        <p:blipFill>
          <a:blip r:embed="rId1"/>
          <a:stretch>
            <a:fillRect/>
          </a:stretch>
        </p:blipFill>
        <p:spPr>
          <a:xfrm>
            <a:off x="628650" y="1647190"/>
            <a:ext cx="8178800" cy="4737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3</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28650" y="1780540"/>
            <a:ext cx="6675120" cy="40436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1 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setState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638935"/>
            <a:ext cx="3190875" cy="1123950"/>
          </a:xfrm>
          <a:prstGeom prst="rect">
            <a:avLst/>
          </a:prstGeom>
        </p:spPr>
      </p:pic>
      <p:pic>
        <p:nvPicPr>
          <p:cNvPr id="5" name="图片 4"/>
          <p:cNvPicPr>
            <a:picLocks noChangeAspect="1"/>
          </p:cNvPicPr>
          <p:nvPr/>
        </p:nvPicPr>
        <p:blipFill>
          <a:blip r:embed="rId2"/>
          <a:stretch>
            <a:fillRect/>
          </a:stretch>
        </p:blipFill>
        <p:spPr>
          <a:xfrm>
            <a:off x="4114800" y="1762760"/>
            <a:ext cx="4400550" cy="876300"/>
          </a:xfrm>
          <a:prstGeom prst="rect">
            <a:avLst/>
          </a:prstGeom>
        </p:spPr>
      </p:pic>
      <p:pic>
        <p:nvPicPr>
          <p:cNvPr id="6" name="图片 5"/>
          <p:cNvPicPr>
            <a:picLocks noChangeAspect="1"/>
          </p:cNvPicPr>
          <p:nvPr/>
        </p:nvPicPr>
        <p:blipFill>
          <a:blip r:embed="rId3"/>
          <a:stretch>
            <a:fillRect/>
          </a:stretch>
        </p:blipFill>
        <p:spPr>
          <a:xfrm>
            <a:off x="628650" y="3916680"/>
            <a:ext cx="3867150" cy="971550"/>
          </a:xfrm>
          <a:prstGeom prst="rect">
            <a:avLst/>
          </a:prstGeom>
        </p:spPr>
      </p:pic>
      <p:pic>
        <p:nvPicPr>
          <p:cNvPr id="7" name="图片 6"/>
          <p:cNvPicPr>
            <a:picLocks noChangeAspect="1"/>
          </p:cNvPicPr>
          <p:nvPr/>
        </p:nvPicPr>
        <p:blipFill>
          <a:blip r:embed="rId4"/>
          <a:stretch>
            <a:fillRect/>
          </a:stretch>
        </p:blipFill>
        <p:spPr>
          <a:xfrm>
            <a:off x="5032375" y="3728720"/>
            <a:ext cx="4019550" cy="25050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3 componentDidMount vs useEffect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setState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Forms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Use buildin event handler</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Features:</a:t>
            </a:r>
            <a:endParaRPr lang="en-US" altLang="zh-CN" sz="1800" dirty="0">
              <a:solidFill>
                <a:srgbClr val="262626"/>
              </a:solidFill>
            </a:endParaRPr>
          </a:p>
          <a:p>
            <a:pPr defTabSz="342900">
              <a:lnSpc>
                <a:spcPct val="120000"/>
              </a:lnSpc>
            </a:pPr>
            <a:r>
              <a:rPr lang="en-US" altLang="zh-CN" sz="1800" dirty="0">
                <a:solidFill>
                  <a:srgbClr val="262626"/>
                </a:solidFill>
              </a:rPr>
              <a:t>every input will invoke the event handler function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preventDefault</a:t>
            </a: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550035"/>
            <a:ext cx="6867525" cy="1924050"/>
          </a:xfrm>
          <a:prstGeom prst="rect">
            <a:avLst/>
          </a:prstGeom>
        </p:spPr>
      </p:pic>
      <p:pic>
        <p:nvPicPr>
          <p:cNvPr id="5" name="图片 4"/>
          <p:cNvPicPr>
            <a:picLocks noChangeAspect="1"/>
          </p:cNvPicPr>
          <p:nvPr/>
        </p:nvPicPr>
        <p:blipFill>
          <a:blip r:embed="rId2"/>
          <a:stretch>
            <a:fillRect/>
          </a:stretch>
        </p:blipFill>
        <p:spPr>
          <a:xfrm>
            <a:off x="628650" y="5671185"/>
            <a:ext cx="3838575" cy="923925"/>
          </a:xfrm>
          <a:prstGeom prst="rect">
            <a:avLst/>
          </a:prstGeom>
        </p:spPr>
      </p:pic>
      <p:pic>
        <p:nvPicPr>
          <p:cNvPr id="6" name="图片 5"/>
          <p:cNvPicPr>
            <a:picLocks noChangeAspect="1"/>
          </p:cNvPicPr>
          <p:nvPr/>
        </p:nvPicPr>
        <p:blipFill>
          <a:blip r:embed="rId3"/>
          <a:stretch>
            <a:fillRect/>
          </a:stretch>
        </p:blipFill>
        <p:spPr>
          <a:xfrm>
            <a:off x="4552950" y="5847715"/>
            <a:ext cx="4591050" cy="571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Reactjs</a:t>
            </a:r>
            <a:endParaRPr lang="en-US" dirty="0"/>
          </a:p>
          <a:p>
            <a:pPr marL="171450" lvl="0" indent="-171450" fontAlgn="auto">
              <a:lnSpc>
                <a:spcPct val="200000"/>
              </a:lnSpc>
              <a:spcBef>
                <a:spcPts val="700"/>
              </a:spcBef>
              <a:buFont typeface="Arial" panose="020B0604020202020204" pitchFamily="34" charset="0"/>
              <a:buChar char="•"/>
            </a:pPr>
            <a:r>
              <a:rPr lang="en-US" dirty="0"/>
              <a:t>Code Demo</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Key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Lifecycle Methods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Functional Component and Hooks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a:t>
            </a:r>
            <a:endParaRPr lang="en-US" dirty="0">
              <a:latin typeface="Calibri" panose="020F0502020204030204" pitchFamily="34" charset="0"/>
              <a:cs typeface="Calibri" panose="020F0502020204030204" pitchFamily="34" charset="0"/>
              <a:sym typeface="+mn-ea"/>
            </a:endParaRPr>
          </a:p>
          <a:p>
            <a:pPr lvl="0" indent="0" fontAlgn="auto">
              <a:lnSpc>
                <a:spcPct val="200000"/>
              </a:lnSpc>
              <a:spcBef>
                <a:spcPts val="700"/>
              </a:spcBef>
              <a:buFont typeface="Arial" panose="020B0604020202020204" pitchFamily="34" charset="0"/>
              <a:buNone/>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Reactjs, </a:t>
            </a:r>
            <a:endParaRPr lang="en-US" altLang="en-US" sz="1800" dirty="0">
              <a:solidFill>
                <a:srgbClr val="262626"/>
              </a:solidFill>
            </a:endParaRPr>
          </a:p>
          <a:p>
            <a:pPr lvl="1" defTabSz="342900">
              <a:lnSpc>
                <a:spcPct val="120000"/>
              </a:lnSpc>
            </a:pPr>
            <a:r>
              <a:rPr lang="en-US" altLang="en-US" sz="1540" dirty="0">
                <a:solidFill>
                  <a:srgbClr val="262626"/>
                </a:solidFill>
              </a:rPr>
              <a:t>It's a library for building user interfaces (UIs)</a:t>
            </a:r>
            <a:endParaRPr lang="en-US" altLang="en-US" sz="1540" dirty="0">
              <a:solidFill>
                <a:srgbClr val="262626"/>
              </a:solidFill>
            </a:endParaRPr>
          </a:p>
          <a:p>
            <a:pPr lvl="1" defTabSz="342900">
              <a:lnSpc>
                <a:spcPct val="120000"/>
              </a:lnSpc>
            </a:pPr>
            <a:r>
              <a:rPr lang="en-US" altLang="en-US" sz="1540" dirty="0">
                <a:solidFill>
                  <a:srgbClr val="262626"/>
                </a:solidFill>
              </a:rPr>
              <a:t>It creates abstract representations of views. It breaks down parts of the view in the Components. These components encompass both the logic to handle the display of view and the view itself. It can contain data that it uses to render the state of the app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is divided into two major APIs: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React Component API: These are the parts of the page that are actually rendered by React DOM.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DOM: This is the API that's used to perform the actual rendering on a web page.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Within a React component, we have the following areas to think about:</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Data: This is data that comes from somewhere (the component doesn't care where), and is rendered by the component.</a:t>
            </a:r>
            <a:r>
              <a:rPr lang="en-US" altLang="en-US" sz="1800" b="1" dirty="0">
                <a:solidFill>
                  <a:srgbClr val="262626"/>
                </a:solidFill>
                <a:sym typeface="+mn-ea"/>
              </a:rPr>
              <a:t> (use props and states)</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Lifecycle: This consists of methods or Hooks that we implement to respond to the component's entering and exiting phases of the React rendering process as they happen over time. For example, one phase of the lifecycle is when the component is about to be rendered.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Events: These are the code that we write for responding to user interactions.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JSX: This is the syntax of React components used to describe UI structures.</a:t>
            </a:r>
            <a:endParaRPr lang="en-US" altLang="en-US" sz="154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Example</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277620" y="685800"/>
            <a:ext cx="6588760" cy="6172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Key Concepts</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Lifecycle methods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props and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Functional components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Context API</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Hooks</a:t>
            </a:r>
            <a:endParaRPr lang="en-US" altLang="en-US" sz="154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a:t>
            </a:r>
            <a:endParaRPr lang="en-US" sz="3200" b="1" dirty="0">
              <a:latin typeface="Calibri" panose="020F0502020204030204" pitchFamily="34" charset="0"/>
              <a:cs typeface="Calibri" panose="020F0502020204030204" pitchFamily="34" charset="0"/>
            </a:endParaRPr>
          </a:p>
        </p:txBody>
      </p:sp>
      <p:pic>
        <p:nvPicPr>
          <p:cNvPr id="5" name="图片 4" descr="1-u8hTumGAPQMYZIvfgQMfPA"/>
          <p:cNvPicPr>
            <a:picLocks noChangeAspect="1"/>
          </p:cNvPicPr>
          <p:nvPr>
            <p:custDataLst>
              <p:tags r:id="rId1"/>
            </p:custDataLst>
          </p:nvPr>
        </p:nvPicPr>
        <p:blipFill>
          <a:blip r:embed="rId2"/>
          <a:stretch>
            <a:fillRect/>
          </a:stretch>
        </p:blipFill>
        <p:spPr>
          <a:xfrm>
            <a:off x="1717040" y="682625"/>
            <a:ext cx="5464175" cy="6163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Debug to see rendering process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Props vs States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Props: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Think of props as arguments to a function. React components are functions which return JSX (or more generally something that's renderable like React elements, null, a string, etc.).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props should not change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State: is data that changes over time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Like props, state holds information about the component. However, the kind of information and how it is handled is different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628650" y="3963670"/>
            <a:ext cx="4972050" cy="2514600"/>
          </a:xfrm>
          <a:prstGeom prst="rect">
            <a:avLst/>
          </a:prstGeom>
        </p:spPr>
      </p:pic>
      <p:pic>
        <p:nvPicPr>
          <p:cNvPr id="4" name="图片 3"/>
          <p:cNvPicPr>
            <a:picLocks noChangeAspect="1"/>
          </p:cNvPicPr>
          <p:nvPr/>
        </p:nvPicPr>
        <p:blipFill>
          <a:blip r:embed="rId2"/>
          <a:stretch>
            <a:fillRect/>
          </a:stretch>
        </p:blipFill>
        <p:spPr>
          <a:xfrm>
            <a:off x="5791200" y="3830320"/>
            <a:ext cx="3352800" cy="264795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4535,&quot;width&quot;:12885}"/>
</p:tagLst>
</file>

<file path=ppt/tags/tag2.xml><?xml version="1.0" encoding="utf-8"?>
<p:tagLst xmlns:p="http://schemas.openxmlformats.org/presentationml/2006/main">
  <p:tag name="KSO_WM_UNIT_PLACING_PICTURE_USER_VIEWPORT" val="{&quot;height&quot;:6853,&quot;width&quot;:39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3113</Words>
  <Application>WPS 演示</Application>
  <PresentationFormat>On-screen Show (4:3)</PresentationFormat>
  <Paragraphs>134</Paragraphs>
  <Slides>19</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Reactjs</vt:lpstr>
      <vt:lpstr>What is Reactjs</vt:lpstr>
      <vt:lpstr>Code Demo</vt:lpstr>
      <vt:lpstr>Key Concepts</vt:lpstr>
      <vt:lpstr>Lifecycle Methods</vt:lpstr>
      <vt:lpstr>Lifecycle Methods Code Demo</vt:lpstr>
      <vt:lpstr>Lifecycle Methods Code Demo</vt:lpstr>
      <vt:lpstr>Functional Component and Hooks</vt:lpstr>
      <vt:lpstr>Code Demo</vt:lpstr>
      <vt:lpstr>Hook Code Demo</vt:lpstr>
      <vt:lpstr>Functional Component and Hooks</vt:lpstr>
      <vt:lpstr>Hook Code Demo</vt:lpstr>
      <vt:lpstr>Context</vt:lpstr>
      <vt:lpstr>Context</vt:lpstr>
      <vt:lpstr>Functional Component and Hooks</vt:lpstr>
      <vt:lpstr>Functional Component vs Class Component</vt:lpstr>
      <vt:lpstr>Functional Component vs Class Component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879</cp:revision>
  <cp:lastPrinted>2020-07-07T09:15:00Z</cp:lastPrinted>
  <dcterms:created xsi:type="dcterms:W3CDTF">2017-11-09T17:09:00Z</dcterms:created>
  <dcterms:modified xsi:type="dcterms:W3CDTF">2021-01-31T17:54:33Z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