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869" r:id="rId6"/>
    <p:sldId id="1870" r:id="rId7"/>
    <p:sldId id="1900" r:id="rId8"/>
    <p:sldId id="1901" r:id="rId9"/>
    <p:sldId id="1902" r:id="rId10"/>
    <p:sldId id="1871" r:id="rId11"/>
    <p:sldId id="1903" r:id="rId12"/>
    <p:sldId id="1904" r:id="rId13"/>
    <p:sldId id="1874" r:id="rId14"/>
    <p:sldId id="1875" r:id="rId15"/>
    <p:sldId id="1876" r:id="rId16"/>
    <p:sldId id="1877" r:id="rId17"/>
    <p:sldId id="1878" r:id="rId18"/>
    <p:sldId id="1879" r:id="rId19"/>
    <p:sldId id="1912" r:id="rId20"/>
    <p:sldId id="1913" r:id="rId21"/>
    <p:sldId id="1914" r:id="rId22"/>
    <p:sldId id="1915" r:id="rId23"/>
    <p:sldId id="1916" r:id="rId24"/>
    <p:sldId id="1917" r:id="rId25"/>
    <p:sldId id="1918" r:id="rId26"/>
    <p:sldId id="1919" r:id="rId27"/>
    <p:sldId id="1920" r:id="rId28"/>
    <p:sldId id="1921" r:id="rId29"/>
    <p:sldId id="1922" r:id="rId30"/>
    <p:sldId id="1880" r:id="rId31"/>
    <p:sldId id="1889" r:id="rId32"/>
    <p:sldId id="1890" r:id="rId33"/>
    <p:sldId id="1891" r:id="rId34"/>
    <p:sldId id="1892" r:id="rId35"/>
    <p:sldId id="1893" r:id="rId36"/>
    <p:sldId id="1894" r:id="rId37"/>
    <p:sldId id="1895" r:id="rId38"/>
    <p:sldId id="1897" r:id="rId39"/>
    <p:sldId id="1898" r:id="rId40"/>
    <p:sldId id="1899"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Command Explain</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CMD vs ENTRYPOINT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The ENTRYPOINT specifies a command that will always be executed when the container starts.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The CMD specifies arguments that will be fed to the ENTRYPOINT.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no argument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with the argument will override</a:t>
            </a:r>
            <a:endParaRPr lang="en-US" altLang="zh-CN" sz="1700" dirty="0">
              <a:solidFill>
                <a:srgbClr val="262626"/>
              </a:solidFill>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1"/>
          <a:stretch>
            <a:fillRect/>
          </a:stretch>
        </p:blipFill>
        <p:spPr>
          <a:xfrm>
            <a:off x="628650" y="2690495"/>
            <a:ext cx="3484245" cy="672465"/>
          </a:xfrm>
          <a:prstGeom prst="rect">
            <a:avLst/>
          </a:prstGeom>
        </p:spPr>
      </p:pic>
      <p:pic>
        <p:nvPicPr>
          <p:cNvPr id="8" name="图片 7"/>
          <p:cNvPicPr>
            <a:picLocks noChangeAspect="1"/>
          </p:cNvPicPr>
          <p:nvPr/>
        </p:nvPicPr>
        <p:blipFill>
          <a:blip r:embed="rId2"/>
          <a:stretch>
            <a:fillRect/>
          </a:stretch>
        </p:blipFill>
        <p:spPr>
          <a:xfrm>
            <a:off x="628650" y="3848100"/>
            <a:ext cx="4067175" cy="1447800"/>
          </a:xfrm>
          <a:prstGeom prst="rect">
            <a:avLst/>
          </a:prstGeom>
        </p:spPr>
      </p:pic>
      <p:pic>
        <p:nvPicPr>
          <p:cNvPr id="9" name="图片 8"/>
          <p:cNvPicPr>
            <a:picLocks noChangeAspect="1"/>
          </p:cNvPicPr>
          <p:nvPr/>
        </p:nvPicPr>
        <p:blipFill>
          <a:blip r:embed="rId3"/>
          <a:stretch>
            <a:fillRect/>
          </a:stretch>
        </p:blipFill>
        <p:spPr>
          <a:xfrm>
            <a:off x="628650" y="5688965"/>
            <a:ext cx="2863850" cy="67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Compose Overview</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800" dirty="0">
                <a:solidFill>
                  <a:srgbClr val="262626"/>
                </a:solidFill>
              </a:rPr>
              <a:t>What is Docker Compose? </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Compose is a tool for defining and running multi-container Docker applications. With Compose, you use a YAML file to configure your application’s services. Then, with a single command, you create and start all the services from your configuration.</a:t>
            </a: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Explain the test network docker-compose yaml file</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https://github.com/hyperledger/fabric-samples/blob/master/test-network/docker/docker-compose-test-net.yaml</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 set the enviriment and the applications, docker-compose quickly deploy in the servers</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peer node start + all the envirment variable  = command line peer node start</a:t>
            </a:r>
            <a:endParaRPr lang="en-US" altLang="zh-CN" sz="154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Demo</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endParaRPr lang="en-US" altLang="zh-CN" sz="1540" dirty="0">
              <a:solidFill>
                <a:srgbClr val="262626"/>
              </a:solidFill>
            </a:endParaRPr>
          </a:p>
        </p:txBody>
      </p:sp>
      <p:sp>
        <p:nvSpPr>
          <p:cNvPr id="3" name="Content Placeholder 2"/>
          <p:cNvSpPr>
            <a:spLocks noGrp="1"/>
          </p:cNvSpPr>
          <p:nvPr/>
        </p:nvSpPr>
        <p:spPr>
          <a:xfrm>
            <a:off x="628650" y="97507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endParaRPr lang="en-US" altLang="zh-CN" sz="1540" b="1" dirty="0">
              <a:solidFill>
                <a:srgbClr val="262626"/>
              </a:solidFill>
            </a:endParaRPr>
          </a:p>
          <a:p>
            <a:pPr lvl="0" defTabSz="342900">
              <a:lnSpc>
                <a:spcPct val="120000"/>
              </a:lnSpc>
            </a:pPr>
            <a:r>
              <a:rPr lang="en-US" altLang="zh-CN" sz="1540" b="1" dirty="0">
                <a:solidFill>
                  <a:srgbClr val="262626"/>
                </a:solidFill>
              </a:rPr>
              <a:t>Command Demo</a:t>
            </a:r>
            <a:endParaRPr lang="en-US" altLang="zh-CN" sz="1540" b="1" dirty="0">
              <a:solidFill>
                <a:srgbClr val="262626"/>
              </a:solidFill>
            </a:endParaRPr>
          </a:p>
          <a:p>
            <a:pPr lvl="0" defTabSz="342900">
              <a:lnSpc>
                <a:spcPct val="120000"/>
              </a:lnSpc>
            </a:pPr>
            <a:r>
              <a:rPr lang="en-US" altLang="zh-CN" sz="1540" b="1" dirty="0">
                <a:solidFill>
                  <a:srgbClr val="262626"/>
                </a:solidFill>
              </a:rPr>
              <a:t>Dockerizing a Node.js web app</a:t>
            </a:r>
            <a:endParaRPr lang="en-US" altLang="zh-CN" sz="1540" b="1" dirty="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are Node and Express 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780" dirty="0">
                <a:solidFill>
                  <a:srgbClr val="262626"/>
                </a:solidFill>
              </a:rPr>
              <a:t>Deffierence</a:t>
            </a: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280035" y="1485265"/>
            <a:ext cx="8583930" cy="51098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b="1" dirty="0">
                <a:solidFill>
                  <a:srgbClr val="262626"/>
                </a:solidFill>
              </a:rPr>
              <a:t>Model-View-Control</a:t>
            </a:r>
            <a:endParaRPr lang="en-US" altLang="en-US" sz="1800" b="1" dirty="0">
              <a:solidFill>
                <a:srgbClr val="262626"/>
              </a:solidFill>
            </a:endParaRPr>
          </a:p>
        </p:txBody>
      </p:sp>
      <p:pic>
        <p:nvPicPr>
          <p:cNvPr id="4" name="图片 3" descr="1-hTlpGXMh9EFefBIT9NrTDQ"/>
          <p:cNvPicPr>
            <a:picLocks noChangeAspect="1"/>
          </p:cNvPicPr>
          <p:nvPr/>
        </p:nvPicPr>
        <p:blipFill>
          <a:blip r:embed="rId1"/>
          <a:stretch>
            <a:fillRect/>
          </a:stretch>
        </p:blipFill>
        <p:spPr>
          <a:xfrm>
            <a:off x="651510" y="1559560"/>
            <a:ext cx="7840345" cy="5035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Model</a:t>
            </a:r>
            <a:endParaRPr lang="en-US" altLang="en-US" sz="1780" dirty="0">
              <a:solidFill>
                <a:srgbClr val="262626"/>
              </a:solidFill>
            </a:endParaRPr>
          </a:p>
          <a:p>
            <a:pPr defTabSz="342900">
              <a:lnSpc>
                <a:spcPct val="120000"/>
              </a:lnSpc>
            </a:pPr>
            <a:r>
              <a:rPr lang="en-US" altLang="en-US" sz="1780" dirty="0">
                <a:solidFill>
                  <a:srgbClr val="262626"/>
                </a:solidFill>
              </a:rPr>
              <a:t>    The central component of the pattern. It is the application's dynamic data structure, independent of the user interface.[5] It directly manages the data, logic and rules of the application.</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View</a:t>
            </a:r>
            <a:endParaRPr lang="en-US" altLang="en-US" sz="1780" dirty="0">
              <a:solidFill>
                <a:srgbClr val="262626"/>
              </a:solidFill>
            </a:endParaRPr>
          </a:p>
          <a:p>
            <a:pPr defTabSz="342900">
              <a:lnSpc>
                <a:spcPct val="120000"/>
              </a:lnSpc>
            </a:pPr>
            <a:r>
              <a:rPr lang="en-US" altLang="en-US" sz="1780" dirty="0">
                <a:solidFill>
                  <a:srgbClr val="262626"/>
                </a:solidFill>
              </a:rPr>
              <a:t>    Any representation of information such as a chart, diagram or table. Multiple views of the same information are possible, such as a bar chart for management and a tabular view for accountants.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Controller</a:t>
            </a:r>
            <a:endParaRPr lang="en-US" altLang="en-US" sz="1780" dirty="0">
              <a:solidFill>
                <a:srgbClr val="262626"/>
              </a:solidFill>
            </a:endParaRPr>
          </a:p>
          <a:p>
            <a:pPr defTabSz="342900">
              <a:lnSpc>
                <a:spcPct val="120000"/>
              </a:lnSpc>
            </a:pPr>
            <a:r>
              <a:rPr lang="en-US" altLang="en-US" sz="1780" dirty="0">
                <a:solidFill>
                  <a:srgbClr val="262626"/>
                </a:solidFill>
              </a:rPr>
              <a:t>    Accepts input and converts it to commands for the model or view</a:t>
            </a:r>
            <a:endParaRPr lang="en-US" altLang="en-US" sz="178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sz="1775" dirty="0">
                <a:latin typeface="Calibri" panose="020F0502020204030204" pitchFamily="34" charset="0"/>
                <a:cs typeface="Calibri" panose="020F0502020204030204" pitchFamily="34" charset="0"/>
                <a:sym typeface="+mn-ea"/>
              </a:rPr>
              <a:t>MVC Model Programming Steps: Node and Express js</a:t>
            </a:r>
            <a:endParaRPr lang="en-US" sz="1775" dirty="0">
              <a:latin typeface="Calibri" panose="020F0502020204030204" pitchFamily="34" charset="0"/>
              <a:cs typeface="Calibri" panose="020F0502020204030204" pitchFamily="34" charset="0"/>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Steps: </a:t>
            </a:r>
            <a:endParaRPr lang="en-US" altLang="en-US" sz="1780" dirty="0">
              <a:solidFill>
                <a:srgbClr val="262626"/>
              </a:solidFill>
            </a:endParaRPr>
          </a:p>
          <a:p>
            <a:pPr defTabSz="342900">
              <a:lnSpc>
                <a:spcPct val="120000"/>
              </a:lnSpc>
            </a:pPr>
            <a:r>
              <a:rPr lang="en-US" altLang="en-US" sz="1780" dirty="0">
                <a:solidFill>
                  <a:srgbClr val="262626"/>
                </a:solidFill>
              </a:rPr>
              <a:t>1. Setting up an Express App</a:t>
            </a:r>
            <a:endParaRPr lang="en-US" altLang="en-US" sz="1780" dirty="0">
              <a:solidFill>
                <a:srgbClr val="262626"/>
              </a:solidFill>
            </a:endParaRPr>
          </a:p>
          <a:p>
            <a:pPr defTabSz="342900">
              <a:lnSpc>
                <a:spcPct val="120000"/>
              </a:lnSpc>
            </a:pPr>
            <a:r>
              <a:rPr lang="en-US" altLang="en-US" sz="1780" dirty="0">
                <a:solidFill>
                  <a:srgbClr val="262626"/>
                </a:solidFill>
              </a:rPr>
              <a:t>2. Adding middleware</a:t>
            </a:r>
            <a:endParaRPr lang="en-US" altLang="en-US" sz="1780" dirty="0">
              <a:solidFill>
                <a:srgbClr val="262626"/>
              </a:solidFill>
            </a:endParaRPr>
          </a:p>
          <a:p>
            <a:pPr defTabSz="342900">
              <a:lnSpc>
                <a:spcPct val="120000"/>
              </a:lnSpc>
            </a:pPr>
            <a:r>
              <a:rPr lang="en-US" altLang="en-US" sz="1780" dirty="0">
                <a:solidFill>
                  <a:srgbClr val="262626"/>
                </a:solidFill>
              </a:rPr>
              <a:t>3. Setting up database connection</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Iterating process:</a:t>
            </a:r>
            <a:endParaRPr lang="en-US" altLang="en-US" sz="1780" dirty="0">
              <a:solidFill>
                <a:srgbClr val="262626"/>
              </a:solidFill>
            </a:endParaRPr>
          </a:p>
          <a:p>
            <a:pPr defTabSz="342900">
              <a:lnSpc>
                <a:spcPct val="120000"/>
              </a:lnSpc>
            </a:pPr>
            <a:r>
              <a:rPr lang="en-US" altLang="en-US" sz="1780" dirty="0">
                <a:solidFill>
                  <a:srgbClr val="262626"/>
                </a:solidFill>
              </a:rPr>
              <a:t>3. Writing routes and controller</a:t>
            </a:r>
            <a:endParaRPr lang="en-US" altLang="en-US" sz="1780" dirty="0">
              <a:solidFill>
                <a:srgbClr val="262626"/>
              </a:solidFill>
            </a:endParaRPr>
          </a:p>
          <a:p>
            <a:pPr defTabSz="342900">
              <a:lnSpc>
                <a:spcPct val="120000"/>
              </a:lnSpc>
            </a:pPr>
            <a:r>
              <a:rPr lang="en-US" altLang="en-US" sz="1780" dirty="0">
                <a:solidFill>
                  <a:srgbClr val="262626"/>
                </a:solidFill>
              </a:rPr>
              <a:t>4. Defining corresponding data models</a:t>
            </a:r>
            <a:endParaRPr lang="en-US" altLang="en-US" sz="1780" dirty="0">
              <a:solidFill>
                <a:srgbClr val="262626"/>
              </a:solidFill>
            </a:endParaRPr>
          </a:p>
          <a:p>
            <a:pPr defTabSz="342900">
              <a:lnSpc>
                <a:spcPct val="120000"/>
              </a:lnSpc>
            </a:pPr>
            <a:r>
              <a:rPr lang="en-US" altLang="en-US" sz="1775" dirty="0">
                <a:solidFill>
                  <a:srgbClr val="262626"/>
                </a:solidFill>
                <a:sym typeface="+mn-ea"/>
              </a:rPr>
              <a:t>5. Writing corresponding html</a:t>
            </a:r>
            <a:endParaRPr lang="en-US" altLang="en-US" sz="1775"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780" dirty="0">
                <a:solidFill>
                  <a:srgbClr val="262626"/>
                </a:solidFill>
              </a:rPr>
              <a:t>Query:</a:t>
            </a:r>
            <a:endParaRPr lang="en-US" altLang="en-US" sz="1780" dirty="0">
              <a:solidFill>
                <a:srgbClr val="262626"/>
              </a:solidFill>
            </a:endParaRPr>
          </a:p>
          <a:p>
            <a:pPr defTabSz="342900">
              <a:lnSpc>
                <a:spcPct val="120000"/>
              </a:lnSpc>
            </a:pPr>
            <a:r>
              <a:rPr lang="en-US" altLang="en-US" sz="1780" dirty="0">
                <a:solidFill>
                  <a:srgbClr val="262626"/>
                </a:solidFill>
              </a:rPr>
              <a:t>Select * from table_name</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Update:</a:t>
            </a:r>
            <a:endParaRPr lang="en-US" altLang="en-US" sz="1780" dirty="0">
              <a:solidFill>
                <a:srgbClr val="262626"/>
              </a:solidFill>
            </a:endParaRPr>
          </a:p>
          <a:p>
            <a:pPr defTabSz="342900">
              <a:lnSpc>
                <a:spcPct val="120000"/>
              </a:lnSpc>
            </a:pPr>
            <a:r>
              <a:rPr lang="en-US" altLang="en-US" sz="1780" dirty="0">
                <a:solidFill>
                  <a:srgbClr val="262626"/>
                </a:solidFill>
              </a:rPr>
              <a:t>INSERT INTO users (id, name, email, password, createdAt, updatedAt)</a:t>
            </a:r>
            <a:endParaRPr lang="en-US" altLang="en-US" sz="1780" dirty="0">
              <a:solidFill>
                <a:srgbClr val="262626"/>
              </a:solidFill>
            </a:endParaRPr>
          </a:p>
          <a:p>
            <a:pPr defTabSz="342900">
              <a:lnSpc>
                <a:spcPct val="120000"/>
              </a:lnSpc>
            </a:pPr>
            <a:r>
              <a:rPr lang="en-US" altLang="en-US" sz="1780" dirty="0">
                <a:solidFill>
                  <a:srgbClr val="262626"/>
                </a:solidFill>
              </a:rPr>
              <a:t>VALUES (3, "bing", "we@qq.com", "123","","");</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Deletion:</a:t>
            </a:r>
            <a:endParaRPr lang="en-US" altLang="en-US" sz="1780" dirty="0">
              <a:solidFill>
                <a:srgbClr val="262626"/>
              </a:solidFill>
            </a:endParaRPr>
          </a:p>
          <a:p>
            <a:pPr defTabSz="342900">
              <a:lnSpc>
                <a:spcPct val="120000"/>
              </a:lnSpc>
            </a:pPr>
            <a:r>
              <a:rPr lang="en-US" altLang="en-US" sz="1780" dirty="0">
                <a:solidFill>
                  <a:srgbClr val="262626"/>
                </a:solidFill>
              </a:rPr>
              <a:t>DELETE from users WHERE name = "bing";</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count, distinct, max, min, sum</a:t>
            </a:r>
            <a:endParaRPr lang="en-US" altLang="en-US" sz="1780" dirty="0">
              <a:solidFill>
                <a:srgbClr val="262626"/>
              </a:solidFill>
            </a:endParaRPr>
          </a:p>
          <a:p>
            <a:pPr defTabSz="342900">
              <a:lnSpc>
                <a:spcPct val="120000"/>
              </a:lnSpc>
            </a:pPr>
            <a:r>
              <a:rPr lang="en-US" altLang="en-US" sz="1780" dirty="0">
                <a:solidFill>
                  <a:srgbClr val="262626"/>
                </a:solidFill>
              </a:rPr>
              <a:t>select keyword() from users where xxx;</a:t>
            </a:r>
            <a:endParaRPr lang="en-US" altLang="en-US" sz="1780" dirty="0">
              <a:solidFill>
                <a:srgbClr val="262626"/>
              </a:solidFill>
            </a:endParaRPr>
          </a:p>
          <a:p>
            <a:pPr defTabSz="342900">
              <a:lnSpc>
                <a:spcPct val="120000"/>
              </a:lnSpc>
            </a:pPr>
            <a:r>
              <a:rPr lang="en-US" altLang="en-US" sz="1780" dirty="0">
                <a:solidFill>
                  <a:srgbClr val="262626"/>
                </a:solidFill>
              </a:rPr>
              <a:t>(</a:t>
            </a:r>
            <a:r>
              <a:rPr lang="en-US" altLang="en-US" sz="1780" dirty="0">
                <a:solidFill>
                  <a:srgbClr val="FF0000"/>
                </a:solidFill>
              </a:rPr>
              <a:t>code demo on database.sqlite</a:t>
            </a:r>
            <a:r>
              <a:rPr lang="en-US" altLang="en-US" sz="1780" dirty="0">
                <a:solidFill>
                  <a:srgbClr val="262626"/>
                </a:solidFill>
              </a:rPr>
              <a:t>)</a:t>
            </a:r>
            <a:endParaRPr lang="en-US" altLang="en-US" sz="1780" dirty="0">
              <a:solidFill>
                <a:srgbClr val="262626"/>
              </a:solidFill>
            </a:endParaRPr>
          </a:p>
          <a:p>
            <a:pPr defTabSz="342900">
              <a:lnSpc>
                <a:spcPct val="120000"/>
              </a:lnSpc>
            </a:pPr>
            <a:endParaRPr lang="en-US" altLang="zh-CN" sz="1780" dirty="0">
              <a:solidFill>
                <a:srgbClr val="26262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Ordering</a:t>
            </a:r>
            <a:endParaRPr lang="en-US" altLang="zh-CN" sz="1780" dirty="0">
              <a:solidFill>
                <a:srgbClr val="262626"/>
              </a:solidFill>
            </a:endParaRPr>
          </a:p>
          <a:p>
            <a:pPr defTabSz="342900">
              <a:lnSpc>
                <a:spcPct val="120000"/>
              </a:lnSpc>
            </a:pPr>
            <a:r>
              <a:rPr lang="en-US" altLang="zh-CN" sz="1780" dirty="0">
                <a:solidFill>
                  <a:srgbClr val="262626"/>
                </a:solidFill>
              </a:rPr>
              <a:t>SELECT column1, column2, ...</a:t>
            </a:r>
            <a:endParaRPr lang="en-US" altLang="zh-CN" sz="1780" dirty="0">
              <a:solidFill>
                <a:srgbClr val="262626"/>
              </a:solidFill>
            </a:endParaRPr>
          </a:p>
          <a:p>
            <a:pPr defTabSz="342900">
              <a:lnSpc>
                <a:spcPct val="120000"/>
              </a:lnSpc>
            </a:pPr>
            <a:r>
              <a:rPr lang="en-US" altLang="zh-CN" sz="1780" dirty="0">
                <a:solidFill>
                  <a:srgbClr val="262626"/>
                </a:solidFill>
              </a:rPr>
              <a:t>FROM table_name</a:t>
            </a:r>
            <a:endParaRPr lang="en-US" altLang="zh-CN" sz="1780" dirty="0">
              <a:solidFill>
                <a:srgbClr val="262626"/>
              </a:solidFill>
            </a:endParaRPr>
          </a:p>
          <a:p>
            <a:pPr defTabSz="342900">
              <a:lnSpc>
                <a:spcPct val="120000"/>
              </a:lnSpc>
            </a:pPr>
            <a:r>
              <a:rPr lang="en-US" altLang="zh-CN" sz="1780" dirty="0">
                <a:solidFill>
                  <a:srgbClr val="262626"/>
                </a:solidFill>
              </a:rPr>
              <a:t>ORDER BY column1, column2, ... ASC|DESC; </a:t>
            </a:r>
            <a:endParaRPr lang="en-US" altLang="zh-CN" sz="1780" dirty="0">
              <a:solidFill>
                <a:srgbClr val="262626"/>
              </a:solidFill>
            </a:endParaRPr>
          </a:p>
          <a:p>
            <a:pPr defTabSz="342900">
              <a:lnSpc>
                <a:spcPct val="120000"/>
              </a:lnSpc>
            </a:pPr>
            <a:endParaRPr lang="en-US" altLang="zh-CN" sz="1780" dirty="0">
              <a:solidFill>
                <a:srgbClr val="262626"/>
              </a:solidFill>
            </a:endParaRPr>
          </a:p>
        </p:txBody>
      </p:sp>
      <p:pic>
        <p:nvPicPr>
          <p:cNvPr id="4" name="图片 3"/>
          <p:cNvPicPr>
            <a:picLocks noChangeAspect="1"/>
          </p:cNvPicPr>
          <p:nvPr/>
        </p:nvPicPr>
        <p:blipFill>
          <a:blip r:embed="rId1"/>
          <a:stretch>
            <a:fillRect/>
          </a:stretch>
        </p:blipFill>
        <p:spPr>
          <a:xfrm>
            <a:off x="447040" y="3133725"/>
            <a:ext cx="8515350" cy="3724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Grouping</a:t>
            </a:r>
            <a:endParaRPr lang="en-US" altLang="zh-CN" sz="1780" dirty="0">
              <a:solidFill>
                <a:srgbClr val="262626"/>
              </a:solidFill>
            </a:endParaRPr>
          </a:p>
          <a:p>
            <a:pPr defTabSz="342900">
              <a:lnSpc>
                <a:spcPct val="120000"/>
              </a:lnSpc>
            </a:pPr>
            <a:r>
              <a:rPr lang="en-US" altLang="zh-CN" sz="1780" dirty="0">
                <a:solidFill>
                  <a:srgbClr val="262626"/>
                </a:solidFill>
              </a:rPr>
              <a:t>SELECT column_name(s) / max(</a:t>
            </a:r>
            <a:r>
              <a:rPr lang="en-US" altLang="zh-CN" sz="1775" dirty="0">
                <a:solidFill>
                  <a:srgbClr val="262626"/>
                </a:solidFill>
                <a:sym typeface="+mn-ea"/>
              </a:rPr>
              <a:t>column_name</a:t>
            </a:r>
            <a:r>
              <a:rPr lang="en-US" altLang="zh-CN" sz="1780" dirty="0">
                <a:solidFill>
                  <a:srgbClr val="262626"/>
                </a:solidFill>
              </a:rPr>
              <a:t>)</a:t>
            </a:r>
            <a:endParaRPr lang="en-US" altLang="zh-CN" sz="1780" dirty="0">
              <a:solidFill>
                <a:srgbClr val="262626"/>
              </a:solidFill>
            </a:endParaRPr>
          </a:p>
          <a:p>
            <a:pPr defTabSz="342900">
              <a:lnSpc>
                <a:spcPct val="120000"/>
              </a:lnSpc>
            </a:pPr>
            <a:r>
              <a:rPr lang="en-US" altLang="zh-CN" sz="1780" dirty="0">
                <a:solidFill>
                  <a:srgbClr val="262626"/>
                </a:solidFill>
              </a:rPr>
              <a:t>FROM table_name</a:t>
            </a:r>
            <a:endParaRPr lang="en-US" altLang="zh-CN" sz="1780" dirty="0">
              <a:solidFill>
                <a:srgbClr val="262626"/>
              </a:solidFill>
            </a:endParaRPr>
          </a:p>
          <a:p>
            <a:pPr defTabSz="342900">
              <a:lnSpc>
                <a:spcPct val="120000"/>
              </a:lnSpc>
            </a:pPr>
            <a:r>
              <a:rPr lang="en-US" altLang="zh-CN" sz="1780" dirty="0">
                <a:solidFill>
                  <a:srgbClr val="262626"/>
                </a:solidFill>
              </a:rPr>
              <a:t>WHERE condition </a:t>
            </a:r>
            <a:endParaRPr lang="en-US" altLang="zh-CN" sz="1780" dirty="0">
              <a:solidFill>
                <a:srgbClr val="262626"/>
              </a:solidFill>
            </a:endParaRPr>
          </a:p>
          <a:p>
            <a:pPr defTabSz="342900">
              <a:lnSpc>
                <a:spcPct val="120000"/>
              </a:lnSpc>
            </a:pPr>
            <a:r>
              <a:rPr lang="en-US" altLang="zh-CN" sz="1780" dirty="0">
                <a:solidFill>
                  <a:srgbClr val="262626"/>
                </a:solidFill>
              </a:rPr>
              <a:t>GROUP BY column_name(s)</a:t>
            </a:r>
            <a:endParaRPr lang="en-US" altLang="zh-CN" sz="1780" dirty="0">
              <a:solidFill>
                <a:srgbClr val="262626"/>
              </a:solidFill>
            </a:endParaRPr>
          </a:p>
          <a:p>
            <a:pPr defTabSz="342900">
              <a:lnSpc>
                <a:spcPct val="120000"/>
              </a:lnSpc>
            </a:pPr>
            <a:r>
              <a:rPr lang="en-US" altLang="zh-CN" sz="1780" dirty="0">
                <a:solidFill>
                  <a:srgbClr val="262626"/>
                </a:solidFill>
              </a:rPr>
              <a:t>ORDER BY column_name(s); </a:t>
            </a:r>
            <a:endParaRPr lang="en-US" altLang="zh-CN" sz="178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Fallback Proxy</a:t>
            </a:r>
            <a:endParaRPr lang="en-US" dirty="0"/>
          </a:p>
          <a:p>
            <a:pPr marL="171450" lvl="0" indent="-171450" fontAlgn="auto">
              <a:lnSpc>
                <a:spcPct val="200000"/>
              </a:lnSpc>
              <a:spcBef>
                <a:spcPts val="700"/>
              </a:spcBef>
              <a:buFont typeface="Arial" panose="020B0604020202020204" pitchFamily="34" charset="0"/>
              <a:buChar char="•"/>
            </a:pPr>
            <a:r>
              <a:rPr lang="en-US" dirty="0"/>
              <a:t>Docker</a:t>
            </a:r>
            <a:endParaRPr lang="en-US" dirty="0"/>
          </a:p>
          <a:p>
            <a:pPr marL="171450" lvl="0" indent="-171450" fontAlgn="auto">
              <a:lnSpc>
                <a:spcPct val="200000"/>
              </a:lnSpc>
              <a:spcBef>
                <a:spcPts val="700"/>
              </a:spcBef>
              <a:buFont typeface="Arial" panose="020B0604020202020204" pitchFamily="34" charset="0"/>
              <a:buChar char="•"/>
            </a:pPr>
            <a:r>
              <a:rPr lang="en-US" dirty="0"/>
              <a:t>Docker Compose</a:t>
            </a:r>
            <a:endParaRPr lang="en-US" dirty="0"/>
          </a:p>
          <a:p>
            <a:pPr marL="171450" lvl="0" indent="-171450" fontAlgn="auto">
              <a:lnSpc>
                <a:spcPct val="200000"/>
              </a:lnSpc>
              <a:spcBef>
                <a:spcPts val="700"/>
              </a:spcBef>
              <a:buFont typeface="Arial" panose="020B0604020202020204" pitchFamily="34" charset="0"/>
              <a:buChar char="•"/>
            </a:pPr>
            <a:r>
              <a:rPr lang="en-US" dirty="0"/>
              <a:t>Node js and Express js</a:t>
            </a:r>
            <a:endParaRPr lang="en-US" dirty="0"/>
          </a:p>
          <a:p>
            <a:pPr marL="171450" lvl="0" indent="-171450" fontAlgn="auto">
              <a:lnSpc>
                <a:spcPct val="200000"/>
              </a:lnSpc>
              <a:spcBef>
                <a:spcPts val="700"/>
              </a:spcBef>
              <a:buFont typeface="Arial" panose="020B0604020202020204" pitchFamily="34" charset="0"/>
              <a:buChar char="•"/>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INNER JOIN, LEFT JOIN, RIGHT JOIN, FULL JOIN </a:t>
            </a:r>
            <a:endParaRPr lang="en-US" altLang="zh-CN" sz="1780" dirty="0">
              <a:solidFill>
                <a:srgbClr val="262626"/>
              </a:solidFill>
            </a:endParaRPr>
          </a:p>
        </p:txBody>
      </p:sp>
      <p:pic>
        <p:nvPicPr>
          <p:cNvPr id="4" name="图片 3"/>
          <p:cNvPicPr>
            <a:picLocks noChangeAspect="1"/>
          </p:cNvPicPr>
          <p:nvPr/>
        </p:nvPicPr>
        <p:blipFill>
          <a:blip r:embed="rId1"/>
          <a:stretch>
            <a:fillRect/>
          </a:stretch>
        </p:blipFill>
        <p:spPr>
          <a:xfrm>
            <a:off x="628650" y="1622425"/>
            <a:ext cx="5022850" cy="2613025"/>
          </a:xfrm>
          <a:prstGeom prst="rect">
            <a:avLst/>
          </a:prstGeom>
        </p:spPr>
      </p:pic>
      <p:pic>
        <p:nvPicPr>
          <p:cNvPr id="5" name="图片 4"/>
          <p:cNvPicPr>
            <a:picLocks noChangeAspect="1"/>
          </p:cNvPicPr>
          <p:nvPr/>
        </p:nvPicPr>
        <p:blipFill>
          <a:blip r:embed="rId2"/>
          <a:stretch>
            <a:fillRect/>
          </a:stretch>
        </p:blipFill>
        <p:spPr>
          <a:xfrm>
            <a:off x="824865" y="4235450"/>
            <a:ext cx="3042285" cy="26225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INNER JOIN </a:t>
            </a:r>
            <a:endParaRPr lang="en-US" altLang="zh-CN" sz="1780" dirty="0">
              <a:solidFill>
                <a:srgbClr val="262626"/>
              </a:solidFill>
            </a:endParaRPr>
          </a:p>
          <a:p>
            <a:pPr defTabSz="342900">
              <a:lnSpc>
                <a:spcPct val="120000"/>
              </a:lnSpc>
            </a:pPr>
            <a:r>
              <a:rPr lang="en-US" altLang="zh-CN" sz="1780" dirty="0">
                <a:solidFill>
                  <a:srgbClr val="262626"/>
                </a:solidFill>
              </a:rPr>
              <a:t>SELECT table1.column1,table1.column2,table2.column1,....</a:t>
            </a:r>
            <a:endParaRPr lang="en-US" altLang="zh-CN" sz="1780" dirty="0">
              <a:solidFill>
                <a:srgbClr val="262626"/>
              </a:solidFill>
            </a:endParaRPr>
          </a:p>
          <a:p>
            <a:pPr defTabSz="342900">
              <a:lnSpc>
                <a:spcPct val="120000"/>
              </a:lnSpc>
            </a:pPr>
            <a:r>
              <a:rPr lang="en-US" altLang="zh-CN" sz="1780" dirty="0">
                <a:solidFill>
                  <a:srgbClr val="262626"/>
                </a:solidFill>
              </a:rPr>
              <a:t>FROM table1 </a:t>
            </a:r>
            <a:endParaRPr lang="en-US" altLang="zh-CN" sz="1780" dirty="0">
              <a:solidFill>
                <a:srgbClr val="262626"/>
              </a:solidFill>
            </a:endParaRPr>
          </a:p>
          <a:p>
            <a:pPr defTabSz="342900">
              <a:lnSpc>
                <a:spcPct val="120000"/>
              </a:lnSpc>
            </a:pPr>
            <a:r>
              <a:rPr lang="en-US" altLang="zh-CN" sz="1780" dirty="0">
                <a:solidFill>
                  <a:srgbClr val="262626"/>
                </a:solidFill>
              </a:rPr>
              <a:t>INNER JOIN table2</a:t>
            </a:r>
            <a:endParaRPr lang="en-US" altLang="zh-CN" sz="1780" dirty="0">
              <a:solidFill>
                <a:srgbClr val="262626"/>
              </a:solidFill>
            </a:endParaRPr>
          </a:p>
          <a:p>
            <a:pPr defTabSz="342900">
              <a:lnSpc>
                <a:spcPct val="120000"/>
              </a:lnSpc>
            </a:pPr>
            <a:r>
              <a:rPr lang="en-US" altLang="zh-CN" sz="1780" dirty="0">
                <a:solidFill>
                  <a:srgbClr val="262626"/>
                </a:solidFill>
              </a:rPr>
              <a:t>ON table1.matching_column = table2.matching_column;</a:t>
            </a:r>
            <a:endParaRPr lang="en-US" altLang="zh-CN" sz="1780" dirty="0">
              <a:solidFill>
                <a:srgbClr val="262626"/>
              </a:solidFill>
            </a:endParaRPr>
          </a:p>
        </p:txBody>
      </p:sp>
      <p:pic>
        <p:nvPicPr>
          <p:cNvPr id="6" name="图片 5"/>
          <p:cNvPicPr>
            <a:picLocks noChangeAspect="1"/>
          </p:cNvPicPr>
          <p:nvPr/>
        </p:nvPicPr>
        <p:blipFill>
          <a:blip r:embed="rId1"/>
          <a:stretch>
            <a:fillRect/>
          </a:stretch>
        </p:blipFill>
        <p:spPr>
          <a:xfrm>
            <a:off x="509270" y="3469005"/>
            <a:ext cx="3072130" cy="2230120"/>
          </a:xfrm>
          <a:prstGeom prst="rect">
            <a:avLst/>
          </a:prstGeom>
        </p:spPr>
      </p:pic>
      <p:pic>
        <p:nvPicPr>
          <p:cNvPr id="7" name="图片 6"/>
          <p:cNvPicPr>
            <a:picLocks noChangeAspect="1"/>
          </p:cNvPicPr>
          <p:nvPr/>
        </p:nvPicPr>
        <p:blipFill>
          <a:blip r:embed="rId2"/>
          <a:stretch>
            <a:fillRect/>
          </a:stretch>
        </p:blipFill>
        <p:spPr>
          <a:xfrm>
            <a:off x="3581400" y="3601720"/>
            <a:ext cx="5433060" cy="20974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Left JOIN </a:t>
            </a:r>
            <a:endParaRPr lang="en-US" altLang="zh-CN" sz="1780" dirty="0">
              <a:solidFill>
                <a:srgbClr val="262626"/>
              </a:solidFill>
            </a:endParaRPr>
          </a:p>
          <a:p>
            <a:pPr defTabSz="342900">
              <a:lnSpc>
                <a:spcPct val="120000"/>
              </a:lnSpc>
            </a:pPr>
            <a:r>
              <a:rPr lang="en-US" altLang="zh-CN" sz="1780" dirty="0">
                <a:solidFill>
                  <a:srgbClr val="262626"/>
                </a:solidFill>
              </a:rPr>
              <a:t>SELECT table1.column1,table1.column2,table2.column1,....</a:t>
            </a:r>
            <a:endParaRPr lang="en-US" altLang="zh-CN" sz="1780" dirty="0">
              <a:solidFill>
                <a:srgbClr val="262626"/>
              </a:solidFill>
            </a:endParaRPr>
          </a:p>
          <a:p>
            <a:pPr defTabSz="342900">
              <a:lnSpc>
                <a:spcPct val="120000"/>
              </a:lnSpc>
            </a:pPr>
            <a:r>
              <a:rPr lang="en-US" altLang="zh-CN" sz="1780" dirty="0">
                <a:solidFill>
                  <a:srgbClr val="262626"/>
                </a:solidFill>
              </a:rPr>
              <a:t>FROM table1 </a:t>
            </a:r>
            <a:endParaRPr lang="en-US" altLang="zh-CN" sz="1780" dirty="0">
              <a:solidFill>
                <a:srgbClr val="262626"/>
              </a:solidFill>
            </a:endParaRPr>
          </a:p>
          <a:p>
            <a:pPr defTabSz="342900">
              <a:lnSpc>
                <a:spcPct val="120000"/>
              </a:lnSpc>
            </a:pPr>
            <a:r>
              <a:rPr lang="en-US" altLang="zh-CN" sz="1780" dirty="0">
                <a:solidFill>
                  <a:srgbClr val="262626"/>
                </a:solidFill>
              </a:rPr>
              <a:t>LEFT JOIN table2</a:t>
            </a:r>
            <a:endParaRPr lang="en-US" altLang="zh-CN" sz="1780" dirty="0">
              <a:solidFill>
                <a:srgbClr val="262626"/>
              </a:solidFill>
            </a:endParaRPr>
          </a:p>
          <a:p>
            <a:pPr defTabSz="342900">
              <a:lnSpc>
                <a:spcPct val="120000"/>
              </a:lnSpc>
            </a:pPr>
            <a:r>
              <a:rPr lang="en-US" altLang="zh-CN" sz="1780" dirty="0">
                <a:solidFill>
                  <a:srgbClr val="262626"/>
                </a:solidFill>
              </a:rPr>
              <a:t>ON table1.matching_column = table2.matching_column;</a:t>
            </a:r>
            <a:endParaRPr lang="en-US" altLang="zh-CN" sz="1780" dirty="0">
              <a:solidFill>
                <a:srgbClr val="262626"/>
              </a:solidFill>
            </a:endParaRPr>
          </a:p>
        </p:txBody>
      </p:sp>
      <p:pic>
        <p:nvPicPr>
          <p:cNvPr id="7" name="图片 6"/>
          <p:cNvPicPr>
            <a:picLocks noChangeAspect="1"/>
          </p:cNvPicPr>
          <p:nvPr/>
        </p:nvPicPr>
        <p:blipFill>
          <a:blip r:embed="rId1"/>
          <a:stretch>
            <a:fillRect/>
          </a:stretch>
        </p:blipFill>
        <p:spPr>
          <a:xfrm>
            <a:off x="3710940" y="4093210"/>
            <a:ext cx="5433060" cy="2097405"/>
          </a:xfrm>
          <a:prstGeom prst="rect">
            <a:avLst/>
          </a:prstGeom>
        </p:spPr>
      </p:pic>
      <p:pic>
        <p:nvPicPr>
          <p:cNvPr id="4" name="图片 3"/>
          <p:cNvPicPr>
            <a:picLocks noChangeAspect="1"/>
          </p:cNvPicPr>
          <p:nvPr/>
        </p:nvPicPr>
        <p:blipFill>
          <a:blip r:embed="rId2"/>
          <a:stretch>
            <a:fillRect/>
          </a:stretch>
        </p:blipFill>
        <p:spPr>
          <a:xfrm>
            <a:off x="628650" y="4164965"/>
            <a:ext cx="3026410" cy="19538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75" dirty="0">
                <a:solidFill>
                  <a:srgbClr val="262626"/>
                </a:solidFill>
                <a:sym typeface="+mn-ea"/>
              </a:rPr>
              <a:t>RIGHT JOIN</a:t>
            </a:r>
            <a:r>
              <a:rPr lang="en-US" altLang="zh-CN" sz="1780" dirty="0">
                <a:solidFill>
                  <a:srgbClr val="262626"/>
                </a:solidFill>
              </a:rPr>
              <a:t> </a:t>
            </a:r>
            <a:endParaRPr lang="en-US" altLang="zh-CN" sz="1780" dirty="0">
              <a:solidFill>
                <a:srgbClr val="262626"/>
              </a:solidFill>
            </a:endParaRPr>
          </a:p>
          <a:p>
            <a:pPr defTabSz="342900">
              <a:lnSpc>
                <a:spcPct val="120000"/>
              </a:lnSpc>
            </a:pPr>
            <a:r>
              <a:rPr lang="en-US" altLang="zh-CN" sz="1780" dirty="0">
                <a:solidFill>
                  <a:srgbClr val="262626"/>
                </a:solidFill>
              </a:rPr>
              <a:t>SELECT Student.NAME,StudentCourse.COURSE_ID </a:t>
            </a:r>
            <a:endParaRPr lang="en-US" altLang="zh-CN" sz="1780" dirty="0">
              <a:solidFill>
                <a:srgbClr val="262626"/>
              </a:solidFill>
            </a:endParaRPr>
          </a:p>
          <a:p>
            <a:pPr defTabSz="342900">
              <a:lnSpc>
                <a:spcPct val="120000"/>
              </a:lnSpc>
            </a:pPr>
            <a:r>
              <a:rPr lang="en-US" altLang="zh-CN" sz="1780" dirty="0">
                <a:solidFill>
                  <a:srgbClr val="262626"/>
                </a:solidFill>
              </a:rPr>
              <a:t>FROM Student</a:t>
            </a:r>
            <a:endParaRPr lang="en-US" altLang="zh-CN" sz="1780" dirty="0">
              <a:solidFill>
                <a:srgbClr val="262626"/>
              </a:solidFill>
            </a:endParaRPr>
          </a:p>
          <a:p>
            <a:pPr defTabSz="342900">
              <a:lnSpc>
                <a:spcPct val="120000"/>
              </a:lnSpc>
            </a:pPr>
            <a:r>
              <a:rPr lang="en-US" altLang="zh-CN" sz="1780" dirty="0">
                <a:solidFill>
                  <a:srgbClr val="262626"/>
                </a:solidFill>
              </a:rPr>
              <a:t>RIGHT JOIN StudentCourse </a:t>
            </a:r>
            <a:endParaRPr lang="en-US" altLang="zh-CN" sz="1780" dirty="0">
              <a:solidFill>
                <a:srgbClr val="262626"/>
              </a:solidFill>
            </a:endParaRPr>
          </a:p>
          <a:p>
            <a:pPr defTabSz="342900">
              <a:lnSpc>
                <a:spcPct val="120000"/>
              </a:lnSpc>
            </a:pPr>
            <a:r>
              <a:rPr lang="en-US" altLang="zh-CN" sz="1780" dirty="0">
                <a:solidFill>
                  <a:srgbClr val="262626"/>
                </a:solidFill>
              </a:rPr>
              <a:t>ON StudentCourse.ROLL_NO = Student.ROLL_NO;</a:t>
            </a:r>
            <a:endParaRPr lang="en-US" altLang="zh-CN" sz="1780" dirty="0">
              <a:solidFill>
                <a:srgbClr val="262626"/>
              </a:solidFill>
            </a:endParaRPr>
          </a:p>
        </p:txBody>
      </p:sp>
      <p:pic>
        <p:nvPicPr>
          <p:cNvPr id="5" name="图片 4"/>
          <p:cNvPicPr>
            <a:picLocks noChangeAspect="1"/>
          </p:cNvPicPr>
          <p:nvPr/>
        </p:nvPicPr>
        <p:blipFill>
          <a:blip r:embed="rId1"/>
          <a:stretch>
            <a:fillRect/>
          </a:stretch>
        </p:blipFill>
        <p:spPr>
          <a:xfrm>
            <a:off x="628650" y="4093210"/>
            <a:ext cx="2672715" cy="1949450"/>
          </a:xfrm>
          <a:prstGeom prst="rect">
            <a:avLst/>
          </a:prstGeom>
        </p:spPr>
      </p:pic>
      <p:pic>
        <p:nvPicPr>
          <p:cNvPr id="6" name="图片 5"/>
          <p:cNvPicPr>
            <a:picLocks noChangeAspect="1"/>
          </p:cNvPicPr>
          <p:nvPr/>
        </p:nvPicPr>
        <p:blipFill>
          <a:blip r:embed="rId2"/>
          <a:stretch>
            <a:fillRect/>
          </a:stretch>
        </p:blipFill>
        <p:spPr>
          <a:xfrm>
            <a:off x="4206875" y="3663950"/>
            <a:ext cx="3326130" cy="28073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75" dirty="0">
                <a:solidFill>
                  <a:srgbClr val="262626"/>
                </a:solidFill>
                <a:sym typeface="+mn-ea"/>
              </a:rPr>
              <a:t>Full JOIN</a:t>
            </a:r>
            <a:r>
              <a:rPr lang="en-US" altLang="zh-CN" sz="1780" dirty="0">
                <a:solidFill>
                  <a:srgbClr val="262626"/>
                </a:solidFill>
              </a:rPr>
              <a:t> </a:t>
            </a:r>
            <a:endParaRPr lang="en-US" altLang="zh-CN" sz="1780" dirty="0">
              <a:solidFill>
                <a:srgbClr val="262626"/>
              </a:solidFill>
            </a:endParaRPr>
          </a:p>
          <a:p>
            <a:pPr defTabSz="342900">
              <a:lnSpc>
                <a:spcPct val="120000"/>
              </a:lnSpc>
            </a:pPr>
            <a:r>
              <a:rPr lang="en-US" altLang="zh-CN" sz="1780" dirty="0">
                <a:solidFill>
                  <a:srgbClr val="262626"/>
                </a:solidFill>
              </a:rPr>
              <a:t>SELECT Student.NAME,StudentCourse.COURSE_ID </a:t>
            </a:r>
            <a:endParaRPr lang="en-US" altLang="zh-CN" sz="1780" dirty="0">
              <a:solidFill>
                <a:srgbClr val="262626"/>
              </a:solidFill>
            </a:endParaRPr>
          </a:p>
          <a:p>
            <a:pPr defTabSz="342900">
              <a:lnSpc>
                <a:spcPct val="120000"/>
              </a:lnSpc>
            </a:pPr>
            <a:r>
              <a:rPr lang="en-US" altLang="zh-CN" sz="1780" dirty="0">
                <a:solidFill>
                  <a:srgbClr val="262626"/>
                </a:solidFill>
              </a:rPr>
              <a:t>FROM Student</a:t>
            </a:r>
            <a:endParaRPr lang="en-US" altLang="zh-CN" sz="1780" dirty="0">
              <a:solidFill>
                <a:srgbClr val="262626"/>
              </a:solidFill>
            </a:endParaRPr>
          </a:p>
          <a:p>
            <a:pPr defTabSz="342900">
              <a:lnSpc>
                <a:spcPct val="120000"/>
              </a:lnSpc>
            </a:pPr>
            <a:r>
              <a:rPr lang="en-US" altLang="zh-CN" sz="1780" dirty="0">
                <a:solidFill>
                  <a:srgbClr val="262626"/>
                </a:solidFill>
              </a:rPr>
              <a:t>FULL JOIN StudentCourse </a:t>
            </a:r>
            <a:endParaRPr lang="en-US" altLang="zh-CN" sz="1780" dirty="0">
              <a:solidFill>
                <a:srgbClr val="262626"/>
              </a:solidFill>
            </a:endParaRPr>
          </a:p>
          <a:p>
            <a:pPr defTabSz="342900">
              <a:lnSpc>
                <a:spcPct val="120000"/>
              </a:lnSpc>
            </a:pPr>
            <a:r>
              <a:rPr lang="en-US" altLang="zh-CN" sz="1780" dirty="0">
                <a:solidFill>
                  <a:srgbClr val="262626"/>
                </a:solidFill>
              </a:rPr>
              <a:t>ON StudentCourse.ROLL_NO = Student.ROLL_NO;</a:t>
            </a:r>
            <a:endParaRPr lang="en-US" altLang="zh-CN" sz="1780" dirty="0">
              <a:solidFill>
                <a:srgbClr val="262626"/>
              </a:solidFill>
            </a:endParaRPr>
          </a:p>
        </p:txBody>
      </p:sp>
      <p:pic>
        <p:nvPicPr>
          <p:cNvPr id="8" name="图片 7"/>
          <p:cNvPicPr>
            <a:picLocks noChangeAspect="1"/>
          </p:cNvPicPr>
          <p:nvPr/>
        </p:nvPicPr>
        <p:blipFill>
          <a:blip r:embed="rId1"/>
          <a:stretch>
            <a:fillRect/>
          </a:stretch>
        </p:blipFill>
        <p:spPr>
          <a:xfrm>
            <a:off x="628650" y="4012565"/>
            <a:ext cx="2905125" cy="1949450"/>
          </a:xfrm>
          <a:prstGeom prst="rect">
            <a:avLst/>
          </a:prstGeom>
        </p:spPr>
      </p:pic>
      <p:pic>
        <p:nvPicPr>
          <p:cNvPr id="4" name="图片 3" descr="table7"/>
          <p:cNvPicPr>
            <a:picLocks noChangeAspect="1"/>
          </p:cNvPicPr>
          <p:nvPr/>
        </p:nvPicPr>
        <p:blipFill>
          <a:blip r:embed="rId2"/>
          <a:stretch>
            <a:fillRect/>
          </a:stretch>
        </p:blipFill>
        <p:spPr>
          <a:xfrm>
            <a:off x="5284470" y="3387725"/>
            <a:ext cx="2796540" cy="31984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DataBase Design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1NF 2NF 3NF:</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1NF:</a:t>
            </a:r>
            <a:r>
              <a:rPr lang="en-US" altLang="en-US" sz="1535" dirty="0">
                <a:solidFill>
                  <a:srgbClr val="262626"/>
                </a:solidFill>
                <a:sym typeface="+mn-ea"/>
              </a:rPr>
              <a:t> Each table cell should contain a single value.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750570" y="1297305"/>
            <a:ext cx="7134225" cy="2486025"/>
          </a:xfrm>
          <a:prstGeom prst="rect">
            <a:avLst/>
          </a:prstGeom>
        </p:spPr>
      </p:pic>
      <p:pic>
        <p:nvPicPr>
          <p:cNvPr id="5" name="图片 4"/>
          <p:cNvPicPr>
            <a:picLocks noChangeAspect="1"/>
          </p:cNvPicPr>
          <p:nvPr/>
        </p:nvPicPr>
        <p:blipFill>
          <a:blip r:embed="rId2"/>
          <a:stretch>
            <a:fillRect/>
          </a:stretch>
        </p:blipFill>
        <p:spPr>
          <a:xfrm>
            <a:off x="750570" y="4067175"/>
            <a:ext cx="7038975" cy="27908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DataBase Design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2NF: Single Column Primary Key</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3NF:     Has no transitive functional dependencies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 transitive functional dependency is when changing a non-key column, might cause any of the other non-key columns to change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6" name="图片 5"/>
          <p:cNvPicPr>
            <a:picLocks noChangeAspect="1"/>
          </p:cNvPicPr>
          <p:nvPr/>
        </p:nvPicPr>
        <p:blipFill>
          <a:blip r:embed="rId1"/>
          <a:stretch>
            <a:fillRect/>
          </a:stretch>
        </p:blipFill>
        <p:spPr>
          <a:xfrm>
            <a:off x="628650" y="1409065"/>
            <a:ext cx="6124575" cy="2486025"/>
          </a:xfrm>
          <a:prstGeom prst="rect">
            <a:avLst/>
          </a:prstGeom>
        </p:spPr>
      </p:pic>
      <p:pic>
        <p:nvPicPr>
          <p:cNvPr id="7" name="图片 6"/>
          <p:cNvPicPr>
            <a:picLocks noChangeAspect="1"/>
          </p:cNvPicPr>
          <p:nvPr/>
        </p:nvPicPr>
        <p:blipFill>
          <a:blip r:embed="rId2"/>
          <a:stretch>
            <a:fillRect/>
          </a:stretch>
        </p:blipFill>
        <p:spPr>
          <a:xfrm>
            <a:off x="628650" y="5222875"/>
            <a:ext cx="6429375" cy="12096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DataBase Design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3NF</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1681480" y="1863090"/>
            <a:ext cx="5781675" cy="3857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a:t>
            </a:r>
            <a:r>
              <a:rPr lang="en-US" sz="3200" b="1" dirty="0">
                <a:latin typeface="Calibri" panose="020F0502020204030204" pitchFamily="34" charset="0"/>
                <a:cs typeface="Calibri" panose="020F0502020204030204" pitchFamily="34" charset="0"/>
              </a:rPr>
              <a:t>Code Demo Requirements: Registration</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Requirements:</a:t>
            </a:r>
            <a:endParaRPr lang="en-US" altLang="en-US" sz="1780" dirty="0">
              <a:solidFill>
                <a:srgbClr val="262626"/>
              </a:solidFill>
            </a:endParaRPr>
          </a:p>
          <a:p>
            <a:pPr defTabSz="342900">
              <a:lnSpc>
                <a:spcPct val="120000"/>
              </a:lnSpc>
            </a:pPr>
            <a:r>
              <a:rPr lang="en-US" altLang="en-US" sz="1780" dirty="0">
                <a:solidFill>
                  <a:srgbClr val="262626"/>
                </a:solidFill>
              </a:rPr>
              <a:t>1. Design database models: Using SQLite3</a:t>
            </a:r>
            <a:endParaRPr lang="en-US" altLang="en-US" sz="1780" dirty="0">
              <a:solidFill>
                <a:srgbClr val="262626"/>
              </a:solidFill>
            </a:endParaRPr>
          </a:p>
          <a:p>
            <a:pPr defTabSz="342900">
              <a:lnSpc>
                <a:spcPct val="120000"/>
              </a:lnSpc>
            </a:pPr>
            <a:r>
              <a:rPr lang="en-US" altLang="en-US" sz="1780" dirty="0">
                <a:solidFill>
                  <a:srgbClr val="262626"/>
                </a:solidFill>
              </a:rPr>
              <a:t>2. Write Login, Logout, and Dashboard home page</a:t>
            </a:r>
            <a:endParaRPr lang="en-US" altLang="en-US" sz="1780" dirty="0">
              <a:solidFill>
                <a:srgbClr val="262626"/>
              </a:solidFill>
            </a:endParaRPr>
          </a:p>
          <a:p>
            <a:pPr defTabSz="342900">
              <a:lnSpc>
                <a:spcPct val="120000"/>
              </a:lnSpc>
            </a:pPr>
            <a:r>
              <a:rPr lang="en-US" altLang="en-US" sz="1780" dirty="0">
                <a:solidFill>
                  <a:srgbClr val="262626"/>
                </a:solidFill>
              </a:rPr>
              <a:t>3. Write controller to interact with database through Models and rendering views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FF0000"/>
                </a:solidFill>
              </a:rPr>
              <a:t>Do Code Demo Later</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Problem Without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https://github.com/onebit256/node-express-rest-api-example (</a:t>
            </a:r>
            <a:r>
              <a:rPr lang="en-US" altLang="en-US" sz="1780" dirty="0">
                <a:solidFill>
                  <a:srgbClr val="FF0000"/>
                </a:solidFill>
              </a:rPr>
              <a:t>Explain the code</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Without using Model</a:t>
            </a:r>
            <a:endParaRPr lang="en-US" altLang="en-US" sz="1780" dirty="0">
              <a:solidFill>
                <a:srgbClr val="262626"/>
              </a:solidFill>
            </a:endParaRPr>
          </a:p>
          <a:p>
            <a:pPr defTabSz="342900">
              <a:lnSpc>
                <a:spcPct val="120000"/>
              </a:lnSpc>
            </a:pPr>
            <a:r>
              <a:rPr lang="en-US" altLang="en-US" sz="1780" dirty="0">
                <a:solidFill>
                  <a:srgbClr val="262626"/>
                </a:solidFill>
              </a:rPr>
              <a:t>If we want to change the data query logic, we have to change the controller's logic</a:t>
            </a:r>
            <a:endParaRPr lang="en-US" altLang="en-US" sz="1780" dirty="0">
              <a:solidFill>
                <a:srgbClr val="262626"/>
              </a:solidFill>
            </a:endParaRPr>
          </a:p>
        </p:txBody>
      </p:sp>
      <p:pic>
        <p:nvPicPr>
          <p:cNvPr id="5" name="图片 4"/>
          <p:cNvPicPr>
            <a:picLocks noChangeAspect="1"/>
          </p:cNvPicPr>
          <p:nvPr/>
        </p:nvPicPr>
        <p:blipFill>
          <a:blip r:embed="rId1"/>
          <a:stretch>
            <a:fillRect/>
          </a:stretch>
        </p:blipFill>
        <p:spPr>
          <a:xfrm>
            <a:off x="3010535" y="2392045"/>
            <a:ext cx="6133465" cy="44659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Overview</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800" dirty="0">
                <a:solidFill>
                  <a:srgbClr val="262626"/>
                </a:solidFill>
              </a:rPr>
              <a:t>What is Docker? </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sym typeface="+mn-ea"/>
              </a:rPr>
              <a:t>Docker is a tool designed to make it easier to create, deploy, and run applications by using containers.</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 enables you to separate your applications from your infrastructure so you can deliver software quickly. With Docker, you can manage your infrastructure in the same ways you manage your applications</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What does this mean?</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800" dirty="0">
                <a:solidFill>
                  <a:srgbClr val="262626"/>
                </a:solidFill>
              </a:rPr>
              <a:t>mimic all the enviroment, systems in virtural container</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800" dirty="0">
                <a:solidFill>
                  <a:srgbClr val="262626"/>
                </a:solidFill>
              </a:rPr>
              <a:t>we can run the applications in this virtural envirement</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800" dirty="0">
                <a:solidFill>
                  <a:srgbClr val="262626"/>
                </a:solidFill>
              </a:rPr>
              <a:t>this container along with the preinstalled applications can be quickly deployed</a:t>
            </a:r>
            <a:endParaRPr lang="en-US" altLang="zh-CN" sz="1800" dirty="0">
              <a:solidFill>
                <a:srgbClr val="262626"/>
              </a:solidFill>
            </a:endParaRPr>
          </a:p>
          <a:p>
            <a:pPr marL="457200" lvl="1" indent="0" defTabSz="342900">
              <a:lnSpc>
                <a:spcPct val="120000"/>
              </a:lnSpc>
              <a:buFont typeface="Arial" panose="020B0604020202020204" pitchFamily="34" charset="0"/>
              <a:buNone/>
            </a:pPr>
            <a:endParaRPr lang="en-US" altLang="zh-CN" sz="1540" dirty="0">
              <a:solidFill>
                <a:srgbClr val="26262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Problem Without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https://github.com/onebit256/node-express-react-demo-project (</a:t>
            </a:r>
            <a:r>
              <a:rPr lang="en-US" altLang="en-US" sz="1775" dirty="0">
                <a:solidFill>
                  <a:srgbClr val="FF0000"/>
                </a:solidFill>
                <a:sym typeface="+mn-ea"/>
              </a:rPr>
              <a:t>Explain the code</a:t>
            </a:r>
            <a:r>
              <a:rPr lang="en-US" altLang="en-US" sz="1780" dirty="0">
                <a:solidFill>
                  <a:srgbClr val="262626"/>
                </a:solidFill>
              </a:rPr>
              <a:t>)   With Model</a:t>
            </a:r>
            <a:endParaRPr lang="en-US" altLang="en-US" sz="1780" dirty="0">
              <a:solidFill>
                <a:srgbClr val="262626"/>
              </a:solidFill>
            </a:endParaRPr>
          </a:p>
          <a:p>
            <a:pPr defTabSz="342900">
              <a:lnSpc>
                <a:spcPct val="120000"/>
              </a:lnSpc>
            </a:pPr>
            <a:r>
              <a:rPr lang="en-US" altLang="en-US" sz="1780" dirty="0">
                <a:solidFill>
                  <a:srgbClr val="262626"/>
                </a:solidFill>
              </a:rPr>
              <a:t>                                                                                *</a:t>
            </a:r>
            <a:endParaRPr lang="en-US" altLang="en-US" sz="1780" dirty="0">
              <a:solidFill>
                <a:srgbClr val="262626"/>
              </a:solidFill>
            </a:endParaRPr>
          </a:p>
          <a:p>
            <a:pPr defTabSz="342900">
              <a:lnSpc>
                <a:spcPct val="120000"/>
              </a:lnSpc>
            </a:pPr>
            <a:r>
              <a:rPr lang="en-US" altLang="en-US" sz="1780" dirty="0">
                <a:solidFill>
                  <a:srgbClr val="262626"/>
                </a:solidFill>
              </a:rPr>
              <a:t>                                                                                if we want to change the logic of                                                                        </a:t>
            </a:r>
            <a:endParaRPr lang="en-US" altLang="en-US" sz="1780" dirty="0">
              <a:solidFill>
                <a:srgbClr val="262626"/>
              </a:solidFill>
            </a:endParaRPr>
          </a:p>
          <a:p>
            <a:pPr defTabSz="342900">
              <a:lnSpc>
                <a:spcPct val="120000"/>
              </a:lnSpc>
            </a:pPr>
            <a:r>
              <a:rPr lang="en-US" altLang="en-US" sz="1780" dirty="0">
                <a:solidFill>
                  <a:srgbClr val="262626"/>
                </a:solidFill>
              </a:rPr>
              <a:t>                                                                                data save function,  we don't neet to </a:t>
            </a:r>
            <a:endParaRPr lang="en-US" altLang="en-US" sz="1780" dirty="0">
              <a:solidFill>
                <a:srgbClr val="262626"/>
              </a:solidFill>
            </a:endParaRPr>
          </a:p>
          <a:p>
            <a:pPr defTabSz="342900">
              <a:lnSpc>
                <a:spcPct val="120000"/>
              </a:lnSpc>
            </a:pPr>
            <a:r>
              <a:rPr lang="en-US" altLang="en-US" sz="1780" dirty="0">
                <a:solidFill>
                  <a:srgbClr val="262626"/>
                </a:solidFill>
              </a:rPr>
              <a:t>                                                                                change the controller's logic</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program is more readable</a:t>
            </a:r>
            <a:endParaRPr lang="en-US" altLang="en-US" sz="1780" dirty="0">
              <a:solidFill>
                <a:srgbClr val="262626"/>
              </a:solidFill>
            </a:endParaRPr>
          </a:p>
          <a:p>
            <a:pPr defTabSz="342900">
              <a:lnSpc>
                <a:spcPct val="120000"/>
              </a:lnSpc>
            </a:pPr>
            <a:r>
              <a:rPr lang="en-US" altLang="en-US" sz="1780" dirty="0">
                <a:solidFill>
                  <a:srgbClr val="262626"/>
                </a:solidFill>
              </a:rPr>
              <a:t>easier to understand other's code</a:t>
            </a: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628650" y="1935480"/>
            <a:ext cx="4294505" cy="2259965"/>
          </a:xfrm>
          <a:prstGeom prst="rect">
            <a:avLst/>
          </a:prstGeom>
        </p:spPr>
      </p:pic>
      <p:pic>
        <p:nvPicPr>
          <p:cNvPr id="6" name="图片 5"/>
          <p:cNvPicPr>
            <a:picLocks noChangeAspect="1"/>
          </p:cNvPicPr>
          <p:nvPr/>
        </p:nvPicPr>
        <p:blipFill>
          <a:blip r:embed="rId2"/>
          <a:stretch>
            <a:fillRect/>
          </a:stretch>
        </p:blipFill>
        <p:spPr>
          <a:xfrm>
            <a:off x="4191000" y="3752850"/>
            <a:ext cx="4953000" cy="31051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Sequelize</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What is </a:t>
            </a:r>
            <a:r>
              <a:rPr lang="en-US" altLang="en-US" sz="1775" dirty="0">
                <a:solidFill>
                  <a:srgbClr val="262626"/>
                </a:solidFill>
                <a:sym typeface="+mn-ea"/>
              </a:rPr>
              <a:t>Sequelize ?</a:t>
            </a:r>
            <a:endParaRPr lang="en-US" altLang="en-US" sz="1780" dirty="0">
              <a:solidFill>
                <a:srgbClr val="262626"/>
              </a:solidFill>
            </a:endParaRPr>
          </a:p>
          <a:p>
            <a:pPr defTabSz="342900">
              <a:lnSpc>
                <a:spcPct val="120000"/>
              </a:lnSpc>
            </a:pPr>
            <a:r>
              <a:rPr lang="en-US" altLang="en-US" sz="1780" dirty="0">
                <a:solidFill>
                  <a:srgbClr val="262626"/>
                </a:solidFill>
              </a:rPr>
              <a:t>Sequelize is a promise-based ORM for Node.js v4 and upwards. It supports the dialects PostgreSQL, MySQL, SQLite and MSSQL and features solid transaction support, relations, read replication and more.</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What is </a:t>
            </a:r>
            <a:r>
              <a:rPr lang="en-US" altLang="en-US" sz="1775" dirty="0">
                <a:solidFill>
                  <a:srgbClr val="262626"/>
                </a:solidFill>
                <a:sym typeface="+mn-ea"/>
              </a:rPr>
              <a:t>ORM ?</a:t>
            </a:r>
            <a:endParaRPr lang="en-US" altLang="en-US" sz="1775" dirty="0">
              <a:solidFill>
                <a:srgbClr val="262626"/>
              </a:solidFill>
              <a:sym typeface="+mn-ea"/>
            </a:endParaRPr>
          </a:p>
          <a:p>
            <a:pPr defTabSz="342900">
              <a:lnSpc>
                <a:spcPct val="120000"/>
              </a:lnSpc>
            </a:pPr>
            <a:r>
              <a:rPr lang="en-US" altLang="en-US" sz="1780" dirty="0">
                <a:solidFill>
                  <a:srgbClr val="262626"/>
                </a:solidFill>
              </a:rPr>
              <a:t>An ORM is known as Object Relational Mapper</a:t>
            </a:r>
            <a:endParaRPr lang="en-US" altLang="en-US" sz="1780" dirty="0">
              <a:solidFill>
                <a:srgbClr val="262626"/>
              </a:solidFill>
            </a:endParaRPr>
          </a:p>
          <a:p>
            <a:pPr defTabSz="342900">
              <a:lnSpc>
                <a:spcPct val="120000"/>
              </a:lnSpc>
            </a:pPr>
            <a:r>
              <a:rPr lang="en-US" altLang="en-US" sz="1780" dirty="0">
                <a:solidFill>
                  <a:srgbClr val="262626"/>
                </a:solidFill>
              </a:rPr>
              <a:t>ORMs save time in writing raw SQL queries thereby reducing development time.</a:t>
            </a:r>
            <a:endParaRPr lang="en-US" altLang="en-US" sz="1780" dirty="0">
              <a:solidFill>
                <a:srgbClr val="262626"/>
              </a:solidFill>
            </a:endParaRPr>
          </a:p>
          <a:p>
            <a:pPr defTabSz="342900">
              <a:lnSpc>
                <a:spcPct val="120000"/>
              </a:lnSpc>
            </a:pPr>
            <a:r>
              <a:rPr lang="en-US" altLang="en-US" sz="1780" b="1" dirty="0">
                <a:solidFill>
                  <a:srgbClr val="262626"/>
                </a:solidFill>
              </a:rPr>
              <a:t>out of box query</a:t>
            </a:r>
            <a:endParaRPr lang="en-US" altLang="en-US" sz="1780" b="1" dirty="0">
              <a:solidFill>
                <a:srgbClr val="262626"/>
              </a:solidFill>
            </a:endParaRPr>
          </a:p>
          <a:p>
            <a:pPr defTabSz="342900">
              <a:lnSpc>
                <a:spcPct val="120000"/>
              </a:lnSpc>
            </a:pPr>
            <a:endParaRPr lang="en-US" altLang="en-US" sz="1780" b="1" dirty="0">
              <a:solidFill>
                <a:srgbClr val="262626"/>
              </a:solidFill>
            </a:endParaRPr>
          </a:p>
          <a:p>
            <a:pPr defTabSz="342900">
              <a:lnSpc>
                <a:spcPct val="120000"/>
              </a:lnSpc>
            </a:pPr>
            <a:r>
              <a:rPr lang="en-US" altLang="en-US" sz="1780" b="1" dirty="0">
                <a:solidFill>
                  <a:srgbClr val="262626"/>
                </a:solidFill>
              </a:rPr>
              <a:t>Example</a:t>
            </a:r>
            <a:endParaRPr lang="en-US" altLang="en-US" sz="1780" b="1" dirty="0">
              <a:solidFill>
                <a:srgbClr val="262626"/>
              </a:solidFill>
            </a:endParaRPr>
          </a:p>
          <a:p>
            <a:pPr defTabSz="342900">
              <a:lnSpc>
                <a:spcPct val="120000"/>
              </a:lnSpc>
            </a:pPr>
            <a:r>
              <a:rPr lang="en-US" altLang="en-US" sz="1780" b="1" dirty="0">
                <a:solidFill>
                  <a:srgbClr val="262626"/>
                </a:solidFill>
              </a:rPr>
              <a:t>select *from user  =&gt; user.findAll()</a:t>
            </a:r>
            <a:endParaRPr lang="en-US" altLang="en-US" sz="1780" b="1" dirty="0">
              <a:solidFill>
                <a:srgbClr val="262626"/>
              </a:solidFill>
            </a:endParaRPr>
          </a:p>
          <a:p>
            <a:pPr defTabSz="342900">
              <a:lnSpc>
                <a:spcPct val="120000"/>
              </a:lnSpc>
            </a:pPr>
            <a:r>
              <a:rPr lang="en-US" altLang="en-US" sz="1780" b="1" dirty="0">
                <a:solidFill>
                  <a:srgbClr val="262626"/>
                </a:solidFill>
              </a:rPr>
              <a:t>select * from user where =&gt; user.find()</a:t>
            </a:r>
            <a:endParaRPr lang="en-US" altLang="en-US" sz="1780" b="1" dirty="0">
              <a:solidFill>
                <a:srgbClr val="26262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Request Type</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Get Request (</a:t>
            </a:r>
            <a:r>
              <a:rPr lang="en-US" altLang="en-US" sz="1780" dirty="0">
                <a:solidFill>
                  <a:srgbClr val="FF0000"/>
                </a:solidFill>
              </a:rPr>
              <a:t>code demo</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the parameters are taken in url</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Post Request(</a:t>
            </a:r>
            <a:r>
              <a:rPr lang="en-US" altLang="en-US" sz="1780" dirty="0">
                <a:solidFill>
                  <a:srgbClr val="FF0000"/>
                </a:solidFill>
              </a:rPr>
              <a:t>code demo</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the parameters are taken in request playload</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demo Postman, project interaction</a:t>
            </a: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JsonWebToken(JWT)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What is JWT</a:t>
            </a: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628650" y="1450975"/>
            <a:ext cx="6534150" cy="4210050"/>
          </a:xfrm>
          <a:prstGeom prst="rect">
            <a:avLst/>
          </a:prstGeom>
        </p:spPr>
      </p:pic>
      <p:pic>
        <p:nvPicPr>
          <p:cNvPr id="5" name="图片 4"/>
          <p:cNvPicPr>
            <a:picLocks noChangeAspect="1"/>
          </p:cNvPicPr>
          <p:nvPr/>
        </p:nvPicPr>
        <p:blipFill>
          <a:blip r:embed="rId2"/>
          <a:stretch>
            <a:fillRect/>
          </a:stretch>
        </p:blipFill>
        <p:spPr>
          <a:xfrm>
            <a:off x="1080770" y="5429250"/>
            <a:ext cx="5629275" cy="14287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JsonWebToken(JWT)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JWT vs Session</a:t>
            </a:r>
            <a:endParaRPr lang="en-US" altLang="en-US" sz="1780" dirty="0">
              <a:solidFill>
                <a:srgbClr val="262626"/>
              </a:solidFill>
            </a:endParaRPr>
          </a:p>
          <a:p>
            <a:pPr defTabSz="342900">
              <a:lnSpc>
                <a:spcPct val="120000"/>
              </a:lnSpc>
            </a:pPr>
            <a:r>
              <a:rPr lang="en-US" altLang="en-US" sz="1780" dirty="0">
                <a:solidFill>
                  <a:srgbClr val="262626"/>
                </a:solidFill>
              </a:rPr>
              <a:t>Drawback: the </a:t>
            </a:r>
            <a:r>
              <a:rPr lang="en-US" altLang="en-US" sz="1775" dirty="0">
                <a:solidFill>
                  <a:srgbClr val="262626"/>
                </a:solidFill>
                <a:sym typeface="+mn-ea"/>
              </a:rPr>
              <a:t>Session </a:t>
            </a:r>
            <a:r>
              <a:rPr lang="en-US" altLang="en-US" sz="1780" dirty="0">
                <a:solidFill>
                  <a:srgbClr val="262626"/>
                </a:solidFill>
              </a:rPr>
              <a:t>cannot be verified cross servers for the cluster, unless stored in database</a:t>
            </a:r>
            <a:endParaRPr lang="en-US" altLang="en-US" sz="1780" dirty="0">
              <a:solidFill>
                <a:srgbClr val="262626"/>
              </a:solidFill>
            </a:endParaRPr>
          </a:p>
        </p:txBody>
      </p:sp>
      <p:pic>
        <p:nvPicPr>
          <p:cNvPr id="6" name="图片 5"/>
          <p:cNvPicPr>
            <a:picLocks noChangeAspect="1"/>
          </p:cNvPicPr>
          <p:nvPr/>
        </p:nvPicPr>
        <p:blipFill>
          <a:blip r:embed="rId1"/>
          <a:stretch>
            <a:fillRect/>
          </a:stretch>
        </p:blipFill>
        <p:spPr>
          <a:xfrm>
            <a:off x="1323975" y="2613660"/>
            <a:ext cx="6496050" cy="35528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a:t>
            </a:r>
            <a:r>
              <a:rPr lang="en-US" sz="3200" b="1" dirty="0">
                <a:latin typeface="Calibri" panose="020F0502020204030204" pitchFamily="34" charset="0"/>
                <a:cs typeface="Calibri" panose="020F0502020204030204" pitchFamily="34" charset="0"/>
              </a:rPr>
              <a:t>Code Demo Requirements: Registration</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Requirements:</a:t>
            </a:r>
            <a:endParaRPr lang="en-US" altLang="en-US" sz="1780" dirty="0">
              <a:solidFill>
                <a:srgbClr val="262626"/>
              </a:solidFill>
            </a:endParaRPr>
          </a:p>
          <a:p>
            <a:pPr defTabSz="342900">
              <a:lnSpc>
                <a:spcPct val="120000"/>
              </a:lnSpc>
            </a:pPr>
            <a:r>
              <a:rPr lang="en-US" altLang="en-US" sz="1780" dirty="0">
                <a:solidFill>
                  <a:srgbClr val="262626"/>
                </a:solidFill>
              </a:rPr>
              <a:t>1. Design database models: Using SQLite3</a:t>
            </a:r>
            <a:endParaRPr lang="en-US" altLang="en-US" sz="1780" dirty="0">
              <a:solidFill>
                <a:srgbClr val="262626"/>
              </a:solidFill>
            </a:endParaRPr>
          </a:p>
          <a:p>
            <a:pPr defTabSz="342900">
              <a:lnSpc>
                <a:spcPct val="120000"/>
              </a:lnSpc>
            </a:pPr>
            <a:r>
              <a:rPr lang="en-US" altLang="en-US" sz="1780" dirty="0">
                <a:solidFill>
                  <a:srgbClr val="262626"/>
                </a:solidFill>
              </a:rPr>
              <a:t>2. Write Login, Logout, and Dashboard home page</a:t>
            </a:r>
            <a:endParaRPr lang="en-US" altLang="en-US" sz="1780" dirty="0">
              <a:solidFill>
                <a:srgbClr val="262626"/>
              </a:solidFill>
            </a:endParaRPr>
          </a:p>
          <a:p>
            <a:pPr defTabSz="342900">
              <a:lnSpc>
                <a:spcPct val="120000"/>
              </a:lnSpc>
            </a:pPr>
            <a:r>
              <a:rPr lang="en-US" altLang="en-US" sz="1780" dirty="0">
                <a:solidFill>
                  <a:srgbClr val="262626"/>
                </a:solidFill>
              </a:rPr>
              <a:t>3. Write controller to interact with database through Models and rendering views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FF0000"/>
                </a:solidFill>
              </a:rPr>
              <a:t>Code Demo Now</a:t>
            </a:r>
            <a:endParaRPr lang="en-US" altLang="en-US" sz="1780" dirty="0">
              <a:solidFill>
                <a:srgbClr val="FF0000"/>
              </a:solidFill>
            </a:endParaRPr>
          </a:p>
          <a:p>
            <a:pPr defTabSz="342900">
              <a:lnSpc>
                <a:spcPct val="120000"/>
              </a:lnSpc>
            </a:pPr>
            <a:r>
              <a:rPr lang="en-US" altLang="en-US" sz="1780" dirty="0">
                <a:solidFill>
                  <a:srgbClr val="262626"/>
                </a:solidFill>
              </a:rPr>
              <a:t>How to write a program from scratch</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Send Parameters to the View</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FF0000"/>
                </a:solidFill>
              </a:rPr>
              <a:t>Code Demo</a:t>
            </a: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75" dirty="0">
              <a:solidFill>
                <a:srgbClr val="262626"/>
              </a:solidFill>
              <a:sym typeface="+mn-ea"/>
            </a:endParaRPr>
          </a:p>
          <a:p>
            <a:pPr defTabSz="342900">
              <a:lnSpc>
                <a:spcPct val="120000"/>
              </a:lnSpc>
            </a:pPr>
            <a:endParaRPr lang="en-US" altLang="en-US" sz="1775" dirty="0">
              <a:solidFill>
                <a:srgbClr val="262626"/>
              </a:solidFill>
              <a:sym typeface="+mn-ea"/>
            </a:endParaRPr>
          </a:p>
          <a:p>
            <a:pPr defTabSz="342900">
              <a:lnSpc>
                <a:spcPct val="120000"/>
              </a:lnSpc>
            </a:pPr>
            <a:r>
              <a:rPr lang="en-US" altLang="en-US" sz="1775" dirty="0">
                <a:solidFill>
                  <a:srgbClr val="262626"/>
                </a:solidFill>
                <a:sym typeface="+mn-ea"/>
              </a:rPr>
              <a:t>Compare a normal program with a api program</a:t>
            </a:r>
            <a:endParaRPr lang="en-US" altLang="en-US" sz="1775" dirty="0">
              <a:solidFill>
                <a:srgbClr val="262626"/>
              </a:solidFill>
            </a:endParaRPr>
          </a:p>
          <a:p>
            <a:pPr defTabSz="342900">
              <a:lnSpc>
                <a:spcPct val="120000"/>
              </a:lnSpc>
            </a:pPr>
            <a:endParaRPr lang="en-US" altLang="en-US" sz="1780" dirty="0">
              <a:solidFill>
                <a:srgbClr val="FF0000"/>
              </a:solidFill>
            </a:endParaRPr>
          </a:p>
        </p:txBody>
      </p:sp>
      <p:pic>
        <p:nvPicPr>
          <p:cNvPr id="4" name="图片 3"/>
          <p:cNvPicPr>
            <a:picLocks noChangeAspect="1"/>
          </p:cNvPicPr>
          <p:nvPr/>
        </p:nvPicPr>
        <p:blipFill>
          <a:blip r:embed="rId1"/>
          <a:stretch>
            <a:fillRect/>
          </a:stretch>
        </p:blipFill>
        <p:spPr>
          <a:xfrm>
            <a:off x="1041400" y="1569720"/>
            <a:ext cx="4238625" cy="17716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Form</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1 specify Router</a:t>
            </a:r>
            <a:endParaRPr lang="en-US" altLang="en-US" sz="1780" dirty="0">
              <a:solidFill>
                <a:srgbClr val="262626"/>
              </a:solidFill>
            </a:endParaRPr>
          </a:p>
          <a:p>
            <a:pPr defTabSz="342900">
              <a:lnSpc>
                <a:spcPct val="120000"/>
              </a:lnSpc>
            </a:pPr>
            <a:r>
              <a:rPr lang="en-US" altLang="en-US" sz="1780" dirty="0">
                <a:solidFill>
                  <a:srgbClr val="262626"/>
                </a:solidFill>
              </a:rPr>
              <a:t>2 specify the request type, usually POST for Forms</a:t>
            </a:r>
            <a:endParaRPr lang="en-US" altLang="en-US" sz="1780" dirty="0">
              <a:solidFill>
                <a:srgbClr val="262626"/>
              </a:solidFill>
            </a:endParaRPr>
          </a:p>
          <a:p>
            <a:pPr defTabSz="342900">
              <a:lnSpc>
                <a:spcPct val="120000"/>
              </a:lnSpc>
            </a:pPr>
            <a:r>
              <a:rPr lang="en-US" altLang="en-US" sz="1780" dirty="0">
                <a:solidFill>
                  <a:srgbClr val="262626"/>
                </a:solidFill>
              </a:rPr>
              <a:t>Form will take inputs value as parameters to send to the server</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action should match routes, then the route will call the controller function to handle the request. In this case, put action = /genre/create</a:t>
            </a:r>
            <a:endParaRPr lang="en-US" altLang="en-US" sz="1780" dirty="0">
              <a:solidFill>
                <a:srgbClr val="262626"/>
              </a:solidFill>
            </a:endParaRPr>
          </a:p>
        </p:txBody>
      </p:sp>
      <p:pic>
        <p:nvPicPr>
          <p:cNvPr id="5" name="图片 4"/>
          <p:cNvPicPr>
            <a:picLocks noChangeAspect="1"/>
          </p:cNvPicPr>
          <p:nvPr/>
        </p:nvPicPr>
        <p:blipFill>
          <a:blip r:embed="rId1"/>
          <a:stretch>
            <a:fillRect/>
          </a:stretch>
        </p:blipFill>
        <p:spPr>
          <a:xfrm>
            <a:off x="442595" y="2369820"/>
            <a:ext cx="8258175" cy="1752600"/>
          </a:xfrm>
          <a:prstGeom prst="rect">
            <a:avLst/>
          </a:prstGeom>
        </p:spPr>
      </p:pic>
      <p:pic>
        <p:nvPicPr>
          <p:cNvPr id="6" name="图片 5"/>
          <p:cNvPicPr>
            <a:picLocks noChangeAspect="1"/>
          </p:cNvPicPr>
          <p:nvPr/>
        </p:nvPicPr>
        <p:blipFill>
          <a:blip r:embed="rId2"/>
          <a:stretch>
            <a:fillRect/>
          </a:stretch>
        </p:blipFill>
        <p:spPr>
          <a:xfrm>
            <a:off x="257175" y="5055235"/>
            <a:ext cx="8629650" cy="12858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File Upload</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https://www.geeksforgeeks.org/file-uploading-in-node-js/</a:t>
            </a:r>
            <a:endParaRPr lang="en-US" altLang="en-US" sz="178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File</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r>
              <a:rPr lang="en-US" altLang="zh-CN" sz="1800" dirty="0">
                <a:solidFill>
                  <a:srgbClr val="262626"/>
                </a:solidFill>
              </a:rPr>
              <a:t>Docker file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mysql Docker </a:t>
            </a:r>
            <a:r>
              <a:rPr lang="en-US" altLang="zh-CN" sz="1540" dirty="0">
                <a:solidFill>
                  <a:srgbClr val="262626"/>
                </a:solidFill>
              </a:rPr>
              <a:t>example: https://github.com/dockerfile/mysql/blob/master/Dockerfile</a:t>
            </a:r>
            <a:endParaRPr lang="en-US" altLang="zh-CN" sz="1540" b="1"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pic>
        <p:nvPicPr>
          <p:cNvPr id="3" name="图片 2"/>
          <p:cNvPicPr>
            <a:picLocks noChangeAspect="1"/>
          </p:cNvPicPr>
          <p:nvPr>
            <p:custDataLst>
              <p:tags r:id="rId1"/>
            </p:custDataLst>
          </p:nvPr>
        </p:nvPicPr>
        <p:blipFill>
          <a:blip r:embed="rId2"/>
          <a:stretch>
            <a:fillRect/>
          </a:stretch>
        </p:blipFill>
        <p:spPr>
          <a:xfrm>
            <a:off x="1047750" y="1937385"/>
            <a:ext cx="6200775" cy="4657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File</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r>
              <a:rPr lang="en-US" altLang="zh-CN" sz="1800" dirty="0">
                <a:solidFill>
                  <a:srgbClr val="262626"/>
                </a:solidFill>
              </a:rPr>
              <a:t>Docker file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dockerfile/ubuntu</a:t>
            </a:r>
            <a:r>
              <a:rPr lang="en-US" altLang="zh-CN" sz="1540" dirty="0">
                <a:solidFill>
                  <a:srgbClr val="262626"/>
                </a:solidFill>
              </a:rPr>
              <a:t>: https://github.com/dockerfile/ubuntu/blob/master/Dockerfile</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pic>
        <p:nvPicPr>
          <p:cNvPr id="5" name="图片 4"/>
          <p:cNvPicPr>
            <a:picLocks noChangeAspect="1"/>
          </p:cNvPicPr>
          <p:nvPr>
            <p:custDataLst>
              <p:tags r:id="rId1"/>
            </p:custDataLst>
          </p:nvPr>
        </p:nvPicPr>
        <p:blipFill>
          <a:blip r:embed="rId2"/>
          <a:stretch>
            <a:fillRect/>
          </a:stretch>
        </p:blipFill>
        <p:spPr>
          <a:xfrm>
            <a:off x="1128395" y="1754505"/>
            <a:ext cx="4819650" cy="5010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File</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r>
              <a:rPr lang="en-US" altLang="zh-CN" sz="1800" dirty="0">
                <a:solidFill>
                  <a:srgbClr val="262626"/>
                </a:solidFill>
              </a:rPr>
              <a:t>Docker file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ubuntu:14.04</a:t>
            </a:r>
            <a:r>
              <a:rPr lang="en-US" altLang="zh-CN" sz="1540" dirty="0">
                <a:solidFill>
                  <a:srgbClr val="262626"/>
                </a:solidFill>
              </a:rPr>
              <a:t>: https://github.com/tianon/docker-brew-ubuntu-core/blob/ec931883d8292935b62ac40757287491e6ff467e/trusty/Dockerfile</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pic>
        <p:nvPicPr>
          <p:cNvPr id="6" name="图片 5"/>
          <p:cNvPicPr>
            <a:picLocks noChangeAspect="1"/>
          </p:cNvPicPr>
          <p:nvPr/>
        </p:nvPicPr>
        <p:blipFill>
          <a:blip r:embed="rId1"/>
          <a:stretch>
            <a:fillRect/>
          </a:stretch>
        </p:blipFill>
        <p:spPr>
          <a:xfrm>
            <a:off x="628650" y="2362200"/>
            <a:ext cx="5505450" cy="3848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File</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r>
              <a:rPr lang="en-US" altLang="zh-CN" sz="1800" dirty="0">
                <a:solidFill>
                  <a:srgbClr val="262626"/>
                </a:solidFill>
              </a:rPr>
              <a:t>Now we come back and think about what the Docker is?</a:t>
            </a:r>
            <a:endParaRPr lang="en-US" altLang="zh-CN" sz="1800" dirty="0">
              <a:solidFill>
                <a:srgbClr val="262626"/>
              </a:solidFill>
            </a:endParaRPr>
          </a:p>
          <a:p>
            <a:pPr marL="457200" lvl="1" indent="0" defTabSz="342900">
              <a:lnSpc>
                <a:spcPct val="120000"/>
              </a:lnSpc>
              <a:buFont typeface="Arial" panose="020B0604020202020204" pitchFamily="34" charset="0"/>
              <a:buNone/>
            </a:pPr>
            <a:endParaRPr lang="en-US" altLang="zh-CN" sz="1800" dirty="0">
              <a:solidFill>
                <a:srgbClr val="262626"/>
              </a:solidFill>
            </a:endParaRPr>
          </a:p>
          <a:p>
            <a:pPr lvl="0" defTabSz="342900">
              <a:lnSpc>
                <a:spcPct val="120000"/>
              </a:lnSpc>
            </a:pPr>
            <a:r>
              <a:rPr lang="en-US" altLang="zh-CN" sz="1800" dirty="0">
                <a:solidFill>
                  <a:srgbClr val="262626"/>
                </a:solidFill>
              </a:rPr>
              <a:t>1.  reproduce the all the enviroment setting up steps in the virtual container</a:t>
            </a:r>
            <a:endParaRPr lang="en-US" altLang="zh-CN" sz="1800" dirty="0">
              <a:solidFill>
                <a:srgbClr val="262626"/>
              </a:solidFill>
            </a:endParaRPr>
          </a:p>
          <a:p>
            <a:pPr lvl="0" defTabSz="342900">
              <a:lnSpc>
                <a:spcPct val="120000"/>
              </a:lnSpc>
            </a:pPr>
            <a:endParaRPr lang="en-US" altLang="zh-CN" sz="1800" dirty="0">
              <a:solidFill>
                <a:srgbClr val="262626"/>
              </a:solidFill>
            </a:endParaRPr>
          </a:p>
          <a:p>
            <a:pPr lvl="0" defTabSz="342900">
              <a:lnSpc>
                <a:spcPct val="120000"/>
              </a:lnSpc>
            </a:pPr>
            <a:r>
              <a:rPr lang="en-US" altLang="zh-CN" sz="1800" dirty="0">
                <a:solidFill>
                  <a:srgbClr val="262626"/>
                </a:solidFill>
              </a:rPr>
              <a:t>2.  either build it from the source or / upload the local built image to the docker hub for people download and use directly in their Docker file or docker-compose</a:t>
            </a:r>
            <a:endParaRPr lang="en-US" altLang="zh-CN" sz="1540" dirty="0">
              <a:solidFill>
                <a:srgbClr val="262626"/>
              </a:solidFill>
            </a:endParaRPr>
          </a:p>
          <a:p>
            <a:pPr marL="0" lvl="0" indent="0" defTabSz="342900">
              <a:lnSpc>
                <a:spcPct val="120000"/>
              </a:lnSpc>
              <a:buFont typeface="Arial" panose="020B0604020202020204" pitchFamily="34" charset="0"/>
              <a:buNone/>
            </a:pPr>
            <a:endParaRPr lang="en-US" altLang="zh-CN" sz="1800" dirty="0">
              <a:solidFill>
                <a:srgbClr val="262626"/>
              </a:solidFill>
            </a:endParaRPr>
          </a:p>
          <a:p>
            <a:pPr marL="0" lvl="0" indent="0" defTabSz="342900">
              <a:lnSpc>
                <a:spcPct val="120000"/>
              </a:lnSpc>
              <a:buFont typeface="Arial" panose="020B0604020202020204" pitchFamily="34" charset="0"/>
              <a:buNone/>
            </a:pPr>
            <a:endParaRPr lang="zh-CN" altLang="en-US" sz="180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Command Explain</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FROM：initializes a new build stage and sets the Base Image for subsequent instructions. </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RUN：instruction will execute any commands in a new layer on top of the current image and commit the results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COPY: copies new files or directories from &lt;src&gt; and adds them to the filesystem of the container at the path </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CMD provide defaults for an executing container. CMD executed when docker run; RUN exectued when docker build。</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ENTRYPOINT: allows you to configure a container that will run as an executable.</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ENV:  sets the environment variable &lt;key&gt; to the value &lt;value&gt;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VOLUME: creates a mount point with the specified name and marks it as holding externally mounted volumes from native host or other containers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EXPOSE: expose ports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WORKDIR: sets the working directory</a:t>
            </a:r>
            <a:endParaRPr lang="en-US" altLang="zh-CN" sz="1700" dirty="0">
              <a:solidFill>
                <a:srgbClr val="262626"/>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Command Explain</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CMD vs ENTRYPOINT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The ENTRYPOINT specifies a command that will always be executed when the container starts.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The CMD specifies arguments that will be fed to the ENTRYPOINT.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no argument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with the argument</a:t>
            </a:r>
            <a:endParaRPr lang="en-US" altLang="zh-CN" sz="1700" dirty="0">
              <a:solidFill>
                <a:srgbClr val="262626"/>
              </a:solidFill>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723900" y="2689225"/>
            <a:ext cx="2790825" cy="854710"/>
          </a:xfrm>
          <a:prstGeom prst="rect">
            <a:avLst/>
          </a:prstGeom>
        </p:spPr>
      </p:pic>
      <p:pic>
        <p:nvPicPr>
          <p:cNvPr id="5" name="图片 4"/>
          <p:cNvPicPr>
            <a:picLocks noChangeAspect="1"/>
          </p:cNvPicPr>
          <p:nvPr/>
        </p:nvPicPr>
        <p:blipFill>
          <a:blip r:embed="rId2"/>
          <a:stretch>
            <a:fillRect/>
          </a:stretch>
        </p:blipFill>
        <p:spPr>
          <a:xfrm>
            <a:off x="2757170" y="3543935"/>
            <a:ext cx="4238625" cy="1409700"/>
          </a:xfrm>
          <a:prstGeom prst="rect">
            <a:avLst/>
          </a:prstGeom>
        </p:spPr>
      </p:pic>
      <p:pic>
        <p:nvPicPr>
          <p:cNvPr id="6" name="图片 5"/>
          <p:cNvPicPr>
            <a:picLocks noChangeAspect="1"/>
          </p:cNvPicPr>
          <p:nvPr/>
        </p:nvPicPr>
        <p:blipFill>
          <a:blip r:embed="rId3"/>
          <a:stretch>
            <a:fillRect/>
          </a:stretch>
        </p:blipFill>
        <p:spPr>
          <a:xfrm>
            <a:off x="2757170" y="5137785"/>
            <a:ext cx="4314825" cy="145732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7335,&quot;width&quot;:9765}"/>
</p:tagLst>
</file>

<file path=ppt/tags/tag2.xml><?xml version="1.0" encoding="utf-8"?>
<p:tagLst xmlns:p="http://schemas.openxmlformats.org/presentationml/2006/main">
  <p:tag name="KSO_WM_UNIT_PLACING_PICTURE_USER_VIEWPORT" val="{&quot;height&quot;:7890,&quot;width&quot;:759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8149</Words>
  <Application>WPS 演示</Application>
  <PresentationFormat>On-screen Show (4:3)</PresentationFormat>
  <Paragraphs>364</Paragraphs>
  <Slides>38</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Docker Overview</vt:lpstr>
      <vt:lpstr>Docker File</vt:lpstr>
      <vt:lpstr>Docker File</vt:lpstr>
      <vt:lpstr>Docker File</vt:lpstr>
      <vt:lpstr>Docker File</vt:lpstr>
      <vt:lpstr>Docker Command Explain</vt:lpstr>
      <vt:lpstr>Docker Command Explain</vt:lpstr>
      <vt:lpstr>Docker Command Explain</vt:lpstr>
      <vt:lpstr>Docker Compose Overview</vt:lpstr>
      <vt:lpstr>Docker Demo</vt:lpstr>
      <vt:lpstr>What are Node and Express js</vt:lpstr>
      <vt:lpstr>MVC Model</vt:lpstr>
      <vt:lpstr>MVC Model</vt:lpstr>
      <vt:lpstr>MVC Model</vt:lpstr>
      <vt:lpstr>SQL</vt:lpstr>
      <vt:lpstr>SQL</vt:lpstr>
      <vt:lpstr>SQL</vt:lpstr>
      <vt:lpstr>SQL</vt:lpstr>
      <vt:lpstr>SQL</vt:lpstr>
      <vt:lpstr>SQL</vt:lpstr>
      <vt:lpstr>SQL</vt:lpstr>
      <vt:lpstr>SQL</vt:lpstr>
      <vt:lpstr>DataBase Design</vt:lpstr>
      <vt:lpstr>DataBase Design</vt:lpstr>
      <vt:lpstr>DataBase Design</vt:lpstr>
      <vt:lpstr>MVC Code Demo Requirements: Registration</vt:lpstr>
      <vt:lpstr>Problem Without Model</vt:lpstr>
      <vt:lpstr>Problem Without Model</vt:lpstr>
      <vt:lpstr>Sequelize</vt:lpstr>
      <vt:lpstr>Request Type</vt:lpstr>
      <vt:lpstr>JsonWebToken(JWT)</vt:lpstr>
      <vt:lpstr>JsonWebToken(JWT)</vt:lpstr>
      <vt:lpstr>MVC Code Demo Requirements: Registration</vt:lpstr>
      <vt:lpstr>Send Parameters to the View</vt:lpstr>
      <vt:lpstr>Form</vt:lpstr>
      <vt:lpstr>File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947</cp:revision>
  <cp:lastPrinted>2020-07-07T09:15:00Z</cp:lastPrinted>
  <dcterms:created xsi:type="dcterms:W3CDTF">2017-11-09T17:09:00Z</dcterms:created>
  <dcterms:modified xsi:type="dcterms:W3CDTF">2021-03-01T19:18:39Z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