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40" r:id="rId3"/>
    <p:sldId id="1387" r:id="rId4"/>
    <p:sldId id="1551" r:id="rId6"/>
    <p:sldId id="1846" r:id="rId7"/>
    <p:sldId id="1847" r:id="rId8"/>
    <p:sldId id="1848" r:id="rId9"/>
    <p:sldId id="1852" r:id="rId10"/>
    <p:sldId id="1854" r:id="rId11"/>
    <p:sldId id="1855" r:id="rId12"/>
    <p:sldId id="1856" r:id="rId13"/>
    <p:sldId id="1859" r:id="rId14"/>
    <p:sldId id="1853" r:id="rId15"/>
    <p:sldId id="1839" r:id="rId16"/>
    <p:sldId id="1857" r:id="rId17"/>
    <p:sldId id="1858" r:id="rId18"/>
    <p:sldId id="1860" r:id="rId19"/>
    <p:sldId id="1861" r:id="rId20"/>
    <p:sldId id="1862" r:id="rId21"/>
    <p:sldId id="1863" r:id="rId2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Opensea</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228600" lvl="0" indent="-228600" defTabSz="342900">
              <a:lnSpc>
                <a:spcPct val="120000"/>
              </a:lnSpc>
              <a:buFont typeface="Arial" panose="020B0604020202020204" pitchFamily="34" charset="0"/>
              <a:buChar char="•"/>
            </a:pPr>
            <a:r>
              <a:rPr lang="en-US" altLang="en-US" sz="1800" dirty="0">
                <a:solidFill>
                  <a:srgbClr val="262626"/>
                </a:solidFill>
              </a:rPr>
              <a:t>Category - Search Bar - Goods Listing </a:t>
            </a:r>
            <a:r>
              <a:rPr lang="en-US" altLang="en-US" sz="1800" dirty="0">
                <a:solidFill>
                  <a:srgbClr val="262626"/>
                </a:solidFill>
                <a:sym typeface="+mn-ea"/>
              </a:rPr>
              <a:t>(go through the website)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p:txBody>
      </p:sp>
      <p:pic>
        <p:nvPicPr>
          <p:cNvPr id="5" name="图片 4"/>
          <p:cNvPicPr>
            <a:picLocks noChangeAspect="1"/>
          </p:cNvPicPr>
          <p:nvPr/>
        </p:nvPicPr>
        <p:blipFill>
          <a:blip r:embed="rId1"/>
          <a:stretch>
            <a:fillRect/>
          </a:stretch>
        </p:blipFill>
        <p:spPr>
          <a:xfrm>
            <a:off x="628650" y="1506220"/>
            <a:ext cx="8119745" cy="3845560"/>
          </a:xfrm>
          <a:prstGeom prst="rect">
            <a:avLst/>
          </a:prstGeom>
        </p:spPr>
      </p:pic>
      <p:pic>
        <p:nvPicPr>
          <p:cNvPr id="6" name="图片 5"/>
          <p:cNvPicPr>
            <a:picLocks noChangeAspect="1"/>
          </p:cNvPicPr>
          <p:nvPr/>
        </p:nvPicPr>
        <p:blipFill>
          <a:blip r:embed="rId2"/>
          <a:stretch>
            <a:fillRect/>
          </a:stretch>
        </p:blipFill>
        <p:spPr>
          <a:xfrm>
            <a:off x="628650" y="1506220"/>
            <a:ext cx="8108950" cy="38455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Opensea</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228600" lvl="0" indent="-228600" defTabSz="342900">
              <a:lnSpc>
                <a:spcPct val="120000"/>
              </a:lnSpc>
              <a:buFont typeface="Arial" panose="020B0604020202020204" pitchFamily="34" charset="0"/>
              <a:buChar char="•"/>
            </a:pPr>
            <a:r>
              <a:rPr lang="en-US" altLang="en-US" sz="1800" dirty="0">
                <a:solidFill>
                  <a:srgbClr val="262626"/>
                </a:solidFill>
              </a:rPr>
              <a:t>Real Logic Behind NFT</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p:txBody>
      </p:sp>
      <p:sp>
        <p:nvSpPr>
          <p:cNvPr id="4" name="矩形 3"/>
          <p:cNvSpPr/>
          <p:nvPr/>
        </p:nvSpPr>
        <p:spPr>
          <a:xfrm>
            <a:off x="1137920" y="3011170"/>
            <a:ext cx="1613535" cy="8356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NFT TOKEN</a:t>
            </a:r>
            <a:endParaRPr lang="en-US" altLang="zh-CN"/>
          </a:p>
          <a:p>
            <a:pPr algn="ctr"/>
            <a:r>
              <a:rPr lang="en-US" altLang="zh-CN"/>
              <a:t>TOKENURI</a:t>
            </a:r>
            <a:endParaRPr lang="en-US" altLang="zh-CN"/>
          </a:p>
        </p:txBody>
      </p:sp>
      <p:sp>
        <p:nvSpPr>
          <p:cNvPr id="7" name="矩形 6"/>
          <p:cNvSpPr/>
          <p:nvPr/>
        </p:nvSpPr>
        <p:spPr>
          <a:xfrm>
            <a:off x="4815205" y="1310005"/>
            <a:ext cx="1628140" cy="20027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Centralized Orgnization or Individual Redeem</a:t>
            </a:r>
            <a:endParaRPr lang="en-US" altLang="zh-CN"/>
          </a:p>
          <a:p>
            <a:pPr algn="ctr"/>
            <a:r>
              <a:rPr lang="en-US" altLang="zh-CN"/>
              <a:t>(Real world)</a:t>
            </a:r>
            <a:endParaRPr lang="en-US" altLang="zh-CN"/>
          </a:p>
        </p:txBody>
      </p:sp>
      <p:sp>
        <p:nvSpPr>
          <p:cNvPr id="8" name="矩形 7"/>
          <p:cNvSpPr/>
          <p:nvPr/>
        </p:nvSpPr>
        <p:spPr>
          <a:xfrm>
            <a:off x="4815205" y="3785235"/>
            <a:ext cx="1628140" cy="20027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Decentralized Sale</a:t>
            </a:r>
            <a:endParaRPr lang="en-US" altLang="zh-CN"/>
          </a:p>
          <a:p>
            <a:pPr algn="ctr"/>
            <a:r>
              <a:rPr lang="en-US" altLang="zh-CN"/>
              <a:t>(Digital world)</a:t>
            </a:r>
            <a:endParaRPr lang="en-US" altLang="zh-CN"/>
          </a:p>
        </p:txBody>
      </p:sp>
      <p:cxnSp>
        <p:nvCxnSpPr>
          <p:cNvPr id="9" name="直接箭头连接符 8"/>
          <p:cNvCxnSpPr>
            <a:stCxn id="4" idx="3"/>
            <a:endCxn id="7" idx="1"/>
          </p:cNvCxnSpPr>
          <p:nvPr/>
        </p:nvCxnSpPr>
        <p:spPr>
          <a:xfrm flipV="1">
            <a:off x="2751455" y="2311400"/>
            <a:ext cx="2063750" cy="1117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8" idx="1"/>
          </p:cNvCxnSpPr>
          <p:nvPr/>
        </p:nvCxnSpPr>
        <p:spPr>
          <a:xfrm>
            <a:off x="2798445" y="3456940"/>
            <a:ext cx="2016760" cy="13296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Opensea Sales Model  </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228600" lvl="0" indent="-228600" defTabSz="342900">
              <a:lnSpc>
                <a:spcPct val="120000"/>
              </a:lnSpc>
              <a:buFont typeface="Arial" panose="020B0604020202020204" pitchFamily="34" charset="0"/>
              <a:buChar char="•"/>
            </a:pPr>
            <a:r>
              <a:rPr lang="en-US" altLang="zh-CN" sz="1800" dirty="0">
                <a:solidFill>
                  <a:srgbClr val="262626"/>
                </a:solidFill>
              </a:rPr>
              <a:t>Simple Item sale (Demo)</a:t>
            </a:r>
            <a:endParaRPr lang="en-US" altLang="zh-CN" sz="1800" dirty="0">
              <a:solidFill>
                <a:srgbClr val="262626"/>
              </a:solidFill>
            </a:endParaRPr>
          </a:p>
        </p:txBody>
      </p:sp>
      <p:pic>
        <p:nvPicPr>
          <p:cNvPr id="4" name="图片 3"/>
          <p:cNvPicPr>
            <a:picLocks noChangeAspect="1"/>
          </p:cNvPicPr>
          <p:nvPr/>
        </p:nvPicPr>
        <p:blipFill>
          <a:blip r:embed="rId1"/>
          <a:stretch>
            <a:fillRect/>
          </a:stretch>
        </p:blipFill>
        <p:spPr>
          <a:xfrm>
            <a:off x="628650" y="1370330"/>
            <a:ext cx="5514340" cy="48444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Opensea Sales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228600" lvl="0" indent="-228600" defTabSz="342900">
              <a:lnSpc>
                <a:spcPct val="120000"/>
              </a:lnSpc>
              <a:buFont typeface="Arial" panose="020B0604020202020204" pitchFamily="34" charset="0"/>
              <a:buChar char="•"/>
            </a:pPr>
            <a:r>
              <a:rPr lang="en-US" altLang="en-US" sz="1800" dirty="0">
                <a:solidFill>
                  <a:srgbClr val="262626"/>
                </a:solidFill>
              </a:rPr>
              <a:t>Factory Sale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 the Factory owner can "sell" options. However, when an option is sold, instead of getting transferred to the buyer, the mint method for that particular optionId gets called. So, for example, if I were to sell _optionId 1 of the CreatureFactory contract, to 0xab23d, then mint(1, '0xab23d') would get called. Since the logic for that optionId is to mint 4 OpenSea creatures, 0xab23d would receive 4 brand new creatures.</a:t>
            </a:r>
            <a:endParaRPr lang="en-US" altLang="en-US" sz="1800" dirty="0">
              <a:solidFill>
                <a:srgbClr val="26262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Opensea Sales Model</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228600" lvl="0" indent="-228600" defTabSz="342900">
              <a:lnSpc>
                <a:spcPct val="120000"/>
              </a:lnSpc>
              <a:buFont typeface="Arial" panose="020B0604020202020204" pitchFamily="34" charset="0"/>
              <a:buChar char="•"/>
            </a:pPr>
            <a:r>
              <a:rPr lang="en-US" altLang="en-US" sz="1800" dirty="0">
                <a:solidFill>
                  <a:srgbClr val="262626"/>
                </a:solidFill>
              </a:rPr>
              <a:t>Lootbox Sale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 Each lootbox can be traded just like regular items — but they can also be "opened" to redeem the actual game item. For example, a game might want to issue a pack of items randomly generating an item of a certain ability level, or a set of cards with some probability of getting a "mythic" or "legendary" card.</a:t>
            </a:r>
            <a:endParaRPr lang="en-US" altLang="en-US" sz="1800" dirty="0">
              <a:solidFill>
                <a:srgbClr val="26262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Opensea Creatures Code Explaination</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228600" lvl="0" indent="-228600" defTabSz="342900">
              <a:lnSpc>
                <a:spcPct val="120000"/>
              </a:lnSpc>
              <a:buFont typeface="Arial" panose="020B0604020202020204" pitchFamily="34" charset="0"/>
              <a:buChar char="•"/>
            </a:pPr>
            <a:r>
              <a:rPr lang="en-US" altLang="en-US" sz="1800" dirty="0">
                <a:solidFill>
                  <a:srgbClr val="262626"/>
                </a:solidFill>
              </a:rPr>
              <a:t>Demo and Code Explaination</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Flattner</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A third proxy pattern</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p:txBody>
      </p:sp>
      <p:sp>
        <p:nvSpPr>
          <p:cNvPr id="4" name="矩形 3"/>
          <p:cNvSpPr/>
          <p:nvPr/>
        </p:nvSpPr>
        <p:spPr>
          <a:xfrm>
            <a:off x="1195705" y="2967990"/>
            <a:ext cx="1527175" cy="9220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Contract</a:t>
            </a:r>
            <a:endParaRPr lang="en-US" altLang="zh-CN"/>
          </a:p>
        </p:txBody>
      </p:sp>
      <p:sp>
        <p:nvSpPr>
          <p:cNvPr id="5" name="矩形 4"/>
          <p:cNvSpPr/>
          <p:nvPr/>
        </p:nvSpPr>
        <p:spPr>
          <a:xfrm>
            <a:off x="3325495" y="2967990"/>
            <a:ext cx="1527175" cy="9220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Proxy</a:t>
            </a:r>
            <a:endParaRPr lang="en-US" altLang="zh-CN"/>
          </a:p>
        </p:txBody>
      </p:sp>
      <p:sp>
        <p:nvSpPr>
          <p:cNvPr id="6" name="矩形 5"/>
          <p:cNvSpPr/>
          <p:nvPr/>
        </p:nvSpPr>
        <p:spPr>
          <a:xfrm>
            <a:off x="5454650" y="2967990"/>
            <a:ext cx="1527175" cy="9220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Logic</a:t>
            </a:r>
            <a:endParaRPr lang="en-US" altLang="zh-CN"/>
          </a:p>
        </p:txBody>
      </p:sp>
      <p:cxnSp>
        <p:nvCxnSpPr>
          <p:cNvPr id="7" name="直接箭头连接符 6"/>
          <p:cNvCxnSpPr>
            <a:stCxn id="4" idx="3"/>
            <a:endCxn id="5" idx="1"/>
          </p:cNvCxnSpPr>
          <p:nvPr/>
        </p:nvCxnSpPr>
        <p:spPr>
          <a:xfrm>
            <a:off x="2722880" y="3429000"/>
            <a:ext cx="6026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4852035" y="3429000"/>
            <a:ext cx="6026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Opensea Metadata</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228600" lvl="0" indent="-228600" defTabSz="342900">
              <a:lnSpc>
                <a:spcPct val="120000"/>
              </a:lnSpc>
              <a:buFont typeface="Arial" panose="020B0604020202020204" pitchFamily="34" charset="0"/>
              <a:buChar char="•"/>
            </a:pPr>
            <a:r>
              <a:rPr lang="en-US" altLang="en-US" sz="1800" dirty="0">
                <a:solidFill>
                  <a:srgbClr val="262626"/>
                </a:solidFill>
              </a:rPr>
              <a:t>Data Structure </a:t>
            </a:r>
            <a:endParaRPr lang="en-US" altLang="en-US" sz="1800" dirty="0">
              <a:solidFill>
                <a:srgbClr val="262626"/>
              </a:solidFill>
            </a:endParaRPr>
          </a:p>
        </p:txBody>
      </p:sp>
      <p:sp>
        <p:nvSpPr>
          <p:cNvPr id="4" name="矩形 3"/>
          <p:cNvSpPr/>
          <p:nvPr/>
        </p:nvSpPr>
        <p:spPr>
          <a:xfrm>
            <a:off x="1195705" y="2967990"/>
            <a:ext cx="1527175" cy="9220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Contract</a:t>
            </a:r>
            <a:endParaRPr lang="en-US" altLang="zh-CN"/>
          </a:p>
        </p:txBody>
      </p:sp>
      <p:sp>
        <p:nvSpPr>
          <p:cNvPr id="5" name="矩形 4"/>
          <p:cNvSpPr/>
          <p:nvPr/>
        </p:nvSpPr>
        <p:spPr>
          <a:xfrm>
            <a:off x="3325495" y="2967990"/>
            <a:ext cx="1527175" cy="9220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Proxy</a:t>
            </a:r>
            <a:endParaRPr lang="en-US" altLang="zh-CN"/>
          </a:p>
        </p:txBody>
      </p:sp>
      <p:sp>
        <p:nvSpPr>
          <p:cNvPr id="6" name="矩形 5"/>
          <p:cNvSpPr/>
          <p:nvPr/>
        </p:nvSpPr>
        <p:spPr>
          <a:xfrm>
            <a:off x="5454650" y="2967990"/>
            <a:ext cx="1527175" cy="9220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en-US" altLang="zh-CN"/>
              <a:t>Logic</a:t>
            </a:r>
            <a:endParaRPr lang="en-US" altLang="zh-CN"/>
          </a:p>
        </p:txBody>
      </p:sp>
      <p:cxnSp>
        <p:nvCxnSpPr>
          <p:cNvPr id="7" name="直接箭头连接符 6"/>
          <p:cNvCxnSpPr>
            <a:stCxn id="4" idx="3"/>
            <a:endCxn id="5" idx="1"/>
          </p:cNvCxnSpPr>
          <p:nvPr/>
        </p:nvCxnSpPr>
        <p:spPr>
          <a:xfrm>
            <a:off x="2722880" y="3429000"/>
            <a:ext cx="6026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4852035" y="3429000"/>
            <a:ext cx="60261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 name="图片 8" descr="8357ffd-nft-metadata"/>
          <p:cNvPicPr>
            <a:picLocks noChangeAspect="1"/>
          </p:cNvPicPr>
          <p:nvPr/>
        </p:nvPicPr>
        <p:blipFill>
          <a:blip r:embed="rId1"/>
          <a:stretch>
            <a:fillRect/>
          </a:stretch>
        </p:blipFill>
        <p:spPr>
          <a:xfrm>
            <a:off x="628650" y="1318895"/>
            <a:ext cx="7447915" cy="4572635"/>
          </a:xfrm>
          <a:prstGeom prst="rect">
            <a:avLst/>
          </a:prstGeom>
        </p:spPr>
      </p:pic>
      <p:pic>
        <p:nvPicPr>
          <p:cNvPr id="10" name="图片 9"/>
          <p:cNvPicPr>
            <a:picLocks noChangeAspect="1"/>
          </p:cNvPicPr>
          <p:nvPr/>
        </p:nvPicPr>
        <p:blipFill>
          <a:blip r:embed="rId2"/>
          <a:stretch>
            <a:fillRect/>
          </a:stretch>
        </p:blipFill>
        <p:spPr>
          <a:xfrm>
            <a:off x="969645" y="5391150"/>
            <a:ext cx="6238875" cy="14668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What is Flask</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228600" lvl="0" indent="-228600" defTabSz="342900">
              <a:lnSpc>
                <a:spcPct val="120000"/>
              </a:lnSpc>
              <a:buFont typeface="Arial" panose="020B0604020202020204" pitchFamily="34" charset="0"/>
              <a:buChar char="•"/>
            </a:pPr>
            <a:r>
              <a:rPr lang="en-US" altLang="en-US" sz="1800" dirty="0">
                <a:solidFill>
                  <a:srgbClr val="262626"/>
                </a:solidFill>
              </a:rPr>
              <a:t>Flask is a web application framework written in Python</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Flask is based on Werkzeug WSGI toolkit and Jinja2 template engine. Both are Pocco projects.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So we can use this to write frontend and backend</a:t>
            </a:r>
            <a:endParaRPr lang="en-US" altLang="en-US" sz="1800" dirty="0">
              <a:solidFill>
                <a:srgbClr val="26262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What is Flask</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228600" lvl="0" indent="-228600" defTabSz="342900">
              <a:lnSpc>
                <a:spcPct val="120000"/>
              </a:lnSpc>
              <a:buFont typeface="Arial" panose="020B0604020202020204" pitchFamily="34" charset="0"/>
              <a:buChar char="•"/>
            </a:pPr>
            <a:r>
              <a:rPr lang="en-US" altLang="en-US" sz="1800" dirty="0">
                <a:solidFill>
                  <a:srgbClr val="262626"/>
                </a:solidFill>
              </a:rPr>
              <a:t>https://www.tutorialspoint.com/flask/index.htm</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backend / api service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Application is main program</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routing and variable rules contral the logic</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see code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Templates is the front end</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SQLite is the and SQLalchemy is the data model</a:t>
            </a:r>
            <a:endParaRPr lang="en-US" altLang="en-US" sz="1800" dirty="0">
              <a:solidFill>
                <a:srgbClr val="262626"/>
              </a:solidFill>
            </a:endParaRPr>
          </a:p>
        </p:txBody>
      </p:sp>
      <p:pic>
        <p:nvPicPr>
          <p:cNvPr id="4" name="图片 3"/>
          <p:cNvPicPr>
            <a:picLocks noChangeAspect="1"/>
          </p:cNvPicPr>
          <p:nvPr/>
        </p:nvPicPr>
        <p:blipFill>
          <a:blip r:embed="rId1"/>
          <a:stretch>
            <a:fillRect/>
          </a:stretch>
        </p:blipFill>
        <p:spPr>
          <a:xfrm>
            <a:off x="6181725" y="0"/>
            <a:ext cx="2333625" cy="5305425"/>
          </a:xfrm>
          <a:prstGeom prst="rect">
            <a:avLst/>
          </a:prstGeom>
        </p:spPr>
      </p:pic>
      <p:pic>
        <p:nvPicPr>
          <p:cNvPr id="5" name="图片 4"/>
          <p:cNvPicPr>
            <a:picLocks noChangeAspect="1"/>
          </p:cNvPicPr>
          <p:nvPr/>
        </p:nvPicPr>
        <p:blipFill>
          <a:blip r:embed="rId2"/>
          <a:stretch>
            <a:fillRect/>
          </a:stretch>
        </p:blipFill>
        <p:spPr>
          <a:xfrm>
            <a:off x="6181725" y="5013960"/>
            <a:ext cx="2281555" cy="13519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Setup Metadata service with Flask</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228600" lvl="0" indent="-228600" defTabSz="342900">
              <a:lnSpc>
                <a:spcPct val="120000"/>
              </a:lnSpc>
              <a:buFont typeface="Arial" panose="020B0604020202020204" pitchFamily="34" charset="0"/>
              <a:buChar char="•"/>
            </a:pPr>
            <a:r>
              <a:rPr lang="en-US" altLang="en-US" sz="1800" dirty="0">
                <a:solidFill>
                  <a:srgbClr val="262626"/>
                </a:solidFill>
              </a:rPr>
              <a:t>Code Demo</a:t>
            </a:r>
            <a:endParaRPr lang="en-US" altLang="en-US" sz="1800" dirty="0">
              <a:solidFill>
                <a:srgbClr val="26262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t>What is ERC721</a:t>
            </a:r>
            <a:endParaRPr lang="en-US" dirty="0"/>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Code Demo: </a:t>
            </a:r>
            <a:r>
              <a:rPr lang="en-US" dirty="0">
                <a:latin typeface="Calibri" panose="020F0502020204030204" pitchFamily="34" charset="0"/>
                <a:cs typeface="Calibri" panose="020F0502020204030204" pitchFamily="34" charset="0"/>
                <a:sym typeface="+mn-ea"/>
              </a:rPr>
              <a:t>How to create a Debt ERC721 </a:t>
            </a:r>
            <a:endParaRPr lang="zh-CN" alt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What is Opensea</a:t>
            </a:r>
            <a:endParaRPr lang="en-US" b="1"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Opensea Sales Model</a:t>
            </a:r>
            <a:endParaRPr lang="en-US"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r>
              <a:rPr lang="en-US" dirty="0">
                <a:latin typeface="Calibri" panose="020F0502020204030204" pitchFamily="34" charset="0"/>
                <a:cs typeface="Calibri" panose="020F0502020204030204" pitchFamily="34" charset="0"/>
                <a:sym typeface="+mn-ea"/>
              </a:rPr>
              <a:t>Code Demo: Opensea Creatures Code Explaination</a:t>
            </a:r>
            <a:endParaRPr lang="en-US" dirty="0">
              <a:latin typeface="Calibri" panose="020F0502020204030204" pitchFamily="34" charset="0"/>
              <a:cs typeface="Calibri" panose="020F0502020204030204" pitchFamily="34" charset="0"/>
              <a:sym typeface="+mn-ea"/>
            </a:endParaRPr>
          </a:p>
          <a:p>
            <a:pPr marL="171450" lvl="0" indent="-171450" fontAlgn="auto">
              <a:lnSpc>
                <a:spcPct val="200000"/>
              </a:lnSpc>
              <a:spcBef>
                <a:spcPts val="700"/>
              </a:spcBef>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lvl="0" indent="0" fontAlgn="auto">
              <a:lnSpc>
                <a:spcPct val="200000"/>
              </a:lnSpc>
              <a:spcBef>
                <a:spcPts val="700"/>
              </a:spcBef>
              <a:buFont typeface="Arial" panose="020B0604020202020204" pitchFamily="34" charset="0"/>
              <a:buNone/>
            </a:pPr>
            <a:endParaRPr lang="en-US" dirty="0">
              <a:latin typeface="Calibri" panose="020F0502020204030204" pitchFamily="34" charset="0"/>
              <a:cs typeface="Calibri" panose="020F0502020204030204" pitchFamily="34" charset="0"/>
            </a:endParaRPr>
          </a:p>
          <a:p>
            <a:pPr marL="171450" lvl="0" indent="-171450" fontAlgn="auto">
              <a:lnSpc>
                <a:spcPct val="200000"/>
              </a:lnSpc>
              <a:spcBef>
                <a:spcPts val="700"/>
              </a:spcBef>
              <a:buFont typeface="Arial" panose="020B0604020202020204" pitchFamily="34" charset="0"/>
              <a:buChar char="•"/>
            </a:pP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a:ea typeface="Montserrat"/>
                <a:cs typeface="Montserrat"/>
                <a:sym typeface="Montserrat"/>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ERC721</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defTabSz="342900">
              <a:lnSpc>
                <a:spcPct val="120000"/>
              </a:lnSpc>
            </a:pPr>
            <a:r>
              <a:rPr lang="en-US" altLang="en-US" sz="1800" dirty="0">
                <a:solidFill>
                  <a:srgbClr val="262626"/>
                </a:solidFill>
              </a:rPr>
              <a:t>ERC721 tokens, more commonly referred to as Non-Fungible tokens (NFTs). </a:t>
            </a:r>
            <a:endParaRPr lang="en-US" altLang="en-US" sz="1800" dirty="0">
              <a:solidFill>
                <a:srgbClr val="262626"/>
              </a:solidFill>
            </a:endParaRPr>
          </a:p>
          <a:p>
            <a:pPr defTabSz="342900">
              <a:lnSpc>
                <a:spcPct val="120000"/>
              </a:lnSpc>
            </a:pPr>
            <a:r>
              <a:rPr lang="en-US" altLang="en-US" sz="1800" dirty="0">
                <a:solidFill>
                  <a:srgbClr val="262626"/>
                </a:solidFill>
              </a:rPr>
              <a:t>Non-Fungible tokens allow developers to tokenize ownership of any arbitrary data, drastically increasing the design space of what can be represented as a token on the Ethereum blockchain.</a:t>
            </a:r>
            <a:endParaRPr lang="en-US" altLang="en-US" sz="1800" dirty="0">
              <a:solidFill>
                <a:srgbClr val="262626"/>
              </a:solidFill>
            </a:endParaRPr>
          </a:p>
          <a:p>
            <a:pPr defTabSz="342900">
              <a:lnSpc>
                <a:spcPct val="120000"/>
              </a:lnSpc>
            </a:pPr>
            <a:r>
              <a:rPr lang="en-US" altLang="en-US" sz="1800" dirty="0">
                <a:solidFill>
                  <a:srgbClr val="262626"/>
                </a:solidFill>
              </a:rPr>
              <a:t>The biggest differentiator of Non-Fungible tokens is that </a:t>
            </a:r>
            <a:endParaRPr lang="en-US" altLang="en-US" sz="1800" dirty="0">
              <a:solidFill>
                <a:srgbClr val="262626"/>
              </a:solidFill>
            </a:endParaRPr>
          </a:p>
          <a:p>
            <a:pPr lvl="1" defTabSz="342900">
              <a:lnSpc>
                <a:spcPct val="120000"/>
              </a:lnSpc>
            </a:pPr>
            <a:r>
              <a:rPr lang="en-US" altLang="en-US" sz="1540" dirty="0">
                <a:solidFill>
                  <a:srgbClr val="262626"/>
                </a:solidFill>
              </a:rPr>
              <a:t>each one is tied to a different identifier, making each token unique to its owner. This is much different to tokens leveraging the ERC20 token standard, which is a token standard for fungible tokens, meaning each token is interchangeable. </a:t>
            </a:r>
            <a:endParaRPr lang="en-US" altLang="en-US" sz="1540" dirty="0">
              <a:solidFill>
                <a:srgbClr val="262626"/>
              </a:solidFill>
            </a:endParaRPr>
          </a:p>
          <a:p>
            <a:pPr lvl="1" defTabSz="342900">
              <a:lnSpc>
                <a:spcPct val="120000"/>
              </a:lnSpc>
            </a:pPr>
            <a:r>
              <a:rPr lang="en-US" altLang="en-US" sz="1540" dirty="0">
                <a:solidFill>
                  <a:srgbClr val="262626"/>
                </a:solidFill>
              </a:rPr>
              <a:t>In the ERC20 token standard, developers can create any number of tokens within one contract, but in the ERC721 token standard, each token within the contract holds a different value.</a:t>
            </a:r>
            <a:endParaRPr lang="en-US" altLang="en-US" sz="1540" dirty="0">
              <a:solidFill>
                <a:srgbClr val="262626"/>
              </a:solidFill>
            </a:endParaRPr>
          </a:p>
          <a:p>
            <a:pPr marL="0" lvl="0" indent="0" defTabSz="342900">
              <a:lnSpc>
                <a:spcPct val="120000"/>
              </a:lnSpc>
              <a:buFont typeface="Arial" panose="020B0604020202020204" pitchFamily="34" charset="0"/>
              <a:buNone/>
            </a:pPr>
            <a:endParaRPr lang="en-US" altLang="en-US" sz="180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ERC721</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fontScale="75000"/>
          </a:bodyPr>
          <a:lstStyle/>
          <a:p>
            <a:pPr marL="0" lvl="0" indent="0" defTabSz="342900">
              <a:lnSpc>
                <a:spcPct val="120000"/>
              </a:lnSpc>
              <a:buFont typeface="Arial" panose="020B0604020202020204" pitchFamily="34" charset="0"/>
              <a:buNone/>
            </a:pPr>
            <a:r>
              <a:rPr lang="en-US" altLang="en-US" sz="1800" dirty="0">
                <a:solidFill>
                  <a:srgbClr val="262626"/>
                </a:solidFill>
              </a:rPr>
              <a:t>interface IERC721 is IERC165 {</a:t>
            </a:r>
            <a:endParaRPr lang="en-US" altLang="en-US" sz="1800" dirty="0">
              <a:solidFill>
                <a:srgbClr val="262626"/>
              </a:solidFill>
            </a:endParaRPr>
          </a:p>
          <a:p>
            <a:pPr marL="0" lvl="0" indent="0" defTabSz="342900">
              <a:lnSpc>
                <a:spcPct val="120000"/>
              </a:lnSpc>
              <a:buFont typeface="Arial" panose="020B0604020202020204" pitchFamily="34" charset="0"/>
              <a:buNone/>
            </a:pPr>
            <a:r>
              <a:rPr lang="en-US" altLang="en-US" sz="1800" dirty="0">
                <a:solidFill>
                  <a:srgbClr val="262626"/>
                </a:solidFill>
              </a:rPr>
              <a:t>    event Transfer(address indexed from, address indexed to, uint256 indexed tokenId);</a:t>
            </a:r>
            <a:endParaRPr lang="en-US" altLang="en-US" sz="1800" dirty="0">
              <a:solidFill>
                <a:srgbClr val="262626"/>
              </a:solidFill>
            </a:endParaRPr>
          </a:p>
          <a:p>
            <a:pPr marL="0" lvl="0" indent="0" defTabSz="342900">
              <a:lnSpc>
                <a:spcPct val="120000"/>
              </a:lnSpc>
              <a:buFont typeface="Arial" panose="020B0604020202020204" pitchFamily="34" charset="0"/>
              <a:buNone/>
            </a:pPr>
            <a:r>
              <a:rPr lang="en-US" altLang="en-US" sz="1800" dirty="0">
                <a:solidFill>
                  <a:srgbClr val="262626"/>
                </a:solidFill>
              </a:rPr>
              <a:t>    event Approval(address indexed owner, address indexed approved, uint256 indexed tokenId);</a:t>
            </a:r>
            <a:endParaRPr lang="en-US" altLang="en-US" sz="1800" dirty="0">
              <a:solidFill>
                <a:srgbClr val="262626"/>
              </a:solidFill>
            </a:endParaRPr>
          </a:p>
          <a:p>
            <a:pPr marL="0" lvl="0" indent="0" defTabSz="342900">
              <a:lnSpc>
                <a:spcPct val="120000"/>
              </a:lnSpc>
              <a:buFont typeface="Arial" panose="020B0604020202020204" pitchFamily="34" charset="0"/>
              <a:buNone/>
            </a:pPr>
            <a:r>
              <a:rPr lang="en-US" altLang="en-US" sz="1800" dirty="0">
                <a:solidFill>
                  <a:srgbClr val="262626"/>
                </a:solidFill>
              </a:rPr>
              <a:t>    event </a:t>
            </a:r>
            <a:r>
              <a:rPr lang="en-US" altLang="en-US" sz="1800" dirty="0">
                <a:solidFill>
                  <a:srgbClr val="FF0000"/>
                </a:solidFill>
              </a:rPr>
              <a:t>ApprovalForAll</a:t>
            </a:r>
            <a:r>
              <a:rPr lang="en-US" altLang="en-US" sz="1800" dirty="0">
                <a:solidFill>
                  <a:srgbClr val="262626"/>
                </a:solidFill>
              </a:rPr>
              <a:t>(address indexed owner, address indexed operator, bool approved);</a:t>
            </a:r>
            <a:endParaRPr lang="en-US" altLang="en-US" sz="1800" dirty="0">
              <a:solidFill>
                <a:srgbClr val="262626"/>
              </a:solidFill>
            </a:endParaRPr>
          </a:p>
          <a:p>
            <a:pPr marL="0" lvl="0" indent="0" defTabSz="342900">
              <a:lnSpc>
                <a:spcPct val="120000"/>
              </a:lnSpc>
              <a:buFont typeface="Arial" panose="020B0604020202020204" pitchFamily="34" charset="0"/>
              <a:buNone/>
            </a:pPr>
            <a:r>
              <a:rPr lang="en-US" altLang="en-US" sz="1800" dirty="0">
                <a:solidFill>
                  <a:srgbClr val="262626"/>
                </a:solidFill>
              </a:rPr>
              <a:t>    function balanceOf(address owner) external view returns (uint256 balance);</a:t>
            </a:r>
            <a:endParaRPr lang="en-US" altLang="en-US" sz="1800" dirty="0">
              <a:solidFill>
                <a:srgbClr val="262626"/>
              </a:solidFill>
            </a:endParaRPr>
          </a:p>
          <a:p>
            <a:pPr marL="0" lvl="0" indent="0" defTabSz="342900">
              <a:lnSpc>
                <a:spcPct val="120000"/>
              </a:lnSpc>
              <a:buFont typeface="Arial" panose="020B0604020202020204" pitchFamily="34" charset="0"/>
              <a:buNone/>
            </a:pPr>
            <a:r>
              <a:rPr lang="en-US" altLang="en-US" sz="1800" dirty="0">
                <a:solidFill>
                  <a:srgbClr val="262626"/>
                </a:solidFill>
              </a:rPr>
              <a:t>    function </a:t>
            </a:r>
            <a:r>
              <a:rPr lang="en-US" altLang="en-US" sz="1800" dirty="0">
                <a:solidFill>
                  <a:srgbClr val="FF0000"/>
                </a:solidFill>
              </a:rPr>
              <a:t>ownerOf</a:t>
            </a:r>
            <a:r>
              <a:rPr lang="en-US" altLang="en-US" sz="1800" dirty="0">
                <a:solidFill>
                  <a:srgbClr val="262626"/>
                </a:solidFill>
              </a:rPr>
              <a:t>(uint256 tokenId) external view returns (address owner);</a:t>
            </a:r>
            <a:endParaRPr lang="en-US" altLang="en-US" sz="1800" dirty="0">
              <a:solidFill>
                <a:srgbClr val="262626"/>
              </a:solidFill>
            </a:endParaRPr>
          </a:p>
          <a:p>
            <a:pPr marL="0" lvl="0" indent="0" defTabSz="342900">
              <a:lnSpc>
                <a:spcPct val="120000"/>
              </a:lnSpc>
              <a:buFont typeface="Arial" panose="020B0604020202020204" pitchFamily="34" charset="0"/>
              <a:buNone/>
            </a:pPr>
            <a:r>
              <a:rPr lang="en-US" altLang="en-US" sz="1800" dirty="0">
                <a:solidFill>
                  <a:srgbClr val="262626"/>
                </a:solidFill>
              </a:rPr>
              <a:t>    function safeTransferFrom(address from, address to, uint256 tokenId) external;</a:t>
            </a:r>
            <a:endParaRPr lang="en-US" altLang="en-US" sz="1800" dirty="0">
              <a:solidFill>
                <a:srgbClr val="262626"/>
              </a:solidFill>
            </a:endParaRPr>
          </a:p>
          <a:p>
            <a:pPr marL="0" lvl="0" indent="0" defTabSz="342900">
              <a:lnSpc>
                <a:spcPct val="120000"/>
              </a:lnSpc>
              <a:buFont typeface="Arial" panose="020B0604020202020204" pitchFamily="34" charset="0"/>
              <a:buNone/>
            </a:pPr>
            <a:r>
              <a:rPr lang="en-US" altLang="en-US" sz="1800" dirty="0">
                <a:solidFill>
                  <a:srgbClr val="262626"/>
                </a:solidFill>
              </a:rPr>
              <a:t>    function transferFrom(address from, address to, uint256 tokenId) external;</a:t>
            </a:r>
            <a:endParaRPr lang="en-US" altLang="en-US" sz="1800" dirty="0">
              <a:solidFill>
                <a:srgbClr val="262626"/>
              </a:solidFill>
            </a:endParaRPr>
          </a:p>
          <a:p>
            <a:pPr marL="0" lvl="0" indent="0" defTabSz="342900">
              <a:lnSpc>
                <a:spcPct val="120000"/>
              </a:lnSpc>
              <a:buFont typeface="Arial" panose="020B0604020202020204" pitchFamily="34" charset="0"/>
              <a:buNone/>
            </a:pPr>
            <a:r>
              <a:rPr lang="en-US" altLang="en-US" sz="1800" dirty="0">
                <a:solidFill>
                  <a:srgbClr val="262626"/>
                </a:solidFill>
              </a:rPr>
              <a:t>    function </a:t>
            </a:r>
            <a:r>
              <a:rPr lang="en-US" altLang="en-US" sz="1800" dirty="0">
                <a:solidFill>
                  <a:srgbClr val="FF0000"/>
                </a:solidFill>
              </a:rPr>
              <a:t>approve</a:t>
            </a:r>
            <a:r>
              <a:rPr lang="en-US" altLang="en-US" sz="1800" dirty="0">
                <a:solidFill>
                  <a:srgbClr val="262626"/>
                </a:solidFill>
              </a:rPr>
              <a:t>(address to, uint256 tokenId) external;</a:t>
            </a:r>
            <a:endParaRPr lang="en-US" altLang="en-US" sz="1800" dirty="0">
              <a:solidFill>
                <a:srgbClr val="262626"/>
              </a:solidFill>
            </a:endParaRPr>
          </a:p>
          <a:p>
            <a:pPr marL="0" lvl="0" indent="0" defTabSz="342900">
              <a:lnSpc>
                <a:spcPct val="120000"/>
              </a:lnSpc>
              <a:buFont typeface="Arial" panose="020B0604020202020204" pitchFamily="34" charset="0"/>
              <a:buNone/>
            </a:pPr>
            <a:r>
              <a:rPr lang="en-US" altLang="en-US" sz="1800" dirty="0">
                <a:solidFill>
                  <a:srgbClr val="262626"/>
                </a:solidFill>
              </a:rPr>
              <a:t>    function </a:t>
            </a:r>
            <a:r>
              <a:rPr lang="en-US" altLang="en-US" sz="1800" dirty="0">
                <a:solidFill>
                  <a:srgbClr val="FF0000"/>
                </a:solidFill>
              </a:rPr>
              <a:t>getApproved</a:t>
            </a:r>
            <a:r>
              <a:rPr lang="en-US" altLang="en-US" sz="1800" dirty="0">
                <a:solidFill>
                  <a:srgbClr val="262626"/>
                </a:solidFill>
              </a:rPr>
              <a:t>(uint256 tokenId) external view returns (address operator);</a:t>
            </a:r>
            <a:endParaRPr lang="en-US" altLang="en-US" sz="1800" dirty="0">
              <a:solidFill>
                <a:srgbClr val="262626"/>
              </a:solidFill>
            </a:endParaRPr>
          </a:p>
          <a:p>
            <a:pPr marL="0" lvl="0" indent="0" defTabSz="342900">
              <a:lnSpc>
                <a:spcPct val="120000"/>
              </a:lnSpc>
              <a:buFont typeface="Arial" panose="020B0604020202020204" pitchFamily="34" charset="0"/>
              <a:buNone/>
            </a:pPr>
            <a:r>
              <a:rPr lang="en-US" altLang="en-US" sz="1800" dirty="0">
                <a:solidFill>
                  <a:srgbClr val="262626"/>
                </a:solidFill>
              </a:rPr>
              <a:t>    function </a:t>
            </a:r>
            <a:r>
              <a:rPr lang="en-US" altLang="en-US" sz="1800" dirty="0">
                <a:solidFill>
                  <a:srgbClr val="FF0000"/>
                </a:solidFill>
              </a:rPr>
              <a:t>setApprovalForAll</a:t>
            </a:r>
            <a:r>
              <a:rPr lang="en-US" altLang="en-US" sz="1800" dirty="0">
                <a:solidFill>
                  <a:srgbClr val="262626"/>
                </a:solidFill>
              </a:rPr>
              <a:t>(address operator, bool _approved) external;</a:t>
            </a:r>
            <a:endParaRPr lang="en-US" altLang="en-US" sz="1800" dirty="0">
              <a:solidFill>
                <a:srgbClr val="262626"/>
              </a:solidFill>
            </a:endParaRPr>
          </a:p>
          <a:p>
            <a:pPr marL="0" lvl="0" indent="0" defTabSz="342900">
              <a:lnSpc>
                <a:spcPct val="120000"/>
              </a:lnSpc>
              <a:buFont typeface="Arial" panose="020B0604020202020204" pitchFamily="34" charset="0"/>
              <a:buNone/>
            </a:pPr>
            <a:r>
              <a:rPr lang="en-US" altLang="en-US" sz="1800" dirty="0">
                <a:solidFill>
                  <a:srgbClr val="262626"/>
                </a:solidFill>
              </a:rPr>
              <a:t>    function </a:t>
            </a:r>
            <a:r>
              <a:rPr lang="en-US" altLang="en-US" sz="1800" dirty="0">
                <a:solidFill>
                  <a:srgbClr val="FF0000"/>
                </a:solidFill>
              </a:rPr>
              <a:t>isApprovedForAll</a:t>
            </a:r>
            <a:r>
              <a:rPr lang="en-US" altLang="en-US" sz="1800" dirty="0">
                <a:solidFill>
                  <a:srgbClr val="262626"/>
                </a:solidFill>
              </a:rPr>
              <a:t>(address owner, address operator) external view returns (bool);</a:t>
            </a:r>
            <a:endParaRPr lang="en-US" altLang="en-US" sz="1800" dirty="0">
              <a:solidFill>
                <a:srgbClr val="262626"/>
              </a:solidFill>
            </a:endParaRPr>
          </a:p>
          <a:p>
            <a:pPr marL="0" lvl="0" indent="0" defTabSz="342900">
              <a:lnSpc>
                <a:spcPct val="120000"/>
              </a:lnSpc>
              <a:buFont typeface="Arial" panose="020B0604020202020204" pitchFamily="34" charset="0"/>
              <a:buNone/>
            </a:pPr>
            <a:r>
              <a:rPr lang="en-US" altLang="en-US" sz="1800" dirty="0">
                <a:solidFill>
                  <a:srgbClr val="262626"/>
                </a:solidFill>
              </a:rPr>
              <a:t>    function safeTransferFrom(address from, address to, uint256 tokenId, bytes calldata data) external;</a:t>
            </a:r>
            <a:endParaRPr lang="en-US" altLang="en-US" sz="1800" dirty="0">
              <a:solidFill>
                <a:srgbClr val="262626"/>
              </a:solidFill>
            </a:endParaRPr>
          </a:p>
          <a:p>
            <a:pPr marL="0" lvl="0" indent="0" defTabSz="342900">
              <a:lnSpc>
                <a:spcPct val="120000"/>
              </a:lnSpc>
              <a:buFont typeface="Arial" panose="020B0604020202020204" pitchFamily="34" charset="0"/>
              <a:buNone/>
            </a:pPr>
            <a:r>
              <a:rPr lang="en-US" altLang="en-US" sz="1800" dirty="0">
                <a:solidFill>
                  <a:srgbClr val="262626"/>
                </a:solidFill>
              </a:rPr>
              <a:t>}</a:t>
            </a:r>
            <a:endParaRPr lang="en-US" altLang="en-US" sz="1800" dirty="0">
              <a:solidFill>
                <a:srgbClr val="26262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ERC721</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0" lvl="0" indent="0" defTabSz="342900">
              <a:lnSpc>
                <a:spcPct val="120000"/>
              </a:lnSpc>
              <a:buFont typeface="Arial" panose="020B0604020202020204" pitchFamily="34" charset="0"/>
              <a:buNone/>
            </a:pPr>
            <a:r>
              <a:rPr lang="en-US" altLang="en-US" sz="1800" dirty="0">
                <a:solidFill>
                  <a:srgbClr val="262626"/>
                </a:solidFill>
              </a:rPr>
              <a:t>ERC721 code walk through</a:t>
            </a:r>
            <a:endParaRPr lang="en-US" altLang="en-US" sz="1800" dirty="0">
              <a:solidFill>
                <a:srgbClr val="262626"/>
              </a:solidFill>
            </a:endParaRPr>
          </a:p>
        </p:txBody>
      </p:sp>
      <p:pic>
        <p:nvPicPr>
          <p:cNvPr id="5" name="图片 4"/>
          <p:cNvPicPr>
            <a:picLocks noChangeAspect="1"/>
          </p:cNvPicPr>
          <p:nvPr/>
        </p:nvPicPr>
        <p:blipFill>
          <a:blip r:embed="rId1"/>
          <a:stretch>
            <a:fillRect/>
          </a:stretch>
        </p:blipFill>
        <p:spPr>
          <a:xfrm>
            <a:off x="628650" y="1544955"/>
            <a:ext cx="3648075" cy="2066925"/>
          </a:xfrm>
          <a:prstGeom prst="rect">
            <a:avLst/>
          </a:prstGeom>
        </p:spPr>
      </p:pic>
      <p:pic>
        <p:nvPicPr>
          <p:cNvPr id="7" name="图片 6"/>
          <p:cNvPicPr>
            <a:picLocks noChangeAspect="1"/>
          </p:cNvPicPr>
          <p:nvPr/>
        </p:nvPicPr>
        <p:blipFill>
          <a:blip r:embed="rId2"/>
          <a:stretch>
            <a:fillRect/>
          </a:stretch>
        </p:blipFill>
        <p:spPr>
          <a:xfrm>
            <a:off x="628650" y="3611880"/>
            <a:ext cx="5743575" cy="1095375"/>
          </a:xfrm>
          <a:prstGeom prst="rect">
            <a:avLst/>
          </a:prstGeom>
        </p:spPr>
      </p:pic>
      <p:pic>
        <p:nvPicPr>
          <p:cNvPr id="8" name="图片 7"/>
          <p:cNvPicPr>
            <a:picLocks noChangeAspect="1"/>
          </p:cNvPicPr>
          <p:nvPr/>
        </p:nvPicPr>
        <p:blipFill>
          <a:blip r:embed="rId3"/>
          <a:stretch>
            <a:fillRect/>
          </a:stretch>
        </p:blipFill>
        <p:spPr>
          <a:xfrm>
            <a:off x="628650" y="4707255"/>
            <a:ext cx="4524375" cy="12096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sym typeface="+mn-ea"/>
              </a:rPr>
              <a:t>What is ERC721</a:t>
            </a:r>
            <a:endParaRPr lang="zh-CN" alt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0" lvl="0" indent="0" defTabSz="342900">
              <a:lnSpc>
                <a:spcPct val="120000"/>
              </a:lnSpc>
              <a:buFont typeface="Arial" panose="020B0604020202020204" pitchFamily="34" charset="0"/>
              <a:buNone/>
            </a:pPr>
            <a:r>
              <a:rPr lang="en-US" altLang="en-US" sz="1800" dirty="0">
                <a:solidFill>
                  <a:srgbClr val="262626"/>
                </a:solidFill>
              </a:rPr>
              <a:t>1. Approval and Operator </a:t>
            </a:r>
            <a:endParaRPr lang="en-US" altLang="en-US" sz="1800" dirty="0">
              <a:solidFill>
                <a:srgbClr val="262626"/>
              </a:solidFill>
            </a:endParaRPr>
          </a:p>
          <a:p>
            <a:pPr marL="0" lvl="0" indent="0" defTabSz="342900">
              <a:lnSpc>
                <a:spcPct val="120000"/>
              </a:lnSpc>
              <a:buFont typeface="Arial" panose="020B0604020202020204" pitchFamily="34" charset="0"/>
              <a:buNone/>
            </a:pPr>
            <a:r>
              <a:rPr lang="en-US" altLang="en-US" sz="1800" dirty="0">
                <a:solidFill>
                  <a:srgbClr val="262626"/>
                </a:solidFill>
              </a:rPr>
              <a:t>enables or disables (`approved`) `operator` to manage all of its assets</a:t>
            </a:r>
            <a:endParaRPr lang="en-US" altLang="en-US" sz="1800" dirty="0">
              <a:solidFill>
                <a:srgbClr val="262626"/>
              </a:solidFill>
            </a:endParaRPr>
          </a:p>
          <a:p>
            <a:pPr marL="0" lvl="0" indent="0" defTabSz="342900">
              <a:lnSpc>
                <a:spcPct val="120000"/>
              </a:lnSpc>
              <a:buFont typeface="Arial" panose="020B0604020202020204" pitchFamily="34" charset="0"/>
              <a:buNone/>
            </a:pPr>
            <a:r>
              <a:rPr lang="en-US" altLang="en-US" sz="1800" dirty="0">
                <a:solidFill>
                  <a:srgbClr val="262626"/>
                </a:solidFill>
              </a:rPr>
              <a:t>Operators can call {transferFrom} or {safeTransferFrom} for any token owned by the caller</a:t>
            </a:r>
            <a:endParaRPr lang="en-US" altLang="en-US" sz="1800" dirty="0">
              <a:solidFill>
                <a:srgbClr val="262626"/>
              </a:solidFill>
            </a:endParaRPr>
          </a:p>
          <a:p>
            <a:pPr marL="0" lvl="0" indent="0" defTabSz="342900">
              <a:lnSpc>
                <a:spcPct val="120000"/>
              </a:lnSpc>
              <a:buFont typeface="Arial" panose="020B0604020202020204" pitchFamily="34" charset="0"/>
              <a:buNone/>
            </a:pPr>
            <a:endParaRPr lang="en-US" altLang="en-US" sz="1800" dirty="0">
              <a:solidFill>
                <a:srgbClr val="262626"/>
              </a:solidFill>
            </a:endParaRPr>
          </a:p>
          <a:p>
            <a:pPr marL="0" lvl="0" indent="0" defTabSz="342900">
              <a:lnSpc>
                <a:spcPct val="120000"/>
              </a:lnSpc>
              <a:buFont typeface="Arial" panose="020B0604020202020204" pitchFamily="34" charset="0"/>
              <a:buNone/>
            </a:pPr>
            <a:r>
              <a:rPr lang="en-US" altLang="en-US" sz="1800" dirty="0">
                <a:solidFill>
                  <a:srgbClr val="262626"/>
                </a:solidFill>
              </a:rPr>
              <a:t>2. TokenURI store all the metadata for this NFT</a:t>
            </a:r>
            <a:endParaRPr lang="en-US" altLang="en-US" sz="1800" dirty="0">
              <a:solidFill>
                <a:srgbClr val="262626"/>
              </a:solidFill>
            </a:endParaRPr>
          </a:p>
          <a:p>
            <a:pPr marL="0" lvl="0" indent="0" defTabSz="342900">
              <a:lnSpc>
                <a:spcPct val="120000"/>
              </a:lnSpc>
              <a:buFont typeface="Arial" panose="020B0604020202020204" pitchFamily="34" charset="0"/>
              <a:buNone/>
            </a:pPr>
            <a:r>
              <a:rPr lang="en-US" altLang="en-US" sz="1800" dirty="0">
                <a:solidFill>
                  <a:srgbClr val="262626"/>
                </a:solidFill>
              </a:rPr>
              <a:t>	how to make it more decentralized or transparent: IPFS</a:t>
            </a:r>
            <a:endParaRPr lang="en-US" altLang="en-US" sz="1800" dirty="0">
              <a:solidFill>
                <a:srgbClr val="262626"/>
              </a:solidFill>
            </a:endParaRPr>
          </a:p>
          <a:p>
            <a:pPr marL="0" lvl="0" indent="0" defTabSz="342900">
              <a:lnSpc>
                <a:spcPct val="120000"/>
              </a:lnSpc>
              <a:buFont typeface="Arial" panose="020B0604020202020204" pitchFamily="34" charset="0"/>
              <a:buNone/>
            </a:pPr>
            <a:endParaRPr lang="en-US" altLang="en-US" sz="1800" dirty="0">
              <a:solidFill>
                <a:srgbClr val="26262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How to Create Debt ERC721</a:t>
            </a:r>
            <a:endParaRPr lang="zh-CN" alt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0" lvl="0" indent="0" defTabSz="342900">
              <a:lnSpc>
                <a:spcPct val="120000"/>
              </a:lnSpc>
              <a:buFont typeface="Arial" panose="020B0604020202020204" pitchFamily="34" charset="0"/>
              <a:buNone/>
            </a:pPr>
            <a:r>
              <a:rPr lang="en-US" altLang="en-US" sz="1800" dirty="0">
                <a:solidFill>
                  <a:srgbClr val="262626"/>
                </a:solidFill>
              </a:rPr>
              <a:t>ERC721 Code Demo</a:t>
            </a:r>
            <a:endParaRPr lang="en-US" altLang="en-US" sz="1800" dirty="0">
              <a:solidFill>
                <a:srgbClr val="26262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Opensea</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228600" lvl="0" indent="-228600" defTabSz="342900">
              <a:lnSpc>
                <a:spcPct val="120000"/>
              </a:lnSpc>
              <a:buFont typeface="Arial" panose="020B0604020202020204" pitchFamily="34" charset="0"/>
              <a:buChar char="•"/>
            </a:pPr>
            <a:r>
              <a:rPr lang="en-US" altLang="en-US" sz="1800" dirty="0">
                <a:solidFill>
                  <a:srgbClr val="262626"/>
                </a:solidFill>
              </a:rPr>
              <a:t>The largest marketplace for digital goods</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OpenSea is the first and largest marketplace for user-owned digital goods, which include collectibles, gaming items, domain names, digital art, and other assets backed by a blockchain.</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r>
              <a:rPr lang="en-US" altLang="en-US" sz="1800" dirty="0">
                <a:solidFill>
                  <a:srgbClr val="262626"/>
                </a:solidFill>
              </a:rPr>
              <a:t>i.e. NTF market : Decentralized Ecommerce Market place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What is Opensea</a:t>
            </a:r>
            <a:endParaRPr lang="en-US" sz="3200" b="1"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628650" y="989044"/>
            <a:ext cx="7886700" cy="5605719"/>
          </a:xfrm>
        </p:spPr>
        <p:txBody>
          <a:bodyPr>
            <a:normAutofit/>
          </a:bodyPr>
          <a:lstStyle/>
          <a:p>
            <a:pPr marL="228600" lvl="0" indent="-228600" defTabSz="342900">
              <a:lnSpc>
                <a:spcPct val="120000"/>
              </a:lnSpc>
              <a:buFont typeface="Arial" panose="020B0604020202020204" pitchFamily="34" charset="0"/>
              <a:buChar char="•"/>
            </a:pPr>
            <a:r>
              <a:rPr lang="en-US" altLang="en-US" sz="1800" dirty="0">
                <a:solidFill>
                  <a:srgbClr val="262626"/>
                </a:solidFill>
              </a:rPr>
              <a:t>Category - Search Bar - Goods Listing (go through the website)</a:t>
            </a:r>
            <a:endParaRPr lang="en-US" altLang="en-US" sz="1800" dirty="0">
              <a:solidFill>
                <a:srgbClr val="262626"/>
              </a:solidFill>
            </a:endParaRPr>
          </a:p>
          <a:p>
            <a:pPr marL="228600" lvl="0" indent="-228600" defTabSz="342900">
              <a:lnSpc>
                <a:spcPct val="120000"/>
              </a:lnSpc>
              <a:buFont typeface="Arial" panose="020B0604020202020204" pitchFamily="34" charset="0"/>
              <a:buChar char="•"/>
            </a:pPr>
            <a:endParaRPr lang="en-US" altLang="en-US" sz="1800" dirty="0">
              <a:solidFill>
                <a:srgbClr val="262626"/>
              </a:solidFill>
            </a:endParaRPr>
          </a:p>
        </p:txBody>
      </p:sp>
      <p:pic>
        <p:nvPicPr>
          <p:cNvPr id="5" name="图片 4"/>
          <p:cNvPicPr>
            <a:picLocks noChangeAspect="1"/>
          </p:cNvPicPr>
          <p:nvPr/>
        </p:nvPicPr>
        <p:blipFill>
          <a:blip r:embed="rId1"/>
          <a:stretch>
            <a:fillRect/>
          </a:stretch>
        </p:blipFill>
        <p:spPr>
          <a:xfrm>
            <a:off x="628650" y="1506220"/>
            <a:ext cx="8119745" cy="384556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4521</Words>
  <Application>WPS 演示</Application>
  <PresentationFormat>On-screen Show (4:3)</PresentationFormat>
  <Paragraphs>161</Paragraphs>
  <Slides>19</Slides>
  <Notes>56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宋体</vt:lpstr>
      <vt:lpstr>Wingdings</vt:lpstr>
      <vt:lpstr>Calibri</vt:lpstr>
      <vt:lpstr>Montserrat</vt:lpstr>
      <vt:lpstr>Segoe Print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What is ERC721</vt:lpstr>
      <vt:lpstr>What is ERC721</vt:lpstr>
      <vt:lpstr>What is ERC721</vt:lpstr>
      <vt:lpstr>What is ERC721</vt:lpstr>
      <vt:lpstr>How to Create Debt ERC721</vt:lpstr>
      <vt:lpstr>What is Opensea</vt:lpstr>
      <vt:lpstr>What is Opensea</vt:lpstr>
      <vt:lpstr>What is Opensea</vt:lpstr>
      <vt:lpstr>What is Opensea</vt:lpstr>
      <vt:lpstr>Opensea Sales Model  </vt:lpstr>
      <vt:lpstr>Opensea Sales Model</vt:lpstr>
      <vt:lpstr>Opensea Sales Model</vt:lpstr>
      <vt:lpstr>Opensea Creatures Code Explaination</vt:lpstr>
      <vt:lpstr>Opensea Metadata</vt:lpstr>
      <vt:lpstr>What is Flask</vt:lpstr>
      <vt:lpstr>What is Flask</vt:lpstr>
      <vt:lpstr>Setup Metadata service with Flask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924</cp:revision>
  <cp:lastPrinted>2020-07-07T09:15:00Z</cp:lastPrinted>
  <dcterms:created xsi:type="dcterms:W3CDTF">2017-11-09T17:09:00Z</dcterms:created>
  <dcterms:modified xsi:type="dcterms:W3CDTF">2021-01-14T03:47:23Z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