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15" r:id="rId6"/>
    <p:sldId id="1551" r:id="rId7"/>
    <p:sldId id="1825" r:id="rId8"/>
    <p:sldId id="1817" r:id="rId9"/>
    <p:sldId id="1818" r:id="rId10"/>
    <p:sldId id="1824" r:id="rId11"/>
    <p:sldId id="1863" r:id="rId12"/>
    <p:sldId id="1821" r:id="rId13"/>
    <p:sldId id="1822" r:id="rId14"/>
    <p:sldId id="1823" r:id="rId15"/>
    <p:sldId id="1864" r:id="rId16"/>
    <p:sldId id="1835" r:id="rId17"/>
    <p:sldId id="1853" r:id="rId18"/>
    <p:sldId id="1854" r:id="rId19"/>
    <p:sldId id="1858" r:id="rId20"/>
    <p:sldId id="1857" r:id="rId21"/>
    <p:sldId id="1859" r:id="rId22"/>
    <p:sldId id="1856" r:id="rId23"/>
    <p:sldId id="1855" r:id="rId24"/>
    <p:sldId id="1860" r:id="rId25"/>
    <p:sldId id="1836" r:id="rId26"/>
    <p:sldId id="1861" r:id="rId27"/>
    <p:sldId id="1862" r:id="rId28"/>
    <p:sldId id="1866" r:id="rId29"/>
    <p:sldId id="1867" r:id="rId30"/>
    <p:sldId id="1868" r:id="rId31"/>
    <p:sldId id="1869" r:id="rId32"/>
    <p:sldId id="1870"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Ordering and Transactions</a:t>
            </a:r>
            <a:endParaRPr lang="en-US" altLang="en-US" sz="1800" dirty="0">
              <a:solidFill>
                <a:srgbClr val="262626"/>
              </a:solidFill>
            </a:endParaRPr>
          </a:p>
        </p:txBody>
      </p:sp>
      <p:pic>
        <p:nvPicPr>
          <p:cNvPr id="4" name="图片 3"/>
          <p:cNvPicPr>
            <a:picLocks noChangeAspect="1"/>
          </p:cNvPicPr>
          <p:nvPr/>
        </p:nvPicPr>
        <p:blipFill>
          <a:blip r:embed="rId1"/>
          <a:stretch>
            <a:fillRect/>
          </a:stretch>
        </p:blipFill>
        <p:spPr>
          <a:xfrm>
            <a:off x="1109345" y="1338580"/>
            <a:ext cx="6924675" cy="2628900"/>
          </a:xfrm>
          <a:prstGeom prst="rect">
            <a:avLst/>
          </a:prstGeom>
        </p:spPr>
      </p:pic>
      <p:pic>
        <p:nvPicPr>
          <p:cNvPr id="5" name="图片 4"/>
          <p:cNvPicPr>
            <a:picLocks noChangeAspect="1"/>
          </p:cNvPicPr>
          <p:nvPr/>
        </p:nvPicPr>
        <p:blipFill>
          <a:blip r:embed="rId2"/>
          <a:stretch>
            <a:fillRect/>
          </a:stretch>
        </p:blipFill>
        <p:spPr>
          <a:xfrm>
            <a:off x="1261745" y="4343400"/>
            <a:ext cx="6772275"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Architeture Explanation</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Orgnaztions Peers, and Channels</a:t>
            </a:r>
            <a:endParaRPr lang="en-US" altLang="en-US" sz="1800" dirty="0">
              <a:solidFill>
                <a:srgbClr val="262626"/>
              </a:solidFill>
            </a:endParaRPr>
          </a:p>
        </p:txBody>
      </p:sp>
      <p:pic>
        <p:nvPicPr>
          <p:cNvPr id="6" name="图片 5"/>
          <p:cNvPicPr>
            <a:picLocks noChangeAspect="1"/>
          </p:cNvPicPr>
          <p:nvPr/>
        </p:nvPicPr>
        <p:blipFill>
          <a:blip r:embed="rId1"/>
          <a:stretch>
            <a:fillRect/>
          </a:stretch>
        </p:blipFill>
        <p:spPr>
          <a:xfrm>
            <a:off x="1024255" y="2196465"/>
            <a:ext cx="7096125" cy="3190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https://hyperledger-fabric.readthedocs.io/en/release-2.2/test_network.html</a:t>
            </a:r>
            <a:endParaRPr lang="en-US" altLang="en-US" sz="1800" dirty="0">
              <a:solidFill>
                <a:srgbClr val="262626"/>
              </a:solidFill>
            </a:endParaRPr>
          </a:p>
          <a:p>
            <a:pPr defTabSz="342900">
              <a:lnSpc>
                <a:spcPct val="120000"/>
              </a:lnSpc>
            </a:pPr>
            <a:r>
              <a:rPr lang="en-US" altLang="en-US" sz="1800" dirty="0">
                <a:solidFill>
                  <a:srgbClr val="262626"/>
                </a:solidFill>
              </a:rPr>
              <a:t>git</a:t>
            </a:r>
            <a:r>
              <a:rPr lang="zh-CN" altLang="en-US" sz="1800" dirty="0">
                <a:solidFill>
                  <a:srgbClr val="262626"/>
                </a:solidFill>
              </a:rPr>
              <a:t>，</a:t>
            </a:r>
            <a:r>
              <a:rPr lang="en-US" altLang="zh-CN" sz="1800" dirty="0">
                <a:solidFill>
                  <a:srgbClr val="262626"/>
                </a:solidFill>
              </a:rPr>
              <a:t>cURL</a:t>
            </a:r>
            <a:r>
              <a:rPr lang="zh-CN" altLang="en-US" sz="1800" dirty="0">
                <a:solidFill>
                  <a:srgbClr val="262626"/>
                </a:solidFill>
              </a:rPr>
              <a:t>：</a:t>
            </a:r>
            <a:endParaRPr lang="zh-CN" altLang="en-US" sz="1800" dirty="0">
              <a:solidFill>
                <a:srgbClr val="262626"/>
              </a:solidFill>
            </a:endParaRPr>
          </a:p>
          <a:p>
            <a:pPr lvl="1" defTabSz="342900">
              <a:lnSpc>
                <a:spcPct val="120000"/>
              </a:lnSpc>
            </a:pPr>
            <a:r>
              <a:rPr lang="zh-CN" altLang="en-US" sz="1540" dirty="0">
                <a:solidFill>
                  <a:srgbClr val="262626"/>
                </a:solidFill>
              </a:rPr>
              <a:t>sudo apt install git</a:t>
            </a:r>
            <a:endParaRPr lang="zh-CN" altLang="en-US" sz="1540" dirty="0">
              <a:solidFill>
                <a:srgbClr val="262626"/>
              </a:solidFill>
            </a:endParaRPr>
          </a:p>
          <a:p>
            <a:pPr lvl="1" defTabSz="342900">
              <a:lnSpc>
                <a:spcPct val="120000"/>
              </a:lnSpc>
            </a:pPr>
            <a:r>
              <a:rPr lang="zh-CN" altLang="en-US" sz="1540" dirty="0">
                <a:solidFill>
                  <a:srgbClr val="262626"/>
                </a:solidFill>
              </a:rPr>
              <a:t>sudo apt install curl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Docker&amp;Docker Compose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zh-CN" altLang="en-US" sz="1540" dirty="0">
                <a:solidFill>
                  <a:srgbClr val="262626"/>
                </a:solidFill>
              </a:rPr>
              <a:t>https://docs.docker.com/engine/install/ubuntu/</a:t>
            </a:r>
            <a:endParaRPr lang="zh-CN" altLang="en-US" sz="1540" dirty="0">
              <a:solidFill>
                <a:srgbClr val="262626"/>
              </a:solidFill>
            </a:endParaRPr>
          </a:p>
          <a:p>
            <a:pPr lvl="1" defTabSz="342900">
              <a:lnSpc>
                <a:spcPct val="120000"/>
              </a:lnSpc>
            </a:pPr>
            <a:r>
              <a:rPr lang="zh-CN" altLang="en-US" sz="1540" dirty="0">
                <a:solidFill>
                  <a:srgbClr val="262626"/>
                </a:solidFill>
              </a:rPr>
              <a:t>https://docs.docker.com/compose/install/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Pull the images</a:t>
            </a:r>
            <a:endParaRPr lang="zh-CN" altLang="en-US" sz="1800" dirty="0">
              <a:solidFill>
                <a:srgbClr val="262626"/>
              </a:solidFill>
            </a:endParaRPr>
          </a:p>
          <a:p>
            <a:pPr lvl="1" defTabSz="342900">
              <a:lnSpc>
                <a:spcPct val="120000"/>
              </a:lnSpc>
            </a:pPr>
            <a:r>
              <a:rPr lang="zh-CN" altLang="en-US" sz="1800" dirty="0">
                <a:solidFill>
                  <a:srgbClr val="262626"/>
                </a:solidFill>
              </a:rPr>
              <a:t>curl -sSL https://bit.ly/2ysbOFE | bash -s</a:t>
            </a:r>
            <a:endParaRPr lang="zh-CN" altLang="en-US" sz="1800" dirty="0">
              <a:solidFill>
                <a:srgbClr val="262626"/>
              </a:solidFill>
            </a:endParaRPr>
          </a:p>
          <a:p>
            <a:pPr lvl="1" defTabSz="342900">
              <a:lnSpc>
                <a:spcPct val="120000"/>
              </a:lnSpc>
            </a:pPr>
            <a:endParaRPr lang="zh-CN"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sudo ./network.sh up</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ps (check the network component)</a:t>
            </a:r>
            <a:endParaRPr lang="en-US" altLang="zh-CN"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sym typeface="+mn-ea"/>
              </a:rPr>
              <a:t>Docker is a tool designed to make it easier to create, deploy, and run applications by using containers.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enables you to separate your applications from your infrastructure so you can deliver software quickly. With Docker, you can manage your infrastructure in the same ways you manage your applications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What does this mean?</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mimic all the enviroment, systems in virtural container</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the applications can run in this virtural envirement</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this container with the application can be quickly deployed</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mysql Docker </a:t>
            </a:r>
            <a:r>
              <a:rPr lang="en-US" altLang="zh-CN" sz="1540" dirty="0">
                <a:solidFill>
                  <a:srgbClr val="262626"/>
                </a:solidFill>
              </a:rPr>
              <a:t>example: https://github.com/dockerfile/mysql/blob/master/Dockerfile</a:t>
            </a: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3" name="图片 2"/>
          <p:cNvPicPr>
            <a:picLocks noChangeAspect="1"/>
          </p:cNvPicPr>
          <p:nvPr>
            <p:custDataLst>
              <p:tags r:id="rId1"/>
            </p:custDataLst>
          </p:nvPr>
        </p:nvPicPr>
        <p:blipFill>
          <a:blip r:embed="rId2"/>
          <a:stretch>
            <a:fillRect/>
          </a:stretch>
        </p:blipFill>
        <p:spPr>
          <a:xfrm>
            <a:off x="1047750" y="1937385"/>
            <a:ext cx="6200775" cy="4657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FROM：initializes a new build stage and sets the Base Image for subsequent instructions.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RUN：instruction will execute any commands in a new layer on top of the current image and commit the results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COPY: copies new files or directories from &lt;src&gt; and adds them to the filesystem of the container at the path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provide defaults for an executing container. CMD executed when docker run; RUN exectued when docker build。</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ENTRYPOINT: allows you to configure a container that will run as an executable.</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ENV:  sets the environment variable &lt;key&gt; to the value &lt;value&gt;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VOLUME: creates a mount point with the specified name and marks it as holding externally mounted volumes from native host or other containers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EXPOSE: expose ports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WORKDIR: sets the working directory</a:t>
            </a:r>
            <a:endParaRPr lang="en-US" altLang="zh-CN" sz="1700" dirty="0">
              <a:solidFill>
                <a:srgbClr val="262626"/>
              </a:solidFill>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Fabric Docker example: https://github.com/yeasy/docker-hyperledger-fabric/blob/master/Dockerfile</a:t>
            </a:r>
            <a:endParaRPr lang="en-US" altLang="zh-CN" sz="1535" dirty="0">
              <a:solidFill>
                <a:srgbClr val="262626"/>
              </a:solidFill>
              <a:sym typeface="+mn-ea"/>
            </a:endParaRPr>
          </a:p>
          <a:p>
            <a:pPr marL="685800" lvl="1" indent="-228600" defTabSz="342900">
              <a:lnSpc>
                <a:spcPct val="120000"/>
              </a:lnSpc>
              <a:buFont typeface="Arial" panose="020B0604020202020204" pitchFamily="34" charset="0"/>
              <a:buChar char="•"/>
            </a:pPr>
            <a:endParaRPr lang="en-US" altLang="zh-CN" sz="1535" dirty="0">
              <a:solidFill>
                <a:srgbClr val="262626"/>
              </a:solidFill>
              <a:sym typeface="+mn-ea"/>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https://github.com/docker-library/golang/blob/master/1.14/alpine3.12/Dockerfile</a:t>
            </a:r>
            <a:endParaRPr lang="en-US" altLang="zh-CN" sz="1535" dirty="0">
              <a:solidFill>
                <a:srgbClr val="262626"/>
              </a:solidFill>
              <a:sym typeface="+mn-ea"/>
            </a:endParaRPr>
          </a:p>
          <a:p>
            <a:pPr marL="685800" lvl="1" indent="-228600" defTabSz="342900">
              <a:lnSpc>
                <a:spcPct val="120000"/>
              </a:lnSpc>
              <a:buFont typeface="Arial" panose="020B0604020202020204" pitchFamily="34" charset="0"/>
              <a:buChar char="•"/>
            </a:pP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5" name="图片 4"/>
          <p:cNvPicPr>
            <a:picLocks noChangeAspect="1"/>
          </p:cNvPicPr>
          <p:nvPr/>
        </p:nvPicPr>
        <p:blipFill>
          <a:blip r:embed="rId1"/>
          <a:stretch>
            <a:fillRect/>
          </a:stretch>
        </p:blipFill>
        <p:spPr>
          <a:xfrm>
            <a:off x="456565" y="3308350"/>
            <a:ext cx="4098925" cy="2251710"/>
          </a:xfrm>
          <a:prstGeom prst="rect">
            <a:avLst/>
          </a:prstGeom>
        </p:spPr>
      </p:pic>
      <p:pic>
        <p:nvPicPr>
          <p:cNvPr id="6" name="图片 5"/>
          <p:cNvPicPr>
            <a:picLocks noChangeAspect="1"/>
          </p:cNvPicPr>
          <p:nvPr/>
        </p:nvPicPr>
        <p:blipFill>
          <a:blip r:embed="rId2"/>
          <a:srcRect l="3765"/>
          <a:stretch>
            <a:fillRect/>
          </a:stretch>
        </p:blipFill>
        <p:spPr>
          <a:xfrm>
            <a:off x="4442460" y="3350260"/>
            <a:ext cx="3959860" cy="2209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7507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endParaRPr lang="en-US" altLang="zh-CN" sz="1535" dirty="0">
              <a:solidFill>
                <a:srgbClr val="262626"/>
              </a:solidFill>
              <a:sym typeface="+mn-ea"/>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https://github.com/yeasy/docker-hyperledger-fabric-orderer/blob/master/v2.3.0/Dockerfile</a:t>
            </a:r>
            <a:endParaRPr lang="en-US" altLang="zh-CN" sz="1535" dirty="0">
              <a:solidFill>
                <a:srgbClr val="262626"/>
              </a:solidFill>
              <a:sym typeface="+mn-ea"/>
            </a:endParaRPr>
          </a:p>
          <a:p>
            <a:pPr marL="685800" lvl="1" indent="-228600" defTabSz="342900">
              <a:lnSpc>
                <a:spcPct val="120000"/>
              </a:lnSpc>
              <a:buFont typeface="Arial" panose="020B0604020202020204" pitchFamily="34" charset="0"/>
              <a:buChar char="•"/>
            </a:pP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7" name="图片 6"/>
          <p:cNvPicPr>
            <a:picLocks noChangeAspect="1"/>
          </p:cNvPicPr>
          <p:nvPr/>
        </p:nvPicPr>
        <p:blipFill>
          <a:blip r:embed="rId1"/>
          <a:stretch>
            <a:fillRect/>
          </a:stretch>
        </p:blipFill>
        <p:spPr>
          <a:xfrm>
            <a:off x="1090930" y="2660650"/>
            <a:ext cx="6962775" cy="3343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HyperLedger Family</a:t>
            </a: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What is HyperLedger</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The Architecture</a:t>
            </a:r>
            <a:endParaRPr lang="en-US" dirty="0"/>
          </a:p>
          <a:p>
            <a:pPr marL="171450" lvl="0" indent="-171450" fontAlgn="auto">
              <a:lnSpc>
                <a:spcPct val="200000"/>
              </a:lnSpc>
              <a:spcBef>
                <a:spcPts val="700"/>
              </a:spcBef>
              <a:buFont typeface="Arial" panose="020B0604020202020204" pitchFamily="34" charset="0"/>
              <a:buChar char="•"/>
            </a:pPr>
            <a:r>
              <a:rPr lang="en-US" dirty="0"/>
              <a:t>Architeture Explanation</a:t>
            </a:r>
            <a:endParaRPr lang="en-US" dirty="0"/>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Network Demo</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Docker Overview</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Docker Compose Overview</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Docker Demo</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Network Composing Process</a:t>
            </a: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Compose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Compose? </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Compose is a tool for defining and running multi-container Docker applications. With Compose, you use a YAML file to configure your application’s services. Then, with a single command, you create and start all the services from your configuration.</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test network docker-compose yaml file</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https://github.com/hyperledger/fabric-samples/blob/master/test-network/docker/docker-compose-test-net.yaml</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set the enviriment and the applications, docker-compose quickly deploy in the servers</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node start + all the envirment variable  = command line peer node start</a:t>
            </a:r>
            <a:endParaRPr lang="en-US" altLang="zh-CN" sz="154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Demo</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endParaRPr lang="en-US" altLang="zh-CN" sz="1540" dirty="0">
              <a:solidFill>
                <a:srgbClr val="262626"/>
              </a:solidFill>
            </a:endParaRPr>
          </a:p>
        </p:txBody>
      </p:sp>
      <p:sp>
        <p:nvSpPr>
          <p:cNvPr id="3" name="Content Placeholder 2"/>
          <p:cNvSpPr>
            <a:spLocks noGrp="1"/>
          </p:cNvSpPr>
          <p:nvPr/>
        </p:nvSpPr>
        <p:spPr>
          <a:xfrm>
            <a:off x="628650" y="97507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endParaRPr lang="en-US" altLang="zh-CN" sz="1540" b="1" dirty="0">
              <a:solidFill>
                <a:srgbClr val="262626"/>
              </a:solidFill>
            </a:endParaRPr>
          </a:p>
          <a:p>
            <a:pPr lvl="0" defTabSz="342900">
              <a:lnSpc>
                <a:spcPct val="120000"/>
              </a:lnSpc>
            </a:pPr>
            <a:r>
              <a:rPr lang="en-US" altLang="zh-CN" sz="1540" b="1" dirty="0">
                <a:solidFill>
                  <a:srgbClr val="262626"/>
                </a:solidFill>
              </a:rPr>
              <a:t>Command Demo</a:t>
            </a:r>
            <a:endParaRPr lang="en-US" altLang="zh-CN" sz="1540" b="1" dirty="0">
              <a:solidFill>
                <a:srgbClr val="262626"/>
              </a:solidFill>
            </a:endParaRPr>
          </a:p>
          <a:p>
            <a:pPr lvl="0" defTabSz="342900">
              <a:lnSpc>
                <a:spcPct val="120000"/>
              </a:lnSpc>
            </a:pPr>
            <a:r>
              <a:rPr lang="en-US" altLang="zh-CN" sz="1540" b="1" dirty="0">
                <a:solidFill>
                  <a:srgbClr val="262626"/>
                </a:solidFill>
              </a:rPr>
              <a:t>Dockerizing a Node.js web app</a:t>
            </a:r>
            <a:endParaRPr lang="en-US" altLang="zh-CN" sz="1540" b="1" dirty="0">
              <a:solidFill>
                <a:srgbClr val="26262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 Composing Process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1 Generating network cryptographic material</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b="1" dirty="0">
                <a:solidFill>
                  <a:srgbClr val="262626"/>
                </a:solidFill>
              </a:rPr>
              <a:t>2 Generating channel artifacts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b="1" dirty="0">
                <a:solidFill>
                  <a:srgbClr val="262626"/>
                </a:solidFill>
              </a:rPr>
              <a:t>3 Composing a network</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4 Creating  a chaincode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5 Deploying the chaincode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6 Interacting with the chaincode</a:t>
            </a:r>
            <a:endParaRPr lang="en-US" altLang="en-US" sz="180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Code Demo</a:t>
            </a:r>
            <a:endParaRPr lang="en-US" altLang="zh-CN" sz="1800" dirty="0">
              <a:solidFill>
                <a:srgbClr val="262626"/>
              </a:solidFill>
            </a:endParaRPr>
          </a:p>
          <a:p>
            <a:pPr defTabSz="342900">
              <a:lnSpc>
                <a:spcPct val="120000"/>
              </a:lnSpc>
            </a:pPr>
            <a:r>
              <a:rPr lang="en-US" altLang="zh-CN" sz="1800" dirty="0">
                <a:solidFill>
                  <a:srgbClr val="262626"/>
                </a:solidFill>
              </a:rPr>
              <a:t>Explain network.sh</a:t>
            </a:r>
            <a:endParaRPr lang="en-US" altLang="zh-CN" sz="1800" dirty="0">
              <a:solidFill>
                <a:srgbClr val="262626"/>
              </a:solidFill>
            </a:endParaRPr>
          </a:p>
          <a:p>
            <a:pPr lvl="1" defTabSz="342900">
              <a:lnSpc>
                <a:spcPct val="120000"/>
              </a:lnSpc>
            </a:pPr>
            <a:r>
              <a:rPr lang="en-US" altLang="zh-CN" sz="1540" dirty="0">
                <a:solidFill>
                  <a:srgbClr val="262626"/>
                </a:solidFill>
              </a:rPr>
              <a:t>createOrgs</a:t>
            </a:r>
            <a:endParaRPr lang="en-US" altLang="zh-CN" sz="1540" dirty="0">
              <a:solidFill>
                <a:srgbClr val="262626"/>
              </a:solidFill>
            </a:endParaRPr>
          </a:p>
          <a:p>
            <a:pPr lvl="1" defTabSz="342900">
              <a:lnSpc>
                <a:spcPct val="120000"/>
              </a:lnSpc>
            </a:pPr>
            <a:r>
              <a:rPr lang="en-US" altLang="zh-CN" sz="1540" dirty="0">
                <a:solidFill>
                  <a:srgbClr val="262626"/>
                </a:solidFill>
              </a:rPr>
              <a:t>createConsortium</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marL="457200" lvl="1" indent="0" defTabSz="342900">
              <a:lnSpc>
                <a:spcPct val="120000"/>
              </a:lnSpc>
              <a:buNone/>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createChannel.sh</a:t>
            </a:r>
            <a:endParaRPr lang="en-US" altLang="zh-CN" sz="180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1 Generating network cryptographic material</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first step in the configuration of a network involves the creation of certificates and signing keys for the MSP of each peer and orderer organization, and for TLS-based communication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b="1" dirty="0">
                <a:solidFill>
                  <a:srgbClr val="262626"/>
                </a:solidFill>
              </a:rPr>
              <a:t>important config file: crypto-config.yaml</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zh-CN" sz="1800" b="1" dirty="0">
                <a:solidFill>
                  <a:srgbClr val="262626"/>
                </a:solidFill>
              </a:rPr>
              <a:t>cryptogen showtemplate &gt;&gt; crypto-config.yaml</a:t>
            </a:r>
            <a:r>
              <a:rPr lang="en-US" altLang="zh-CN" sz="1800" dirty="0">
                <a:solidFill>
                  <a:srgbClr val="262626"/>
                </a:solidFill>
              </a:rPr>
              <a:t> to get the template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b="1" i="1" dirty="0">
                <a:solidFill>
                  <a:srgbClr val="262626"/>
                </a:solidFill>
              </a:rPr>
              <a:t>Explain the generated teplate</a:t>
            </a:r>
            <a:r>
              <a:rPr lang="en-US" altLang="zh-CN" sz="1540" dirty="0">
                <a:solidFill>
                  <a:srgbClr val="262626"/>
                </a:solidFill>
              </a:rPr>
              <a:t> </a:t>
            </a:r>
            <a:r>
              <a:rPr lang="en-US" altLang="zh-CN" sz="1540" dirty="0">
                <a:solidFill>
                  <a:srgbClr val="FF0000"/>
                </a:solidFill>
              </a:rPr>
              <a:t>demostrate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en-US" sz="1535" dirty="0">
                <a:solidFill>
                  <a:srgbClr val="262626"/>
                </a:solidFill>
                <a:sym typeface="+mn-ea"/>
              </a:rPr>
              <a:t>corresponding config files in test network folder</a:t>
            </a:r>
            <a:endParaRPr lang="en-US" altLang="en-US" sz="1535" dirty="0">
              <a:solidFill>
                <a:srgbClr val="262626"/>
              </a:solidFill>
            </a:endParaRPr>
          </a:p>
          <a:p>
            <a:pPr marL="685800" lvl="1" indent="-228600" defTabSz="342900">
              <a:lnSpc>
                <a:spcPct val="120000"/>
              </a:lnSpc>
              <a:buFont typeface="Arial" panose="020B0604020202020204" pitchFamily="34" charset="0"/>
              <a:buChar char="•"/>
            </a:pPr>
            <a:r>
              <a:rPr lang="en-US" altLang="en-US" sz="1535" dirty="0">
                <a:solidFill>
                  <a:srgbClr val="262626"/>
                </a:solidFill>
                <a:sym typeface="+mn-ea"/>
              </a:rPr>
              <a:t>test network -&gt; organizations -&gt; cryptogen</a:t>
            </a:r>
            <a:endParaRPr lang="zh-CN" altLang="en-US" sz="1535"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a:t>
            </a:r>
            <a:r>
              <a:rPr lang="en-US" altLang="en-US" sz="1800" dirty="0">
                <a:solidFill>
                  <a:srgbClr val="262626"/>
                </a:solidFill>
                <a:sym typeface="+mn-ea"/>
              </a:rPr>
              <a:t>cryptogen in test network</a:t>
            </a:r>
            <a:endParaRPr lang="en-US" altLang="en-US" sz="1800" dirty="0">
              <a:solidFill>
                <a:srgbClr val="262626"/>
              </a:solidFill>
              <a:sym typeface="+mn-ea"/>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sans the domain alternative name such as IP</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template count and user count</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EnableNodeOUs: further classify identities into clients and peers</a:t>
            </a:r>
            <a:endParaRPr lang="en-US" altLang="zh-CN" sz="1540" dirty="0">
              <a:solidFill>
                <a:srgbClr val="262626"/>
              </a:solidFill>
            </a:endParaRPr>
          </a:p>
          <a:p>
            <a:pPr marL="0" lvl="0" indent="0" defTabSz="342900">
              <a:lnSpc>
                <a:spcPct val="120000"/>
              </a:lnSpc>
              <a:buFont typeface="Arial" panose="020B0604020202020204" pitchFamily="34" charset="0"/>
              <a:buNone/>
            </a:pPr>
            <a:r>
              <a:rPr lang="en-US" altLang="zh-CN" sz="1800" dirty="0">
                <a:solidFill>
                  <a:srgbClr val="262626"/>
                </a:solidFill>
              </a:rPr>
              <a:t> </a:t>
            </a:r>
            <a:endParaRPr lang="en-US" altLang="zh-CN" sz="180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en-US" sz="1800" b="1" dirty="0">
                <a:solidFill>
                  <a:srgbClr val="262626"/>
                </a:solidFill>
                <a:sym typeface="+mn-ea"/>
              </a:rPr>
              <a:t>2 Generating channel artifacts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To create a network according to an organization's structure, and to bootstrap a channel, we will need to generate the following artifacts: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A genesis block, containing organization-specific certificates that serve to initialize the Fabric blockchain.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Channel configuration information.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Anchor peer configurations for each organization. An anchor peer serves as a fulcrum within an organization, for cross-organization ledger syncing using the Fabric gossip protocol.</a:t>
            </a:r>
            <a:r>
              <a:rPr lang="en-US" altLang="zh-CN" sz="1540" dirty="0">
                <a:solidFill>
                  <a:srgbClr val="262626"/>
                </a:solidFill>
              </a:rPr>
              <a:t> </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b="1" dirty="0">
                <a:solidFill>
                  <a:srgbClr val="262626"/>
                </a:solidFill>
              </a:rPr>
              <a:t>important config file: configtx.yaml (path defined by FABRIC_CFG_PATH)</a:t>
            </a:r>
            <a:endParaRPr lang="en-US" altLang="zh-CN" sz="1800" b="1"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configtx.yaml file to build the initial channel configuration that is stored in the genesis block</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orgs section </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capability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applications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orderer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channel section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Organizations: Each organization is identified by an MSP ID and a channel MSP.</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Capabilities: Fabric channels can be joined by orderer and peer nodes that are running different versions of Hyperledger Fabric. Channel capabilities allow organizations that are running different Fabric binaries to participate on the same channel by only enabling certain features.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Application: The application section defines the policies that govern how peer organizations can interact with application channels.</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ImplicitMeta Policies: The ImplicitMeta policies in the Application section govern how peer organizations interact with the channel</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320" dirty="0">
              <a:solidFill>
                <a:srgbClr val="262626"/>
              </a:solidFill>
            </a:endParaRPr>
          </a:p>
          <a:p>
            <a:pPr marL="228600" lvl="0" indent="-228600" defTabSz="342900">
              <a:lnSpc>
                <a:spcPct val="120000"/>
              </a:lnSpc>
              <a:buFont typeface="Arial" panose="020B0604020202020204" pitchFamily="34" charset="0"/>
              <a:buChar char="•"/>
            </a:pPr>
            <a:endParaRPr lang="en-US" altLang="zh-CN" sz="1540" dirty="0">
              <a:solidFill>
                <a:srgbClr val="26262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628650" y="682625"/>
            <a:ext cx="3830955" cy="3117215"/>
          </a:xfrm>
          <a:prstGeom prst="rect">
            <a:avLst/>
          </a:prstGeom>
        </p:spPr>
      </p:pic>
      <p:pic>
        <p:nvPicPr>
          <p:cNvPr id="5" name="图片 4"/>
          <p:cNvPicPr>
            <a:picLocks noChangeAspect="1"/>
          </p:cNvPicPr>
          <p:nvPr/>
        </p:nvPicPr>
        <p:blipFill>
          <a:blip r:embed="rId2"/>
          <a:stretch>
            <a:fillRect/>
          </a:stretch>
        </p:blipFill>
        <p:spPr>
          <a:xfrm>
            <a:off x="4667885" y="682625"/>
            <a:ext cx="3847465" cy="3117215"/>
          </a:xfrm>
          <a:prstGeom prst="rect">
            <a:avLst/>
          </a:prstGeom>
        </p:spPr>
      </p:pic>
      <p:pic>
        <p:nvPicPr>
          <p:cNvPr id="6" name="图片 5"/>
          <p:cNvPicPr>
            <a:picLocks noChangeAspect="1"/>
          </p:cNvPicPr>
          <p:nvPr/>
        </p:nvPicPr>
        <p:blipFill>
          <a:blip r:embed="rId3"/>
          <a:stretch>
            <a:fillRect/>
          </a:stretch>
        </p:blipFill>
        <p:spPr>
          <a:xfrm>
            <a:off x="2881630" y="3686175"/>
            <a:ext cx="3105150" cy="31718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Order: Each channel configuration includes the orderer nodes in the channel consenter set</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Channel: The channel section defines that policies that govern the highest level of the channel configuration</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Profile: The configtxgen tool reads the channel profiles in the Profiles section to build a channel configuration</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https://github.com/ksachdeva/hyperledger-fabric-example/blob/master/configtx.yaml</a:t>
            </a:r>
            <a:endParaRPr lang="en-US" altLang="zh-CN" sz="1800" dirty="0">
              <a:solidFill>
                <a:srgbClr val="26262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Create Channel</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./network.sh createChannel -c channel1</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Creating an application channel</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 create a channel creation transaction</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configtxgen -profile TwoOrgsChannel -outputCreateChannelTx ./channel-artifacts/channel1.tx -channelID channel1</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create the channel</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channel create -o localhost:7050  --ordererTLSHostnameOverride orderer.example.com -c channel1 -f ./channel-artifacts/channel1.tx --outputBlock ./channel-artifacts/channel1.block --tls --cafile ${PWD}/organizations/ordererOrganizations/example.com/orderers/orderer.example.com/msp/tlscacerts/tlsca.example.com-cert.pem</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HyperLedger Family</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1377315" y="1112520"/>
            <a:ext cx="6586855" cy="5257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Network Composing Process</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lvl="1" indent="-228600" defTabSz="342900">
              <a:lnSpc>
                <a:spcPct val="120000"/>
              </a:lnSpc>
              <a:buFont typeface="Arial" panose="020B0604020202020204" pitchFamily="34" charset="0"/>
              <a:buChar char="•"/>
            </a:pPr>
            <a:r>
              <a:rPr lang="en-US" altLang="zh-CN" sz="1540" dirty="0">
                <a:solidFill>
                  <a:srgbClr val="262626"/>
                </a:solidFill>
              </a:rPr>
              <a:t>Join the Org1 peer to the channel</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channel join -b ./channel-artifacts/channel1.block</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Join the Org1 peer to the channe</a:t>
            </a:r>
            <a:r>
              <a:rPr lang="en-US" altLang="zh-CN" sz="1540" dirty="0">
                <a:solidFill>
                  <a:srgbClr val="262626"/>
                </a:solidFill>
              </a:rPr>
              <a:t>l</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channel join -b ./channel-artifacts/channel_org2.block</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update anchor peer 1 </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channel update -f channel-artifacts/config_update_in_envelope.pb -c channel1 -o localhost:7050  --ordererTLSHostnameOverride orderer.example.com --tls --cafile ${PWD}/organizations/ordererOrganizations/example.com/orderers/orderer.example.com/msp/tlscacerts/tlsca.example.com-cert.pem</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update anchor peer 2</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Hyperledger Iroha: Iroha, designed for mobile development projects, is based on Hyperledger Fabric and was contributed by Soramitsu, Hitachi, NTT Data, and Colu. It features modern, domain-driven C++ design as well as a new chain-based Byzantine fault tolerant consensus algorithm called Sumeragi. </a:t>
            </a:r>
            <a:endParaRPr lang="en-US" altLang="en-US" sz="1780" dirty="0">
              <a:solidFill>
                <a:srgbClr val="262626"/>
              </a:solidFill>
            </a:endParaRPr>
          </a:p>
          <a:p>
            <a:pPr defTabSz="342900">
              <a:lnSpc>
                <a:spcPct val="120000"/>
              </a:lnSpc>
            </a:pPr>
            <a:r>
              <a:rPr lang="en-US" altLang="en-US" sz="1780" dirty="0">
                <a:solidFill>
                  <a:srgbClr val="262626"/>
                </a:solidFill>
              </a:rPr>
              <a:t>Hyperledger Sawtooth: Sawtooth was contributed by Intel and includes a novel consensus algorithm that Intel came up with that's called Proof of Elapsed Time (PoET). PoET aims to achieve distributed consensus as efficiently as possible. Hyperledger Sawtooth has potential in many areas, with support for both permissioned and permissionless deployments and recognition of diverse requirements. Sawtooth is designed for versatility. </a:t>
            </a:r>
            <a:endParaRPr lang="en-US" altLang="en-US" sz="1780" dirty="0">
              <a:solidFill>
                <a:srgbClr val="262626"/>
              </a:solidFill>
            </a:endParaRPr>
          </a:p>
          <a:p>
            <a:pPr defTabSz="342900">
              <a:lnSpc>
                <a:spcPct val="120000"/>
              </a:lnSpc>
            </a:pPr>
            <a:r>
              <a:rPr lang="en-US" altLang="en-US" sz="1780" dirty="0">
                <a:solidFill>
                  <a:srgbClr val="262626"/>
                </a:solidFill>
              </a:rPr>
              <a:t>Hyperledger Burrow, which was contributed by Monax and Intel initially, is a modular blockchain that was client-built to the specification of the Ethereum Virtual Machine (EVM).</a:t>
            </a:r>
            <a:endParaRPr lang="en-US" altLang="en-US" sz="178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75" dirty="0">
                <a:solidFill>
                  <a:srgbClr val="262626"/>
                </a:solidFill>
                <a:sym typeface="+mn-ea"/>
              </a:rPr>
              <a:t>Hyperledger Fabric, contributed by IBM, is designed to be a foundation for developing applications or solutions with a modular architecture. It allows for plug-and-play components, such as consensus and membership services, and leverages containers to host smart contracts called chaincode that comprise theapplication logic of the system.</a:t>
            </a:r>
            <a:endParaRPr lang="en-US" altLang="en-US" sz="1780" dirty="0">
              <a:solidFill>
                <a:srgbClr val="262626"/>
              </a:solidFill>
            </a:endParaRPr>
          </a:p>
          <a:p>
            <a:pPr defTabSz="342900">
              <a:lnSpc>
                <a:spcPct val="120000"/>
              </a:lnSpc>
            </a:pPr>
            <a:r>
              <a:rPr lang="en-US" altLang="en-US" sz="1780" dirty="0">
                <a:solidFill>
                  <a:srgbClr val="262626"/>
                </a:solidFill>
              </a:rPr>
              <a:t>Hyperledger Indy: Contributed initially by the Sovrin Foundation, Indy is a Hyperledger project made to support independent identity on distributed ledgers. Hyperledger Indy provides tools, libraries, and reusable components for providing digital identities rooted on blockchains.</a:t>
            </a:r>
            <a:endParaRPr lang="en-US" altLang="en-US" sz="178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Architecture</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0" y="1458595"/>
            <a:ext cx="9144635" cy="4285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Architecture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Autofit/>
          </a:bodyPr>
          <a:lstStyle/>
          <a:p>
            <a:pPr defTabSz="342900">
              <a:lnSpc>
                <a:spcPct val="120000"/>
              </a:lnSpc>
            </a:pPr>
            <a:r>
              <a:rPr lang="en-US" altLang="en-US" sz="17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a:t>
            </a:r>
            <a:endParaRPr lang="en-US" altLang="en-US" sz="1700" dirty="0">
              <a:solidFill>
                <a:srgbClr val="262626"/>
              </a:solidFill>
            </a:endParaRPr>
          </a:p>
          <a:p>
            <a:pPr defTabSz="342900">
              <a:lnSpc>
                <a:spcPct val="120000"/>
              </a:lnSpc>
            </a:pPr>
            <a:r>
              <a:rPr lang="en-US" altLang="en-US" sz="1700" dirty="0">
                <a:solidFill>
                  <a:srgbClr val="262626"/>
                </a:solidFill>
              </a:rPr>
              <a:t>Transactions: A transaction is a request to the blockchain to execute a function on the ledger. The function is implemented by a chaincode. </a:t>
            </a:r>
            <a:endParaRPr lang="en-US" altLang="en-US" sz="1700" dirty="0">
              <a:solidFill>
                <a:srgbClr val="262626"/>
              </a:solidFill>
            </a:endParaRPr>
          </a:p>
          <a:p>
            <a:pPr defTabSz="342900">
              <a:lnSpc>
                <a:spcPct val="120000"/>
              </a:lnSpc>
            </a:pPr>
            <a:r>
              <a:rPr lang="en-US" altLang="en-US" sz="1700" dirty="0">
                <a:solidFill>
                  <a:srgbClr val="262626"/>
                </a:solidFill>
                <a:sym typeface="+mn-ea"/>
              </a:rPr>
              <a:t>Smart contract or chaincode services: Chaincode is an application-level code stored on the ledger as a part of a transaction. </a:t>
            </a:r>
            <a:endParaRPr lang="en-US" altLang="en-US" sz="1700" dirty="0">
              <a:solidFill>
                <a:srgbClr val="262626"/>
              </a:solidFill>
              <a:sym typeface="+mn-ea"/>
            </a:endParaRPr>
          </a:p>
          <a:p>
            <a:pPr defTabSz="342900">
              <a:lnSpc>
                <a:spcPct val="120000"/>
              </a:lnSpc>
            </a:pPr>
            <a:r>
              <a:rPr lang="en-US" altLang="en-US" sz="1700" dirty="0">
                <a:solidFill>
                  <a:srgbClr val="262626"/>
                </a:solidFill>
                <a:sym typeface="+mn-ea"/>
              </a:rPr>
              <a:t>Events: The process of validating peers and chaincodes can produce events on the network that applications may listen for and take actions on. </a:t>
            </a:r>
            <a:endParaRPr lang="en-US" altLang="en-US" sz="1700" dirty="0">
              <a:solidFill>
                <a:srgbClr val="262626"/>
              </a:solidFill>
            </a:endParaRPr>
          </a:p>
          <a:p>
            <a:pPr defTabSz="342900">
              <a:lnSpc>
                <a:spcPct val="120000"/>
              </a:lnSpc>
            </a:pPr>
            <a:r>
              <a:rPr lang="en-US" altLang="en-US" sz="1700" dirty="0">
                <a:solidFill>
                  <a:srgbClr val="262626"/>
                </a:solidFill>
                <a:sym typeface="+mn-ea"/>
              </a:rPr>
              <a:t>Consensus:In general, the consensus service enables digitally signed transactions to be proposed and validated by network members.</a:t>
            </a:r>
            <a:endParaRPr lang="en-US" altLang="en-US" sz="1700" dirty="0">
              <a:solidFill>
                <a:srgbClr val="262626"/>
              </a:solidFill>
              <a:sym typeface="+mn-ea"/>
            </a:endParaRPr>
          </a:p>
          <a:p>
            <a:pPr defTabSz="342900">
              <a:lnSpc>
                <a:spcPct val="120000"/>
              </a:lnSpc>
            </a:pPr>
            <a:r>
              <a:rPr lang="en-US" altLang="en-US" sz="1700" dirty="0">
                <a:solidFill>
                  <a:srgbClr val="262626"/>
                </a:solidFill>
                <a:sym typeface="+mn-ea"/>
              </a:rPr>
              <a:t>Ledger:  data store. There are two options: </a:t>
            </a:r>
            <a:endParaRPr lang="en-US" altLang="en-US" sz="1700" dirty="0">
              <a:solidFill>
                <a:srgbClr val="262626"/>
              </a:solidFill>
            </a:endParaRPr>
          </a:p>
          <a:p>
            <a:pPr lvl="1" defTabSz="342900">
              <a:lnSpc>
                <a:spcPct val="120000"/>
              </a:lnSpc>
            </a:pPr>
            <a:r>
              <a:rPr lang="en-US" altLang="en-US" sz="1700" dirty="0">
                <a:solidFill>
                  <a:srgbClr val="262626"/>
                </a:solidFill>
                <a:sym typeface="+mn-ea"/>
              </a:rPr>
              <a:t>Level DB, Couch DB</a:t>
            </a:r>
            <a:endParaRPr lang="en-US" altLang="en-US" sz="17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700" dirty="0">
                <a:solidFill>
                  <a:srgbClr val="262626"/>
                </a:solidFill>
                <a:sym typeface="+mn-ea"/>
              </a:rPr>
              <a:t>Client SDK: A client SDK enables the creation of applications that deploy and invoke transactions atop a shared ledger. </a:t>
            </a:r>
            <a:endParaRPr lang="en-US" altLang="en-US" sz="1700" dirty="0">
              <a:solidFill>
                <a:srgbClr val="262626"/>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Architecture</a:t>
            </a:r>
            <a:endParaRPr lang="en-US" sz="3200" b="1" dirty="0">
              <a:latin typeface="Calibri" panose="020F0502020204030204" pitchFamily="34" charset="0"/>
              <a:cs typeface="Calibri" panose="020F0502020204030204" pitchFamily="34" charset="0"/>
            </a:endParaRPr>
          </a:p>
        </p:txBody>
      </p:sp>
      <p:pic>
        <p:nvPicPr>
          <p:cNvPr id="8" name="内容占位符 7"/>
          <p:cNvPicPr>
            <a:picLocks noChangeAspect="1"/>
          </p:cNvPicPr>
          <p:nvPr>
            <p:ph idx="1"/>
            <p:custDataLst>
              <p:tags r:id="rId1"/>
            </p:custDataLst>
          </p:nvPr>
        </p:nvPicPr>
        <p:blipFill>
          <a:blip r:embed="rId2"/>
          <a:stretch>
            <a:fillRect/>
          </a:stretch>
        </p:blipFill>
        <p:spPr>
          <a:xfrm>
            <a:off x="0" y="880110"/>
            <a:ext cx="9144000" cy="5977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0" lvl="0" indent="0" defTabSz="342900">
              <a:lnSpc>
                <a:spcPct val="120000"/>
              </a:lnSpc>
              <a:buFont typeface="Arial" panose="020B0604020202020204" pitchFamily="34" charset="0"/>
              <a:buNone/>
            </a:pPr>
            <a:r>
              <a:rPr lang="en-US" altLang="en-US" sz="1800" dirty="0">
                <a:solidFill>
                  <a:srgbClr val="262626"/>
                </a:solidFill>
              </a:rPr>
              <a:t>Ledgers and Peers and Chain Code</a:t>
            </a:r>
            <a:endParaRPr lang="en-US" altLang="en-US" sz="1540" dirty="0">
              <a:solidFill>
                <a:srgbClr val="262626"/>
              </a:solidFill>
            </a:endParaRPr>
          </a:p>
        </p:txBody>
      </p:sp>
      <p:pic>
        <p:nvPicPr>
          <p:cNvPr id="4" name="图片 3"/>
          <p:cNvPicPr>
            <a:picLocks noChangeAspect="1"/>
          </p:cNvPicPr>
          <p:nvPr/>
        </p:nvPicPr>
        <p:blipFill>
          <a:blip r:embed="rId1"/>
          <a:srcRect l="20526" t="8710" r="28423" b="4258"/>
          <a:stretch>
            <a:fillRect/>
          </a:stretch>
        </p:blipFill>
        <p:spPr>
          <a:xfrm>
            <a:off x="940435" y="2143760"/>
            <a:ext cx="2343785" cy="2569845"/>
          </a:xfrm>
          <a:prstGeom prst="rect">
            <a:avLst/>
          </a:prstGeom>
        </p:spPr>
      </p:pic>
      <p:pic>
        <p:nvPicPr>
          <p:cNvPr id="6" name="图片 5"/>
          <p:cNvPicPr>
            <a:picLocks noChangeAspect="1"/>
          </p:cNvPicPr>
          <p:nvPr/>
        </p:nvPicPr>
        <p:blipFill>
          <a:blip r:embed="rId2"/>
          <a:stretch>
            <a:fillRect/>
          </a:stretch>
        </p:blipFill>
        <p:spPr>
          <a:xfrm>
            <a:off x="3914775" y="2291080"/>
            <a:ext cx="5229225" cy="22764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050,&quot;width&quot;:14880}"/>
</p:tagLst>
</file>

<file path=ppt/tags/tag2.xml><?xml version="1.0" encoding="utf-8"?>
<p:tagLst xmlns:p="http://schemas.openxmlformats.org/presentationml/2006/main">
  <p:tag name="KSO_WM_UNIT_PLACING_PICTURE_USER_VIEWPORT" val="{&quot;height&quot;:7335,&quot;width&quot;:97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10941</Words>
  <Application>WPS 演示</Application>
  <PresentationFormat>On-screen Show (4:3)</PresentationFormat>
  <Paragraphs>248</Paragraphs>
  <Slides>30</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HyperLedger Family</vt:lpstr>
      <vt:lpstr>What is HyperLedger</vt:lpstr>
      <vt:lpstr>What is HyperLedger</vt:lpstr>
      <vt:lpstr>The Architecture</vt:lpstr>
      <vt:lpstr>Architeture Explanation</vt:lpstr>
      <vt:lpstr>The Infrastructure Component</vt:lpstr>
      <vt:lpstr>Conpoment Explaination</vt:lpstr>
      <vt:lpstr>Architeture Explanation</vt:lpstr>
      <vt:lpstr>The Transaction Process</vt:lpstr>
      <vt:lpstr>Process Explanation</vt:lpstr>
      <vt:lpstr>Architeture Explanation</vt:lpstr>
      <vt:lpstr>Network Demo</vt:lpstr>
      <vt:lpstr>Docker Overview</vt:lpstr>
      <vt:lpstr>Docker Overview</vt:lpstr>
      <vt:lpstr>Docker Overview</vt:lpstr>
      <vt:lpstr>Docker Overview</vt:lpstr>
      <vt:lpstr>Docker Overview</vt:lpstr>
      <vt:lpstr>Docker Compose Overview</vt:lpstr>
      <vt:lpstr>Docker Overview</vt:lpstr>
      <vt:lpstr>Network Composing Process</vt:lpstr>
      <vt:lpstr>network.sh Walk Through</vt:lpstr>
      <vt:lpstr>Important Files</vt:lpstr>
      <vt:lpstr>Important Files</vt:lpstr>
      <vt:lpstr>Important Files</vt:lpstr>
      <vt:lpstr>Important Files</vt:lpstr>
      <vt:lpstr>Important Files</vt:lpstr>
      <vt:lpstr>Important Files</vt:lpstr>
      <vt:lpstr>Important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994</cp:revision>
  <cp:lastPrinted>2020-07-07T09:15:00Z</cp:lastPrinted>
  <dcterms:created xsi:type="dcterms:W3CDTF">2017-11-09T17:09:00Z</dcterms:created>
  <dcterms:modified xsi:type="dcterms:W3CDTF">2021-01-19T15:51:19Z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