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979" r:id="rId6"/>
    <p:sldId id="2043" r:id="rId7"/>
    <p:sldId id="2044" r:id="rId8"/>
    <p:sldId id="2045" r:id="rId9"/>
    <p:sldId id="2046" r:id="rId10"/>
    <p:sldId id="2047" r:id="rId11"/>
    <p:sldId id="2048" r:id="rId12"/>
    <p:sldId id="2049" r:id="rId13"/>
    <p:sldId id="2019" r:id="rId14"/>
    <p:sldId id="2050" r:id="rId15"/>
    <p:sldId id="2017" r:id="rId16"/>
    <p:sldId id="2052" r:id="rId17"/>
    <p:sldId id="2053" r:id="rId18"/>
    <p:sldId id="2051" r:id="rId19"/>
    <p:sldId id="2055" r:id="rId20"/>
    <p:sldId id="2025" r:id="rId21"/>
    <p:sldId id="2054" r:id="rId22"/>
    <p:sldId id="2014" r:id="rId23"/>
    <p:sldId id="2021" r:id="rId24"/>
    <p:sldId id="2024" r:id="rId25"/>
    <p:sldId id="2022" r:id="rId26"/>
    <p:sldId id="2023" r:id="rId27"/>
    <p:sldId id="2020" r:id="rId28"/>
    <p:sldId id="2027" r:id="rId29"/>
    <p:sldId id="2028" r:id="rId30"/>
    <p:sldId id="2029" r:id="rId31"/>
    <p:sldId id="2033" r:id="rId32"/>
    <p:sldId id="2056" r:id="rId33"/>
    <p:sldId id="2030" r:id="rId34"/>
    <p:sldId id="2031" r:id="rId35"/>
    <p:sldId id="2032" r:id="rId36"/>
    <p:sldId id="2034" r:id="rId37"/>
    <p:sldId id="2035" r:id="rId38"/>
    <p:sldId id="2037" r:id="rId39"/>
    <p:sldId id="2036"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59"/>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509270" y="1724660"/>
            <a:ext cx="8006080" cy="4312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Content linking via directed acyclic graphs (DAGs) Merkle DAG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when doing IPFS ADD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FF0000"/>
                </a:solidFill>
              </a:rPr>
              <a:t>Demo</a:t>
            </a:r>
            <a:r>
              <a:rPr lang="en-US" altLang="en-US" sz="1540" dirty="0">
                <a:solidFill>
                  <a:srgbClr val="262626"/>
                </a:solidFill>
              </a:rPr>
              <a:t>: https://dag.ipfs.io/</a:t>
            </a:r>
            <a:endParaRPr lang="en-US" altLang="en-US" sz="1540" dirty="0">
              <a:solidFill>
                <a:srgbClr val="262626"/>
              </a:solidFill>
            </a:endParaRPr>
          </a:p>
        </p:txBody>
      </p:sp>
      <p:pic>
        <p:nvPicPr>
          <p:cNvPr id="6" name="图片 5" descr="800px-Hash_Tree.svg"/>
          <p:cNvPicPr>
            <a:picLocks noChangeAspect="1"/>
          </p:cNvPicPr>
          <p:nvPr/>
        </p:nvPicPr>
        <p:blipFill>
          <a:blip r:embed="rId1"/>
          <a:stretch>
            <a:fillRect/>
          </a:stretch>
        </p:blipFill>
        <p:spPr>
          <a:xfrm>
            <a:off x="501650" y="2311400"/>
            <a:ext cx="7620000" cy="4848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Drawback: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if there are only 4 nodes cache the file, and if the went offline, then you will never be able to retrive the file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file coin; 2 set up your gateway services</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823595" y="2499360"/>
            <a:ext cx="7496175" cy="4095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component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Content discovery via distributed hash tables (DHTs)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To find which peers are hosting the content you're after (discovery), IPFS uses a distributed hash table, or DHT</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a:p>
            <a:pPr marL="0" lvl="0" indent="0" defTabSz="342900">
              <a:lnSpc>
                <a:spcPct val="120000"/>
              </a:lnSpc>
              <a:buFont typeface="Arial" panose="020B0604020202020204" pitchFamily="34" charset="0"/>
              <a:buNone/>
            </a:pPr>
            <a:r>
              <a:rPr lang="en-US" altLang="zh-CN" sz="1540" dirty="0">
                <a:solidFill>
                  <a:srgbClr val="262626"/>
                </a:solidFill>
              </a:rPr>
              <a:t>store this hash in the nearest node id</a:t>
            </a:r>
            <a:endParaRPr lang="en-US" altLang="zh-CN" sz="1540" dirty="0">
              <a:solidFill>
                <a:srgbClr val="262626"/>
              </a:solidFill>
            </a:endParaRPr>
          </a:p>
        </p:txBody>
      </p:sp>
      <p:pic>
        <p:nvPicPr>
          <p:cNvPr id="4" name="图片 3"/>
          <p:cNvPicPr>
            <a:picLocks noChangeAspect="1"/>
          </p:cNvPicPr>
          <p:nvPr/>
        </p:nvPicPr>
        <p:blipFill>
          <a:blip r:embed="rId1"/>
          <a:stretch>
            <a:fillRect/>
          </a:stretch>
        </p:blipFill>
        <p:spPr>
          <a:xfrm>
            <a:off x="504825" y="2156460"/>
            <a:ext cx="8134350" cy="2714625"/>
          </a:xfrm>
          <a:prstGeom prst="rect">
            <a:avLst/>
          </a:prstGeom>
        </p:spPr>
      </p:pic>
      <p:pic>
        <p:nvPicPr>
          <p:cNvPr id="6" name="图片 5"/>
          <p:cNvPicPr>
            <a:picLocks noChangeAspect="1"/>
          </p:cNvPicPr>
          <p:nvPr/>
        </p:nvPicPr>
        <p:blipFill>
          <a:blip r:embed="rId2"/>
          <a:stretch>
            <a:fillRect/>
          </a:stretch>
        </p:blipFill>
        <p:spPr>
          <a:xfrm>
            <a:off x="628650" y="5728335"/>
            <a:ext cx="7048500" cy="866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2 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7" name="图片 6"/>
          <p:cNvPicPr>
            <a:picLocks noChangeAspect="1"/>
          </p:cNvPicPr>
          <p:nvPr/>
        </p:nvPicPr>
        <p:blipFill>
          <a:blip r:embed="rId1"/>
          <a:stretch>
            <a:fillRect/>
          </a:stretch>
        </p:blipFill>
        <p:spPr>
          <a:xfrm>
            <a:off x="845185" y="1839595"/>
            <a:ext cx="7058025" cy="3905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2 What makes libp2p especially useful for peer to peer connections is connection multiplexing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all of these protocals can coexist and used in the same application, like api, easy to plug and play</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0" y="1984375"/>
            <a:ext cx="4103370" cy="1847215"/>
          </a:xfrm>
          <a:prstGeom prst="rect">
            <a:avLst/>
          </a:prstGeom>
        </p:spPr>
      </p:pic>
      <p:pic>
        <p:nvPicPr>
          <p:cNvPr id="5" name="图片 4"/>
          <p:cNvPicPr>
            <a:picLocks noChangeAspect="1"/>
          </p:cNvPicPr>
          <p:nvPr/>
        </p:nvPicPr>
        <p:blipFill>
          <a:blip r:embed="rId2"/>
          <a:stretch>
            <a:fillRect/>
          </a:stretch>
        </p:blipFill>
        <p:spPr>
          <a:xfrm>
            <a:off x="3310255" y="3258185"/>
            <a:ext cx="5937885" cy="35998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3 Bitswap allows you to connect to the peer or peers that have the content you want, send them your wantlist  and have them send you the blocks you requested.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3176905" y="3335020"/>
            <a:ext cx="5967095" cy="3522980"/>
          </a:xfrm>
          <a:prstGeom prst="rect">
            <a:avLst/>
          </a:prstGeom>
        </p:spPr>
      </p:pic>
      <p:pic>
        <p:nvPicPr>
          <p:cNvPr id="8" name="图片 7"/>
          <p:cNvPicPr>
            <a:picLocks noChangeAspect="1"/>
          </p:cNvPicPr>
          <p:nvPr/>
        </p:nvPicPr>
        <p:blipFill>
          <a:blip r:embed="rId2"/>
          <a:stretch>
            <a:fillRect/>
          </a:stretch>
        </p:blipFill>
        <p:spPr>
          <a:xfrm>
            <a:off x="0" y="1660525"/>
            <a:ext cx="5553075" cy="2181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pin hash</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Pinning is the mechanism that allows you to tell IPFS to always keep a given object somewhere — the default being your local node, though this can be different if you use a third-party remote pinning service.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pins: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name in IPNS is the hash of a public key. It is associated with a record containing information about the hash it links to that is signed by the corresponding private key. New records can be signed and published at any time.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host a static website, if there are changes use pins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name publish /ipfs/QmaMLRsvmDRCezZe2iebcKWtEzKNjBaQfwcu7mcpdm8eY2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&gt; Published to k51qzi5uqu5dkkciu33khkzbcmxtyhn376i1e83tya8kuy7z9euedzyr5nhoew: /ipfs/QmaMLRsvmDRCezZe2iebcKWtEzKNjBaQfwcu7mcpdm8eY2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add/ ipfs cat </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  IPFS Cluster provides data orchestration across a swarm of IPFS daemons by allocating, replicating and tracking a global pinset distributed among multiple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Automatic replicating data and pinning across your IPFS network</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usage: providing stable data services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982980" y="2341880"/>
            <a:ext cx="7321550" cy="45161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How to setup a IPFS cluster (Code Explain)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IPFS React Code Demo</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IPFS &amp; IPFS Cluster Concepts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rPr>
              <a:t>Implementations</a:t>
            </a: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Step 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domain name or a subdomain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 minimum of two servers in different regions. The servers can be dedicated or virtual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geoDNS tool. With it, a user sending a request to the domain will be directed to the nearest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Here's how geoDNS works: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It gets the client's IP (if they sent the DNS request) or the IP of the recursive DNS server that is used for processing the request. Generally speaking, such recursive servers are usually the DNSs of the Internet providers.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By the client's IP it identifies their country or region. This operation requires the use of GeoIP database, which are available in no short supply. There are even decent free options.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Depending on the client's location, geoDNS returns him the IP address of the closest CDN server.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Install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https://medium.com/rahasak/ipfs-cluster-with-docker-db2ec20a6cc1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and Ansible to auto install and manage the cluster)</a:t>
            </a:r>
            <a:endParaRPr lang="en-US" altLang="en-US" sz="1540" dirty="0">
              <a:solidFill>
                <a:srgbClr val="26262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CND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3.2:</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785745"/>
            <a:ext cx="5133975" cy="365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 Cluster </a:t>
            </a:r>
            <a:r>
              <a:rPr lang="en-US" sz="3200" b="1" dirty="0">
                <a:latin typeface="Calibri" panose="020F0502020204030204" pitchFamily="34" charset="0"/>
                <a:cs typeface="Calibri" panose="020F0502020204030204" pitchFamily="34" charset="0"/>
                <a:sym typeface="+mn-ea"/>
              </a:rPr>
              <a:t>Implementation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how to build your CDN using IPFS cluster?</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Step 3.1:</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СlouDNS,Zilore, Amazon Route 53, Cloudflare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632710"/>
            <a:ext cx="5648325" cy="3962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OrbitDB is a serverless, distributed, peer-to-peer database. OrbitDB uses IPFS as its data storage and IPFS Pubsub to automatically sync databases with peers.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1770380"/>
            <a:ext cx="5372100" cy="4953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Data Type: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Key-Value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Log (append-only log)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Feed (same as log database but entries can be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Documents (store indexed JSON documents)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Counters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https://github.com/orbitdb/orbit-db/blob/master/API.md#orbitdbkeyvaluenameaddress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t>
            </a:r>
            <a:r>
              <a:rPr lang="en-US" altLang="en-US" sz="1540" dirty="0">
                <a:solidFill>
                  <a:srgbClr val="FF0000"/>
                </a:solidFill>
              </a:rPr>
              <a:t>Code Explain</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OrbitDB (</a:t>
            </a:r>
            <a:r>
              <a:rPr lang="en-US" altLang="en-US" sz="1540" dirty="0">
                <a:solidFill>
                  <a:srgbClr val="FF0000"/>
                </a:solidFill>
              </a:rPr>
              <a:t>Code Demo</a:t>
            </a:r>
            <a:r>
              <a:rPr lang="en-US" altLang="en-US" sz="1540" dirty="0">
                <a:solidFill>
                  <a:srgbClr val="262626"/>
                </a:solidFill>
              </a:rPr>
              <a: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Integrating to react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Identity:</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Add Access after db creation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190875" y="989330"/>
            <a:ext cx="5953125" cy="3790950"/>
          </a:xfrm>
          <a:prstGeom prst="rect">
            <a:avLst/>
          </a:prstGeom>
        </p:spPr>
      </p:pic>
      <p:pic>
        <p:nvPicPr>
          <p:cNvPr id="5" name="图片 4"/>
          <p:cNvPicPr>
            <a:picLocks noChangeAspect="1"/>
          </p:cNvPicPr>
          <p:nvPr/>
        </p:nvPicPr>
        <p:blipFill>
          <a:blip r:embed="rId2"/>
          <a:stretch>
            <a:fillRect/>
          </a:stretch>
        </p:blipFill>
        <p:spPr>
          <a:xfrm>
            <a:off x="628650" y="4962525"/>
            <a:ext cx="6543675" cy="18954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OrbitDB</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Features: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2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011045"/>
            <a:ext cx="6400800" cy="406463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is a serverless, distributed, p2p communication library and protocol that enables feed-based information sharing Event:  event and feed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1623060" y="1976755"/>
            <a:ext cx="5742940" cy="48812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IPFS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What is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is a distributed system for storing and accessing files, websites, applications, and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There are three fundamental principles to understand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1. Unique identification via content addressing</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For Instance: /ipfs/QmXoypizjW3WknFiJnKLwHCnL72vedxjQkDDP1mXWo6uco/wiki/Aardvark.html</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Web identify content by where it's located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 uses content addressing to identify content by what's in it.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The hash is unique to the content that it came from, even though it may look short compared to the original content</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Orbit Core</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Core VS Message Queue(kafka)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data permanently stored on IPFS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decentralized message boardcasting solution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540" dirty="0">
              <a:solidFill>
                <a:srgbClr val="26262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Chatting / Social Media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Marketplace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File Store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CDN</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Others</a:t>
            </a:r>
            <a:endParaRPr lang="en-US" altLang="en-US" sz="1540" dirty="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1 IPFS Board (OrbitDB)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https://github.com/fazo96/ipfs-boards/tree/master/src</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BoardStore removed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ipfs-boards/src/orbitdb/index.js </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ipfs-boards/src/sagas/posts.js (how to implement)</a:t>
            </a: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971800"/>
            <a:ext cx="4191000" cy="914400"/>
          </a:xfrm>
          <a:prstGeom prst="rect">
            <a:avLst/>
          </a:prstGeom>
        </p:spPr>
      </p:pic>
      <p:pic>
        <p:nvPicPr>
          <p:cNvPr id="6" name="图片 5"/>
          <p:cNvPicPr>
            <a:picLocks noChangeAspect="1"/>
          </p:cNvPicPr>
          <p:nvPr/>
        </p:nvPicPr>
        <p:blipFill>
          <a:blip r:embed="rId2"/>
          <a:stretch>
            <a:fillRect/>
          </a:stretch>
        </p:blipFill>
        <p:spPr>
          <a:xfrm>
            <a:off x="628650" y="4661535"/>
            <a:ext cx="4724400" cy="19335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Orbit Chat (Orbit Core)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https://github.com/orbitdb/orbit-web/blob/d1079653976495e5ae749f1410e11e6af980a6ec/src/workers/network.worker.js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function handleSendTextMessage ({ options })  (implementation)</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628650" y="2334895"/>
            <a:ext cx="5962650" cy="29146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ipfs-pubsub-chat (pubsub)</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https://github.com/tableflip/ipfs-pubsub-chat-example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Cases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https://github.com/district0x/ethlance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628650" y="2382520"/>
            <a:ext cx="3533775" cy="2819400"/>
          </a:xfrm>
          <a:prstGeom prst="rect">
            <a:avLst/>
          </a:prstGeom>
        </p:spPr>
      </p:pic>
      <p:pic>
        <p:nvPicPr>
          <p:cNvPr id="6" name="图片 5"/>
          <p:cNvPicPr>
            <a:picLocks noChangeAspect="1"/>
          </p:cNvPicPr>
          <p:nvPr/>
        </p:nvPicPr>
        <p:blipFill>
          <a:blip r:embed="rId2"/>
          <a:stretch>
            <a:fillRect/>
          </a:stretch>
        </p:blipFill>
        <p:spPr>
          <a:xfrm>
            <a:off x="323850" y="2106295"/>
            <a:ext cx="8191500" cy="4295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TerraForm:</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Terraform is a tool for building, changing, and versioning infrastructure safely and efficiently. Terraform can manage existing and popular service providers as well as custom in-house solutions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https://github.com/mlabouardy/terraform-aws-labs/tree/master/wordpress</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User Data</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https://www.bogotobogo.com/DevOps/Terraform/Terraform-terraform-userdata.php</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Ansible &amp; TerraForm</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40" dirty="0">
                <a:solidFill>
                  <a:srgbClr val="262626"/>
                </a:solidFill>
              </a:rPr>
              <a:t>Ansible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Example: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https://github.com/paralect/ansible-node-sample</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one name one command</a:t>
            </a: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    Content linking via directed acyclic graphs (DAGs)</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r>
              <a:rPr lang="en-US" altLang="en-US" sz="1535" dirty="0">
                <a:solidFill>
                  <a:srgbClr val="262626"/>
                </a:solidFill>
                <a:sym typeface="+mn-ea"/>
              </a:rPr>
              <a:t>a directed acyclic graph (DAG ) is a directed graph with no directed cycles. That is, it consists of vertices and edges (also called arcs), with each edge directed from one vertex to another, such that following those directions will never form a closed loop. </a:t>
            </a:r>
            <a:endParaRPr lang="en-US" altLang="en-US" sz="1535" dirty="0">
              <a:solidFill>
                <a:srgbClr val="262626"/>
              </a:solidFill>
            </a:endParaRPr>
          </a:p>
          <a:p>
            <a:pPr marL="228600" lvl="0" indent="-228600" defTabSz="342900">
              <a:lnSpc>
                <a:spcPct val="120000"/>
              </a:lnSpc>
              <a:buFont typeface="Arial" panose="020B0604020202020204" pitchFamily="34" charset="0"/>
              <a:buChar char="•"/>
            </a:pPr>
            <a:endParaRPr lang="en-US" altLang="en-US" sz="1540" dirty="0">
              <a:solidFill>
                <a:srgbClr val="262626"/>
              </a:solidFill>
            </a:endParaRPr>
          </a:p>
          <a:p>
            <a:pPr marL="228600" lvl="0" indent="-228600" defTabSz="342900">
              <a:lnSpc>
                <a:spcPct val="120000"/>
              </a:lnSpc>
              <a:buFont typeface="Arial" panose="020B0604020202020204" pitchFamily="34" charset="0"/>
              <a:buChar char="•"/>
            </a:pPr>
            <a:r>
              <a:rPr lang="en-US" altLang="en-US" sz="1540" dirty="0">
                <a:solidFill>
                  <a:srgbClr val="262626"/>
                </a:solidFill>
              </a:rPr>
              <a:t>  Transactions                                                                                  Edges</a:t>
            </a: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219710" y="3171825"/>
            <a:ext cx="3495675" cy="3686175"/>
          </a:xfrm>
          <a:prstGeom prst="rect">
            <a:avLst/>
          </a:prstGeom>
        </p:spPr>
      </p:pic>
      <p:pic>
        <p:nvPicPr>
          <p:cNvPr id="6" name="图片 5"/>
          <p:cNvPicPr>
            <a:picLocks noChangeAspect="1"/>
          </p:cNvPicPr>
          <p:nvPr/>
        </p:nvPicPr>
        <p:blipFill>
          <a:blip r:embed="rId2"/>
          <a:stretch>
            <a:fillRect/>
          </a:stretch>
        </p:blipFill>
        <p:spPr>
          <a:xfrm>
            <a:off x="5084445" y="3172460"/>
            <a:ext cx="3321050" cy="3685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5" name="图片 4"/>
          <p:cNvPicPr>
            <a:picLocks noChangeAspect="1"/>
          </p:cNvPicPr>
          <p:nvPr/>
        </p:nvPicPr>
        <p:blipFill>
          <a:blip r:embed="rId1"/>
          <a:stretch>
            <a:fillRect/>
          </a:stretch>
        </p:blipFill>
        <p:spPr>
          <a:xfrm>
            <a:off x="1517650" y="2153285"/>
            <a:ext cx="6890385" cy="32772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0" lvl="0" indent="0" defTabSz="342900">
              <a:lnSpc>
                <a:spcPct val="120000"/>
              </a:lnSpc>
              <a:buFont typeface="Arial" panose="020B0604020202020204" pitchFamily="34" charset="0"/>
              <a:buNone/>
            </a:pPr>
            <a:endParaRPr lang="en-US" altLang="en-US" sz="1540" dirty="0">
              <a:solidFill>
                <a:srgbClr val="262626"/>
              </a:solidFill>
            </a:endParaRPr>
          </a:p>
        </p:txBody>
      </p:sp>
      <p:pic>
        <p:nvPicPr>
          <p:cNvPr id="7" name="图片 6"/>
          <p:cNvPicPr>
            <a:picLocks noChangeAspect="1"/>
          </p:cNvPicPr>
          <p:nvPr/>
        </p:nvPicPr>
        <p:blipFill>
          <a:blip r:embed="rId1"/>
          <a:stretch>
            <a:fillRect/>
          </a:stretch>
        </p:blipFill>
        <p:spPr>
          <a:xfrm>
            <a:off x="628650" y="2117090"/>
            <a:ext cx="7886065" cy="3502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marL="228600" lvl="0" indent="-228600" defTabSz="342900">
              <a:lnSpc>
                <a:spcPct val="120000"/>
              </a:lnSpc>
              <a:buFont typeface="Arial" panose="020B0604020202020204" pitchFamily="34" charset="0"/>
              <a:buChar char="•"/>
            </a:pPr>
            <a:endParaRPr lang="en-US" altLang="en-US" sz="1540" dirty="0">
              <a:solidFill>
                <a:srgbClr val="262626"/>
              </a:solidFill>
            </a:endParaRPr>
          </a:p>
        </p:txBody>
      </p:sp>
      <p:pic>
        <p:nvPicPr>
          <p:cNvPr id="4" name="图片 3"/>
          <p:cNvPicPr>
            <a:picLocks noChangeAspect="1"/>
          </p:cNvPicPr>
          <p:nvPr/>
        </p:nvPicPr>
        <p:blipFill>
          <a:blip r:embed="rId1"/>
          <a:stretch>
            <a:fillRect/>
          </a:stretch>
        </p:blipFill>
        <p:spPr>
          <a:xfrm>
            <a:off x="358775" y="1780540"/>
            <a:ext cx="8426450" cy="3700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5" name="内容占位符 4"/>
          <p:cNvPicPr>
            <a:picLocks noChangeAspect="1"/>
          </p:cNvPicPr>
          <p:nvPr>
            <p:ph idx="1"/>
          </p:nvPr>
        </p:nvPicPr>
        <p:blipFill>
          <a:blip r:embed="rId1"/>
          <a:stretch>
            <a:fillRect/>
          </a:stretch>
        </p:blipFill>
        <p:spPr>
          <a:xfrm>
            <a:off x="1647190" y="989330"/>
            <a:ext cx="5848350" cy="5605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DAG</a:t>
            </a:r>
            <a:endParaRPr lang="en-US" sz="3200" b="1"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628650" y="2087880"/>
            <a:ext cx="6086475" cy="3219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6581</Words>
  <Application>WPS 演示</Application>
  <PresentationFormat>On-screen Show (4:3)</PresentationFormat>
  <Paragraphs>340</Paragraphs>
  <Slides>37</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IPFS</vt:lpstr>
      <vt:lpstr>DAG</vt:lpstr>
      <vt:lpstr>DAG</vt:lpstr>
      <vt:lpstr>DAG</vt:lpstr>
      <vt:lpstr>DAG</vt:lpstr>
      <vt:lpstr>DAG</vt:lpstr>
      <vt:lpstr>DAG</vt:lpstr>
      <vt:lpstr>DAG</vt:lpstr>
      <vt:lpstr>IPFS</vt:lpstr>
      <vt:lpstr>IPFS</vt:lpstr>
      <vt:lpstr>IPFS component</vt:lpstr>
      <vt:lpstr>IPFS</vt:lpstr>
      <vt:lpstr>IPFS</vt:lpstr>
      <vt:lpstr>IPFS</vt:lpstr>
      <vt:lpstr>IPFS</vt:lpstr>
      <vt:lpstr>IPFS Cluster</vt:lpstr>
      <vt:lpstr>IPFS Cluster</vt:lpstr>
      <vt:lpstr>IPFS Cluster Implementation</vt:lpstr>
      <vt:lpstr>IPFS Cluster Implementation</vt:lpstr>
      <vt:lpstr>IPFS Cluster Implementation</vt:lpstr>
      <vt:lpstr>IPFS Cluster Implementation</vt:lpstr>
      <vt:lpstr>IPFS Cluster Implementation</vt:lpstr>
      <vt:lpstr>OrbitDB</vt:lpstr>
      <vt:lpstr>OrbitDB</vt:lpstr>
      <vt:lpstr>OrbitDB</vt:lpstr>
      <vt:lpstr>OrbitDB</vt:lpstr>
      <vt:lpstr>Orbit Core</vt:lpstr>
      <vt:lpstr>Orbit Core</vt:lpstr>
      <vt:lpstr>Cases</vt:lpstr>
      <vt:lpstr>Cases</vt:lpstr>
      <vt:lpstr>Cases</vt:lpstr>
      <vt:lpstr>Cases</vt:lpstr>
      <vt:lpstr>Cases</vt:lpstr>
      <vt:lpstr>Ansible &amp; TerraForm</vt:lpstr>
      <vt:lpstr>Ansible &amp; TerraForm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1705</cp:revision>
  <cp:lastPrinted>2020-07-07T09:15:00Z</cp:lastPrinted>
  <dcterms:created xsi:type="dcterms:W3CDTF">2017-11-09T17:09:00Z</dcterms:created>
  <dcterms:modified xsi:type="dcterms:W3CDTF">2021-03-17T04:36:34Z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