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26" r:id="rId7"/>
    <p:sldId id="1852" r:id="rId8"/>
    <p:sldId id="1827" r:id="rId9"/>
    <p:sldId id="1868" r:id="rId10"/>
    <p:sldId id="1867" r:id="rId11"/>
    <p:sldId id="1817" r:id="rId12"/>
    <p:sldId id="1828" r:id="rId13"/>
    <p:sldId id="1844" r:id="rId14"/>
    <p:sldId id="1869" r:id="rId15"/>
    <p:sldId id="1870" r:id="rId16"/>
    <p:sldId id="1871" r:id="rId17"/>
    <p:sldId id="1872" r:id="rId18"/>
    <p:sldId id="1818" r:id="rId19"/>
    <p:sldId id="1832" r:id="rId20"/>
    <p:sldId id="1843" r:id="rId21"/>
    <p:sldId id="1854" r:id="rId22"/>
    <p:sldId id="1874" r:id="rId23"/>
    <p:sldId id="1849" r:id="rId24"/>
    <p:sldId id="1848" r:id="rId25"/>
    <p:sldId id="1850" r:id="rId26"/>
    <p:sldId id="1851" r:id="rId27"/>
    <p:sldId id="1845" r:id="rId28"/>
    <p:sldId id="1846" r:id="rId29"/>
    <p:sldId id="1865" r:id="rId30"/>
    <p:sldId id="1853"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3.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1 Debug the</a:t>
            </a:r>
            <a:r>
              <a:rPr lang="en-US" altLang="en-US" sz="1540" dirty="0">
                <a:solidFill>
                  <a:srgbClr val="262626"/>
                </a:solidFill>
              </a:rPr>
              <a:t>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Transform ejs to jsx</a:t>
            </a:r>
            <a:r>
              <a:rPr lang="en-US" altLang="en-US" sz="1535" dirty="0">
                <a:solidFill>
                  <a:srgbClr val="262626"/>
                </a:solidFill>
                <a:sym typeface="+mn-ea"/>
              </a:rPr>
              <a:t> (</a:t>
            </a:r>
            <a:r>
              <a:rPr lang="en-US" altLang="en-US" sz="1535" dirty="0">
                <a:solidFill>
                  <a:srgbClr val="FF0000"/>
                </a:solidFill>
                <a:sym typeface="+mn-ea"/>
              </a:rPr>
              <a:t>code demo</a:t>
            </a:r>
            <a:r>
              <a:rPr lang="en-US" altLang="en-US" sz="1535" dirty="0">
                <a:solidFill>
                  <a:srgbClr val="262626"/>
                </a:solidFill>
                <a:sym typeface="+mn-ea"/>
              </a:rPr>
              <a:t>)</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0" y="2947670"/>
            <a:ext cx="4972050" cy="2514600"/>
          </a:xfrm>
          <a:prstGeom prst="rect">
            <a:avLst/>
          </a:prstGeom>
        </p:spPr>
      </p:pic>
      <p:pic>
        <p:nvPicPr>
          <p:cNvPr id="4" name="图片 3"/>
          <p:cNvPicPr>
            <a:picLocks noChangeAspect="1"/>
          </p:cNvPicPr>
          <p:nvPr/>
        </p:nvPicPr>
        <p:blipFill>
          <a:blip r:embed="rId2"/>
          <a:stretch>
            <a:fillRect/>
          </a:stretch>
        </p:blipFill>
        <p:spPr>
          <a:xfrm>
            <a:off x="5011420" y="2515235"/>
            <a:ext cx="3352800" cy="2647950"/>
          </a:xfrm>
          <a:prstGeom prst="rect">
            <a:avLst/>
          </a:prstGeom>
        </p:spPr>
      </p:pic>
      <p:graphicFrame>
        <p:nvGraphicFramePr>
          <p:cNvPr id="5" name="表格 4"/>
          <p:cNvGraphicFramePr/>
          <p:nvPr>
            <p:custDataLst>
              <p:tags r:id="rId3"/>
            </p:custDataLst>
          </p:nvPr>
        </p:nvGraphicFramePr>
        <p:xfrm>
          <a:off x="736600" y="987425"/>
          <a:ext cx="7627620" cy="1893570"/>
        </p:xfrm>
        <a:graphic>
          <a:graphicData uri="http://schemas.openxmlformats.org/drawingml/2006/table">
            <a:tbl>
              <a:tblPr firstRow="1" bandRow="1">
                <a:tableStyleId>{5C22544A-7EE6-4342-B048-85BDC9FD1C3A}</a:tableStyleId>
              </a:tblPr>
              <a:tblGrid>
                <a:gridCol w="2542540"/>
                <a:gridCol w="2542540"/>
                <a:gridCol w="2542540"/>
              </a:tblGrid>
              <a:tr h="365760">
                <a:tc>
                  <a:txBody>
                    <a:bodyPr/>
                    <a:p>
                      <a:pPr>
                        <a:buNone/>
                      </a:pPr>
                      <a:endParaRPr lang="zh-CN" altLang="en-US"/>
                    </a:p>
                  </a:txBody>
                  <a:tcPr/>
                </a:tc>
                <a:tc>
                  <a:txBody>
                    <a:bodyPr/>
                    <a:p>
                      <a:pPr>
                        <a:buNone/>
                      </a:pPr>
                      <a:r>
                        <a:rPr lang="en-US" altLang="zh-CN"/>
                        <a:t>Props</a:t>
                      </a:r>
                      <a:endParaRPr lang="en-US" altLang="zh-CN"/>
                    </a:p>
                  </a:txBody>
                  <a:tcPr/>
                </a:tc>
                <a:tc>
                  <a:txBody>
                    <a:bodyPr/>
                    <a:p>
                      <a:pPr>
                        <a:buNone/>
                      </a:pPr>
                      <a:r>
                        <a:rPr lang="en-US" altLang="zh-CN"/>
                        <a:t>States</a:t>
                      </a:r>
                      <a:endParaRPr lang="en-US" altLang="zh-CN"/>
                    </a:p>
                  </a:txBody>
                  <a:tcPr/>
                </a:tc>
              </a:tr>
              <a:tr h="796290">
                <a:tc>
                  <a:txBody>
                    <a:bodyPr/>
                    <a:p>
                      <a:pPr>
                        <a:buNone/>
                      </a:pPr>
                      <a:r>
                        <a:rPr lang="en-US" altLang="zh-CN"/>
                        <a:t>scope</a:t>
                      </a:r>
                      <a:endParaRPr lang="en-US" altLang="zh-CN"/>
                    </a:p>
                  </a:txBody>
                  <a:tcPr/>
                </a:tc>
                <a:tc>
                  <a:txBody>
                    <a:bodyPr/>
                    <a:p>
                      <a:pPr>
                        <a:buNone/>
                      </a:pPr>
                      <a:r>
                        <a:rPr lang="en-US" altLang="zh-CN"/>
                        <a:t>can be passed among the components</a:t>
                      </a:r>
                      <a:endParaRPr lang="en-US" altLang="zh-CN"/>
                    </a:p>
                  </a:txBody>
                  <a:tcPr/>
                </a:tc>
                <a:tc>
                  <a:txBody>
                    <a:bodyPr/>
                    <a:p>
                      <a:pPr>
                        <a:buNone/>
                      </a:pPr>
                      <a:r>
                        <a:rPr lang="en-US" altLang="zh-CN"/>
                        <a:t>local variables for the component</a:t>
                      </a:r>
                      <a:endParaRPr lang="en-US" altLang="zh-CN"/>
                    </a:p>
                  </a:txBody>
                  <a:tcPr/>
                </a:tc>
              </a:tr>
              <a:tr h="365760">
                <a:tc>
                  <a:txBody>
                    <a:bodyPr/>
                    <a:p>
                      <a:pPr>
                        <a:buNone/>
                      </a:pPr>
                      <a:r>
                        <a:rPr lang="en-US" altLang="zh-CN"/>
                        <a:t>mutable</a:t>
                      </a:r>
                      <a:endParaRPr lang="en-US" altLang="zh-CN"/>
                    </a:p>
                  </a:txBody>
                  <a:tcPr/>
                </a:tc>
                <a:tc>
                  <a:txBody>
                    <a:bodyPr/>
                    <a:p>
                      <a:pPr>
                        <a:buNone/>
                      </a:pPr>
                      <a:r>
                        <a:rPr lang="en-US" altLang="zh-CN"/>
                        <a:t>props cannot be changed</a:t>
                      </a:r>
                      <a:endParaRPr lang="en-US" altLang="zh-CN"/>
                    </a:p>
                  </a:txBody>
                  <a:tcPr/>
                </a:tc>
                <a:tc>
                  <a:txBody>
                    <a:bodyPr/>
                    <a:p>
                      <a:pPr>
                        <a:buNone/>
                      </a:pPr>
                      <a:r>
                        <a:rPr lang="en-US" altLang="zh-CN"/>
                        <a:t>states can be changed</a:t>
                      </a:r>
                      <a:endParaRPr lang="en-US" altLang="zh-CN"/>
                    </a:p>
                  </a:txBody>
                  <a:tcPr/>
                </a:tc>
              </a:tr>
            </a:tbl>
          </a:graphicData>
        </a:graphic>
      </p:graphicFrame>
      <p:pic>
        <p:nvPicPr>
          <p:cNvPr id="7" name="图片 6"/>
          <p:cNvPicPr>
            <a:picLocks noChangeAspect="1"/>
          </p:cNvPicPr>
          <p:nvPr/>
        </p:nvPicPr>
        <p:blipFill>
          <a:blip r:embed="rId4"/>
          <a:stretch>
            <a:fillRect/>
          </a:stretch>
        </p:blipFill>
        <p:spPr>
          <a:xfrm>
            <a:off x="4514850" y="4752975"/>
            <a:ext cx="4000500" cy="2105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Reactjs is initailly designed for onepage application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So the route in react is a third party library</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Nesting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9" name="图片 8"/>
          <p:cNvPicPr>
            <a:picLocks noChangeAspect="1"/>
          </p:cNvPicPr>
          <p:nvPr/>
        </p:nvPicPr>
        <p:blipFill>
          <a:blip r:embed="rId1"/>
          <a:stretch>
            <a:fillRect/>
          </a:stretch>
        </p:blipFill>
        <p:spPr>
          <a:xfrm>
            <a:off x="4562475" y="1613535"/>
            <a:ext cx="3952875" cy="4981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2 redirect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a:t>
            </a:r>
            <a:r>
              <a:rPr lang="en-US" altLang="en-US" sz="1535" dirty="0">
                <a:solidFill>
                  <a:srgbClr val="262626"/>
                </a:solidFill>
                <a:sym typeface="+mn-ea"/>
              </a:rPr>
              <a:t>in render html</a:t>
            </a:r>
            <a:endParaRPr lang="en-US" altLang="en-US" sz="1535" dirty="0">
              <a:solidFill>
                <a:srgbClr val="262626"/>
              </a:solidFill>
            </a:endParaRPr>
          </a:p>
          <a:p>
            <a:pPr marL="0" lvl="0" indent="0" defTabSz="342900">
              <a:lnSpc>
                <a:spcPct val="120000"/>
              </a:lnSpc>
              <a:buFont typeface="Arial" panose="020B0604020202020204" pitchFamily="34" charset="0"/>
              <a:buNone/>
            </a:pPr>
            <a:r>
              <a:rPr lang="en-US" altLang="en-US" sz="1540" dirty="0">
                <a:solidFill>
                  <a:srgbClr val="262626"/>
                </a:solidFill>
              </a:rPr>
              <a:t>	Link to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in code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9" name="图片 8"/>
          <p:cNvPicPr>
            <a:picLocks noChangeAspect="1"/>
          </p:cNvPicPr>
          <p:nvPr/>
        </p:nvPicPr>
        <p:blipFill>
          <a:blip r:embed="rId1"/>
          <a:stretch>
            <a:fillRect/>
          </a:stretch>
        </p:blipFill>
        <p:spPr>
          <a:xfrm>
            <a:off x="5191125" y="1614170"/>
            <a:ext cx="3952875" cy="4981575"/>
          </a:xfrm>
          <a:prstGeom prst="rect">
            <a:avLst/>
          </a:prstGeom>
        </p:spPr>
      </p:pic>
      <p:pic>
        <p:nvPicPr>
          <p:cNvPr id="4" name="图片 4"/>
          <p:cNvPicPr>
            <a:picLocks noChangeAspect="1"/>
          </p:cNvPicPr>
          <p:nvPr/>
        </p:nvPicPr>
        <p:blipFill>
          <a:blip r:embed="rId2"/>
          <a:stretch>
            <a:fillRect/>
          </a:stretch>
        </p:blipFill>
        <p:spPr>
          <a:xfrm>
            <a:off x="0" y="4748530"/>
            <a:ext cx="5269230" cy="2109470"/>
          </a:xfrm>
          <a:prstGeom prst="rect">
            <a:avLst/>
          </a:prstGeom>
          <a:noFill/>
          <a:ln>
            <a:noFill/>
          </a:ln>
        </p:spPr>
      </p:pic>
      <p:pic>
        <p:nvPicPr>
          <p:cNvPr id="3" name="图片 2"/>
          <p:cNvPicPr>
            <a:picLocks noChangeAspect="1"/>
          </p:cNvPicPr>
          <p:nvPr/>
        </p:nvPicPr>
        <p:blipFill>
          <a:blip r:embed="rId3"/>
          <a:stretch>
            <a:fillRect/>
          </a:stretch>
        </p:blipFill>
        <p:spPr>
          <a:xfrm>
            <a:off x="586740" y="3145155"/>
            <a:ext cx="4095750" cy="1114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step 1: add event listener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step2 create a event handler function to deal with data</a:t>
            </a: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43446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Bind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Step 3 add bind</a:t>
            </a:r>
            <a:endParaRPr lang="en-US" altLang="zh-CN" sz="1800" dirty="0">
              <a:solidFill>
                <a:srgbClr val="262626"/>
              </a:solidFill>
            </a:endParaRPr>
          </a:p>
          <a:p>
            <a:pPr defTabSz="342900">
              <a:lnSpc>
                <a:spcPct val="120000"/>
              </a:lnSpc>
            </a:pPr>
            <a:r>
              <a:rPr lang="en-US" altLang="zh-CN" sz="1800" dirty="0">
                <a:solidFill>
                  <a:srgbClr val="262626"/>
                </a:solidFill>
              </a:rPr>
              <a:t>What is bind? and why we need to use Bind?</a:t>
            </a:r>
            <a:endParaRPr lang="en-US" altLang="zh-CN" sz="1800" dirty="0">
              <a:solidFill>
                <a:srgbClr val="262626"/>
              </a:solidFill>
            </a:endParaRPr>
          </a:p>
          <a:p>
            <a:pPr defTabSz="342900">
              <a:lnSpc>
                <a:spcPct val="120000"/>
              </a:lnSpc>
            </a:pPr>
            <a:r>
              <a:rPr lang="en-US" altLang="zh-CN" sz="1800" dirty="0">
                <a:solidFill>
                  <a:srgbClr val="262626"/>
                </a:solidFill>
              </a:rPr>
              <a:t>when passing down to the child component, this would probabily be change, so need to bind this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p:txBody>
      </p:sp>
      <p:pic>
        <p:nvPicPr>
          <p:cNvPr id="7" name="图片 6"/>
          <p:cNvPicPr>
            <a:picLocks noChangeAspect="1"/>
          </p:cNvPicPr>
          <p:nvPr/>
        </p:nvPicPr>
        <p:blipFill>
          <a:blip r:embed="rId1"/>
          <a:stretch>
            <a:fillRect/>
          </a:stretch>
        </p:blipFill>
        <p:spPr>
          <a:xfrm>
            <a:off x="628650" y="2984500"/>
            <a:ext cx="6791325" cy="25101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20000"/>
          </a:bodyPr>
          <a:p>
            <a:pPr marL="228600" lvl="0" indent="-228600" defTabSz="342900">
              <a:lnSpc>
                <a:spcPct val="120000"/>
              </a:lnSpc>
              <a:buFont typeface="Arial" panose="020B0604020202020204" pitchFamily="34" charset="0"/>
              <a:buChar char="•"/>
            </a:pPr>
            <a:r>
              <a:rPr lang="en-US" altLang="en-US" sz="1540" dirty="0">
                <a:solidFill>
                  <a:srgbClr val="262626"/>
                </a:solidFill>
              </a:rPr>
              <a:t>Two ways of defining functional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const [age, setAge] = useState(19)</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const [</a:t>
            </a:r>
            <a:r>
              <a:rPr lang="en-US" altLang="en-US" sz="1535" dirty="0">
                <a:solidFill>
                  <a:srgbClr val="262626"/>
                </a:solidFill>
                <a:sym typeface="+mn-ea"/>
              </a:rPr>
              <a:t>name</a:t>
            </a:r>
            <a:r>
              <a:rPr lang="en-US" altLang="en-US" sz="1535" dirty="0">
                <a:solidFill>
                  <a:srgbClr val="262626"/>
                </a:solidFill>
                <a:sym typeface="+mn-ea"/>
              </a:rPr>
              <a:t>, setN</a:t>
            </a:r>
            <a:r>
              <a:rPr lang="en-US" altLang="en-US" sz="1535" dirty="0">
                <a:solidFill>
                  <a:srgbClr val="262626"/>
                </a:solidFill>
                <a:sym typeface="+mn-ea"/>
              </a:rPr>
              <a:t>ame</a:t>
            </a:r>
            <a:r>
              <a:rPr lang="en-US" altLang="en-US" sz="1535" dirty="0">
                <a:solidFill>
                  <a:srgbClr val="262626"/>
                </a:solidFill>
                <a:sym typeface="+mn-ea"/>
              </a:rPr>
              <a:t>] = useState(“John”)</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540" dirty="0">
                <a:solidFill>
                  <a:srgbClr val="262626"/>
                </a:solidFill>
              </a:rPr>
              <a:t>const </a:t>
            </a:r>
            <a:r>
              <a:rPr lang="en-US" altLang="en-US" sz="1535" dirty="0">
                <a:solidFill>
                  <a:srgbClr val="262626"/>
                </a:solidFill>
                <a:sym typeface="+mn-ea"/>
              </a:rPr>
              <a:t> [status, setS</a:t>
            </a:r>
            <a:r>
              <a:rPr lang="en-US" altLang="en-US" sz="1535" dirty="0">
                <a:solidFill>
                  <a:srgbClr val="262626"/>
                </a:solidFill>
                <a:sym typeface="+mn-ea"/>
              </a:rPr>
              <a:t>tatus</a:t>
            </a:r>
            <a:r>
              <a:rPr lang="en-US" altLang="en-US" sz="1535" dirty="0">
                <a:solidFill>
                  <a:srgbClr val="262626"/>
                </a:solidFill>
                <a:sym typeface="+mn-ea"/>
              </a:rPr>
              <a:t>] = useState({</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age: 19,</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name: “John“</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rPr>
              <a:t>When update:</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setStatus({</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age: 12,</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name: “John“</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zh-CN" sz="154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panose="00000500000000000000"/>
                <a:ea typeface="Montserrat" panose="00000500000000000000"/>
                <a:cs typeface="Montserrat" panose="00000500000000000000"/>
                <a:sym typeface="Montserrat" panose="00000500000000000000"/>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3 add routes to the reactjs app (</a:t>
            </a:r>
            <a:r>
              <a:rPr lang="en-US" altLang="en-US" sz="1535" dirty="0">
                <a:solidFill>
                  <a:srgbClr val="FF0000"/>
                </a:solidFill>
                <a:sym typeface="+mn-ea"/>
              </a:rPr>
              <a:t>code demo</a:t>
            </a:r>
            <a:r>
              <a:rPr lang="en-US" altLang="en-US" sz="1535" dirty="0">
                <a:solidFill>
                  <a:srgbClr val="262626"/>
                </a:solidFill>
                <a:sym typeface="+mn-ea"/>
              </a:rPr>
              <a:t>)</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4 add auth 1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5 how to pass the data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Context (covered)</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8" name="图片 7"/>
          <p:cNvPicPr>
            <a:picLocks noChangeAspect="1"/>
          </p:cNvPicPr>
          <p:nvPr/>
        </p:nvPicPr>
        <p:blipFill>
          <a:blip r:embed="rId1"/>
          <a:stretch>
            <a:fillRect/>
          </a:stretch>
        </p:blipFill>
        <p:spPr>
          <a:xfrm>
            <a:off x="5358130" y="989330"/>
            <a:ext cx="2900680" cy="55765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 Link and Redirect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react-router-dom</a:t>
            </a:r>
            <a:endParaRPr lang="en-US" altLang="zh-CN" sz="1800" dirty="0">
              <a:solidFill>
                <a:srgbClr val="262626"/>
              </a:solidFill>
            </a:endParaRPr>
          </a:p>
          <a:p>
            <a:pPr defTabSz="342900">
              <a:lnSpc>
                <a:spcPct val="120000"/>
              </a:lnSpc>
            </a:pPr>
            <a:r>
              <a:rPr lang="en-US" altLang="zh-CN" sz="1800" dirty="0">
                <a:solidFill>
                  <a:srgbClr val="262626"/>
                </a:solidFill>
              </a:rPr>
              <a:t>is a third-party context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In a functional component, we use useHistory to invoke it; while in a class component we use withRoute to invoke it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history.push = Link in html</a:t>
            </a:r>
            <a:endParaRPr lang="en-US" altLang="zh-CN" sz="1800" dirty="0">
              <a:solidFill>
                <a:srgbClr val="262626"/>
              </a:solidFill>
            </a:endParaRPr>
          </a:p>
          <a:p>
            <a:pPr defTabSz="342900">
              <a:lnSpc>
                <a:spcPct val="120000"/>
              </a:lnSpc>
            </a:pPr>
            <a:r>
              <a:rPr lang="en-US" altLang="zh-CN" sz="1800" dirty="0">
                <a:solidFill>
                  <a:srgbClr val="262626"/>
                </a:solidFill>
              </a:rPr>
              <a:t>history.replace = Redirect in html</a:t>
            </a:r>
            <a:endParaRPr lang="en-US" altLang="zh-CN" sz="1800" dirty="0">
              <a:solidFill>
                <a:srgbClr val="26262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35" dirty="0">
                <a:solidFill>
                  <a:srgbClr val="262626"/>
                </a:solidFill>
                <a:sym typeface="+mn-ea"/>
              </a:rPr>
              <a:t>1 add auth 2 client side(localStorage vs cookie, how to implement)</a:t>
            </a:r>
            <a:endParaRPr lang="en-US" altLang="zh-CN" sz="1535" dirty="0">
              <a:solidFill>
                <a:srgbClr val="262626"/>
              </a:solidFill>
              <a:sym typeface="+mn-ea"/>
            </a:endParaRPr>
          </a:p>
          <a:p>
            <a:pPr defTabSz="342900">
              <a:lnSpc>
                <a:spcPct val="120000"/>
              </a:lnSpc>
            </a:pPr>
            <a:r>
              <a:rPr lang="en-US" altLang="zh-CN" sz="1540" dirty="0">
                <a:solidFill>
                  <a:srgbClr val="262626"/>
                </a:solidFill>
              </a:rPr>
              <a:t>2 change class to functional component</a:t>
            </a:r>
            <a:endParaRPr lang="en-US" altLang="zh-CN" sz="1540" dirty="0">
              <a:solidFill>
                <a:srgbClr val="262626"/>
              </a:solidFill>
            </a:endParaRPr>
          </a:p>
          <a:p>
            <a:pPr defTabSz="342900">
              <a:lnSpc>
                <a:spcPct val="120000"/>
              </a:lnSpc>
            </a:pPr>
            <a:endParaRPr lang="en-US" altLang="zh-CN" sz="1540" dirty="0">
              <a:solidFill>
                <a:srgbClr val="262626"/>
              </a:solidFill>
            </a:endParaRPr>
          </a:p>
          <a:p>
            <a:pPr defTabSz="342900">
              <a:lnSpc>
                <a:spcPct val="120000"/>
              </a:lnSpc>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2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Key Points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Lifecycle &amp; lifecycle methods: </a:t>
            </a:r>
            <a:r>
              <a:rPr lang="en-US" altLang="en-US" sz="1800" dirty="0">
                <a:solidFill>
                  <a:srgbClr val="262626"/>
                </a:solidFill>
                <a:sym typeface="+mn-ea"/>
              </a:rPr>
              <a:t>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P</a:t>
            </a:r>
            <a:r>
              <a:rPr lang="en-US" altLang="en-US" sz="1800" dirty="0">
                <a:solidFill>
                  <a:srgbClr val="262626"/>
                </a:solidFill>
                <a:sym typeface="+mn-ea"/>
              </a:rPr>
              <a:t>assing</a:t>
            </a:r>
            <a:r>
              <a:rPr lang="en-US" altLang="en-US" sz="1800" dirty="0">
                <a:solidFill>
                  <a:srgbClr val="262626"/>
                </a:solidFill>
                <a:sym typeface="+mn-ea"/>
              </a:rPr>
              <a:t>: </a:t>
            </a:r>
            <a:r>
              <a:rPr lang="en-US" altLang="en-US" sz="1800" dirty="0">
                <a:solidFill>
                  <a:srgbClr val="262626"/>
                </a:solidFill>
              </a:rPr>
              <a:t>props and states, </a:t>
            </a:r>
            <a:r>
              <a:rPr lang="en-US" altLang="en-US" sz="1800" dirty="0">
                <a:solidFill>
                  <a:srgbClr val="262626"/>
                </a:solidFill>
                <a:sym typeface="+mn-ea"/>
              </a:rPr>
              <a:t>Context API</a:t>
            </a:r>
            <a:endParaRPr lang="en-US" altLang="en-US" sz="18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Routes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Class Component &amp; Functional components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Hooks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forms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uploads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tasks:</a:t>
            </a:r>
            <a:endParaRPr lang="en-US" altLang="zh-CN" sz="1800" dirty="0">
              <a:solidFill>
                <a:srgbClr val="262626"/>
              </a:solidFill>
            </a:endParaRPr>
          </a:p>
          <a:p>
            <a:pPr defTabSz="342900">
              <a:lnSpc>
                <a:spcPct val="120000"/>
              </a:lnSpc>
            </a:pPr>
            <a:r>
              <a:rPr lang="en-US" altLang="zh-CN" sz="1800" dirty="0">
                <a:solidFill>
                  <a:srgbClr val="262626"/>
                </a:solidFill>
              </a:rPr>
              <a:t>1 setting up reactjs app</a:t>
            </a:r>
            <a:endParaRPr lang="en-US" altLang="zh-CN" sz="1800" dirty="0">
              <a:solidFill>
                <a:srgbClr val="262626"/>
              </a:solidFill>
            </a:endParaRPr>
          </a:p>
          <a:p>
            <a:pPr defTabSz="342900">
              <a:lnSpc>
                <a:spcPct val="120000"/>
              </a:lnSpc>
            </a:pPr>
            <a:r>
              <a:rPr lang="en-US" altLang="zh-CN" sz="1800" dirty="0">
                <a:solidFill>
                  <a:srgbClr val="262626"/>
                </a:solidFill>
              </a:rPr>
              <a:t>2 add nodejs login to react</a:t>
            </a:r>
            <a:endParaRPr lang="en-US" altLang="zh-CN" sz="1800" dirty="0">
              <a:solidFill>
                <a:srgbClr val="262626"/>
              </a:solidFill>
            </a:endParaRPr>
          </a:p>
          <a:p>
            <a:pPr lvl="1" defTabSz="342900">
              <a:lnSpc>
                <a:spcPct val="120000"/>
              </a:lnSpc>
            </a:pPr>
            <a:r>
              <a:rPr lang="en-US" altLang="zh-CN" sz="1540" dirty="0">
                <a:solidFill>
                  <a:srgbClr val="262626"/>
                </a:solidFill>
              </a:rPr>
              <a:t>add routes and link</a:t>
            </a:r>
            <a:endParaRPr lang="en-US" altLang="zh-CN" sz="1540" dirty="0">
              <a:solidFill>
                <a:srgbClr val="262626"/>
              </a:solidFill>
            </a:endParaRPr>
          </a:p>
          <a:p>
            <a:pPr lvl="1" defTabSz="342900">
              <a:lnSpc>
                <a:spcPct val="120000"/>
              </a:lnSpc>
            </a:pPr>
            <a:r>
              <a:rPr lang="en-US" altLang="zh-CN" sz="1540" dirty="0">
                <a:solidFill>
                  <a:srgbClr val="262626"/>
                </a:solidFill>
              </a:rPr>
              <a:t>https://reactrouter.com/web/example/basic</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forms</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events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submit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auth</a:t>
            </a:r>
            <a:endParaRPr lang="en-US" altLang="zh-CN" sz="154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JSX</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JSX</a:t>
            </a:r>
            <a:endParaRPr lang="en-US" sz="3200" b="1" dirty="0">
              <a:latin typeface="Calibri" panose="020F0502020204030204" pitchFamily="34" charset="0"/>
              <a:cs typeface="Calibri" panose="020F0502020204030204" pitchFamily="34" charset="0"/>
            </a:endParaRPr>
          </a:p>
        </p:txBody>
      </p:sp>
      <p:graphicFrame>
        <p:nvGraphicFramePr>
          <p:cNvPr id="4" name="内容占位符 3"/>
          <p:cNvGraphicFramePr/>
          <p:nvPr>
            <p:ph idx="1"/>
            <p:custDataLst>
              <p:tags r:id="rId1"/>
            </p:custDataLst>
          </p:nvPr>
        </p:nvGraphicFramePr>
        <p:xfrm>
          <a:off x="642620" y="1586230"/>
          <a:ext cx="7886700" cy="2712720"/>
        </p:xfrm>
        <a:graphic>
          <a:graphicData uri="http://schemas.openxmlformats.org/drawingml/2006/table">
            <a:tbl>
              <a:tblPr firstRow="1" bandRow="1">
                <a:tableStyleId>{5C22544A-7EE6-4342-B048-85BDC9FD1C3A}</a:tableStyleId>
              </a:tblPr>
              <a:tblGrid>
                <a:gridCol w="2628900"/>
                <a:gridCol w="2628900"/>
                <a:gridCol w="2628900"/>
              </a:tblGrid>
              <a:tr h="381000">
                <a:tc>
                  <a:txBody>
                    <a:bodyPr/>
                    <a:p>
                      <a:pPr>
                        <a:buNone/>
                      </a:pPr>
                      <a:endParaRPr lang="en-US" altLang="zh-CN"/>
                    </a:p>
                  </a:txBody>
                  <a:tcPr/>
                </a:tc>
                <a:tc>
                  <a:txBody>
                    <a:bodyPr/>
                    <a:p>
                      <a:pPr>
                        <a:buNone/>
                      </a:pPr>
                      <a:r>
                        <a:rPr lang="en-US" altLang="zh-CN"/>
                        <a:t>EJS</a:t>
                      </a:r>
                      <a:endParaRPr lang="en-US" altLang="zh-CN"/>
                    </a:p>
                  </a:txBody>
                  <a:tcPr/>
                </a:tc>
                <a:tc>
                  <a:txBody>
                    <a:bodyPr/>
                    <a:p>
                      <a:pPr>
                        <a:buNone/>
                      </a:pPr>
                      <a:r>
                        <a:rPr lang="en-US" altLang="zh-CN"/>
                        <a:t>JSX</a:t>
                      </a:r>
                      <a:endParaRPr lang="en-US" altLang="zh-CN"/>
                    </a:p>
                  </a:txBody>
                  <a:tcPr/>
                </a:tc>
              </a:tr>
              <a:tr h="381000">
                <a:tc>
                  <a:txBody>
                    <a:bodyPr/>
                    <a:p>
                      <a:pPr>
                        <a:buNone/>
                      </a:pPr>
                      <a:r>
                        <a:rPr lang="en-US" altLang="zh-CN"/>
                        <a:t>include module</a:t>
                      </a:r>
                      <a:endParaRPr lang="en-US" altLang="zh-CN"/>
                    </a:p>
                  </a:txBody>
                  <a:tcPr/>
                </a:tc>
                <a:tc>
                  <a:txBody>
                    <a:bodyPr/>
                    <a:p>
                      <a:pPr>
                        <a:buNone/>
                      </a:pPr>
                      <a:r>
                        <a:rPr lang="en-US" altLang="zh-CN"/>
                        <a:t>&lt;%- include("navi") %&gt;</a:t>
                      </a:r>
                      <a:endParaRPr lang="en-US" altLang="zh-CN"/>
                    </a:p>
                  </a:txBody>
                  <a:tcPr/>
                </a:tc>
                <a:tc>
                  <a:txBody>
                    <a:bodyPr/>
                    <a:p>
                      <a:pPr>
                        <a:buNone/>
                      </a:pPr>
                      <a:r>
                        <a:rPr lang="en-US" altLang="zh-CN"/>
                        <a:t>&lt;Navi props={pros} /&gt;</a:t>
                      </a:r>
                      <a:endParaRPr lang="en-US" altLang="zh-CN"/>
                    </a:p>
                  </a:txBody>
                  <a:tcPr/>
                </a:tc>
              </a:tr>
              <a:tr h="381000">
                <a:tc>
                  <a:txBody>
                    <a:bodyPr/>
                    <a:p>
                      <a:pPr>
                        <a:buNone/>
                      </a:pPr>
                      <a:r>
                        <a:rPr lang="en-US" altLang="zh-CN"/>
                        <a:t>data passing</a:t>
                      </a:r>
                      <a:endParaRPr lang="en-US" altLang="zh-CN"/>
                    </a:p>
                  </a:txBody>
                  <a:tcPr/>
                </a:tc>
                <a:tc>
                  <a:txBody>
                    <a:bodyPr/>
                    <a:p>
                      <a:pPr>
                        <a:buNone/>
                      </a:pPr>
                      <a:r>
                        <a:rPr lang="en-US" altLang="zh-CN"/>
                        <a:t>no </a:t>
                      </a:r>
                      <a:endParaRPr lang="en-US" altLang="zh-CN"/>
                    </a:p>
                  </a:txBody>
                  <a:tcPr/>
                </a:tc>
                <a:tc>
                  <a:txBody>
                    <a:bodyPr/>
                    <a:p>
                      <a:pPr>
                        <a:buNone/>
                      </a:pPr>
                      <a:r>
                        <a:rPr lang="en-US" altLang="zh-CN"/>
                        <a:t>yes</a:t>
                      </a:r>
                      <a:endParaRPr lang="en-US" altLang="zh-CN"/>
                    </a:p>
                  </a:txBody>
                  <a:tcPr/>
                </a:tc>
              </a:tr>
              <a:tr h="381000">
                <a:tc>
                  <a:txBody>
                    <a:bodyPr/>
                    <a:p>
                      <a:pPr>
                        <a:buNone/>
                      </a:pPr>
                      <a:r>
                        <a:rPr lang="en-US" altLang="zh-CN"/>
                        <a:t>functions</a:t>
                      </a:r>
                      <a:endParaRPr lang="en-US" altLang="zh-CN"/>
                    </a:p>
                  </a:txBody>
                  <a:tcPr/>
                </a:tc>
                <a:tc>
                  <a:txBody>
                    <a:bodyPr/>
                    <a:p>
                      <a:pPr>
                        <a:buNone/>
                      </a:pPr>
                      <a:r>
                        <a:rPr lang="en-US" altLang="zh-CN"/>
                        <a:t>&lt;scripts&gt; &lt;/scripts&gt; </a:t>
                      </a:r>
                      <a:endParaRPr lang="en-US" altLang="zh-CN"/>
                    </a:p>
                    <a:p>
                      <a:pPr>
                        <a:buNone/>
                      </a:pPr>
                      <a:r>
                        <a:rPr lang="en-US" altLang="zh-CN"/>
                        <a:t>but usually we don't write functions directly in ejs templates</a:t>
                      </a:r>
                      <a:endParaRPr lang="en-US" altLang="zh-CN"/>
                    </a:p>
                  </a:txBody>
                  <a:tcPr/>
                </a:tc>
                <a:tc>
                  <a:txBody>
                    <a:bodyPr/>
                    <a:p>
                      <a:pPr>
                        <a:buNone/>
                      </a:pPr>
                      <a:r>
                        <a:rPr lang="en-US" altLang="zh-CN"/>
                        <a:t>can define functions inside of the class or functional components</a:t>
                      </a:r>
                      <a:endParaRPr lang="en-US" altLang="zh-CN"/>
                    </a:p>
                  </a:txBody>
                  <a:tcPr/>
                </a:tc>
              </a:tr>
              <a:tr h="381000">
                <a:tc>
                  <a:txBody>
                    <a:bodyPr/>
                    <a:p>
                      <a:pPr>
                        <a:buNone/>
                      </a:pPr>
                      <a:r>
                        <a:rPr lang="en-US" altLang="zh-CN"/>
                        <a:t>how to implement</a:t>
                      </a:r>
                      <a:endParaRPr lang="en-US" altLang="zh-CN"/>
                    </a:p>
                  </a:txBody>
                  <a:tcPr/>
                </a:tc>
                <a:tc>
                  <a:txBody>
                    <a:bodyPr/>
                    <a:p>
                      <a:pPr>
                        <a:buNone/>
                      </a:pPr>
                      <a:r>
                        <a:rPr lang="en-US" altLang="zh-CN"/>
                        <a:t>EJS templates are written in the seprate files</a:t>
                      </a:r>
                      <a:endParaRPr lang="en-US" altLang="zh-CN"/>
                    </a:p>
                  </a:txBody>
                  <a:tcPr/>
                </a:tc>
                <a:tc>
                  <a:txBody>
                    <a:bodyPr/>
                    <a:p>
                      <a:pPr>
                        <a:buNone/>
                      </a:pPr>
                      <a:r>
                        <a:rPr lang="en-US" altLang="zh-CN"/>
                        <a:t>JSX are the return of a react component</a:t>
                      </a:r>
                      <a:endParaRPr lang="en-US" altLang="zh-CN"/>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1450340" y="682625"/>
            <a:ext cx="6243320" cy="61760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a48a042d-14c0-4ae9-8205-d1c57bd375d7}"/>
</p:tagLst>
</file>

<file path=ppt/tags/tag2.xml><?xml version="1.0" encoding="utf-8"?>
<p:tagLst xmlns:p="http://schemas.openxmlformats.org/presentationml/2006/main">
  <p:tag name="KSO_WM_UNIT_PLACING_PICTURE_USER_VIEWPORT" val="{&quot;height&quot;:14535,&quot;width&quot;:12885}"/>
</p:tagLst>
</file>

<file path=ppt/tags/tag3.xml><?xml version="1.0" encoding="utf-8"?>
<p:tagLst xmlns:p="http://schemas.openxmlformats.org/presentationml/2006/main">
  <p:tag name="KSO_WM_UNIT_TABLE_BEAUTIFY" val="smartTable{1b22eaaa-1e3c-431c-86e4-617e9c1146cb}"/>
  <p:tag name="TABLE_ENDDRAG_ORIGIN_RECT" val="600*144"/>
  <p:tag name="TABLE_ENDDRAG_RECT" val="58*77*600*144"/>
</p:tagLst>
</file>

<file path=ppt/tags/tag4.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4360</Words>
  <Application>WPS 演示</Application>
  <PresentationFormat>On-screen Show (4:3)</PresentationFormat>
  <Paragraphs>276</Paragraphs>
  <Slides>28</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Calibri</vt:lpstr>
      <vt:lpstr>Montserrat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What is Reactjs</vt:lpstr>
      <vt:lpstr>Code Demo</vt:lpstr>
      <vt:lpstr>JSX</vt:lpstr>
      <vt:lpstr>JSX</vt:lpstr>
      <vt:lpstr>Example</vt:lpstr>
      <vt:lpstr>Lifecycle Methods</vt:lpstr>
      <vt:lpstr>Lifecycle Methods Code Demo</vt:lpstr>
      <vt:lpstr>Props vs States</vt:lpstr>
      <vt:lpstr>Routes</vt:lpstr>
      <vt:lpstr>Routes</vt:lpstr>
      <vt:lpstr>Forms in Reactjs</vt:lpstr>
      <vt:lpstr>Bind in Reactjs</vt:lpstr>
      <vt:lpstr>Functional Component and Hooks</vt:lpstr>
      <vt:lpstr>Code Demo</vt:lpstr>
      <vt:lpstr>Hook Code Demo</vt:lpstr>
      <vt:lpstr>Hook Code Demo</vt:lpstr>
      <vt:lpstr>Code Demo</vt:lpstr>
      <vt:lpstr>Context</vt:lpstr>
      <vt:lpstr>Context</vt:lpstr>
      <vt:lpstr>Context</vt:lpstr>
      <vt:lpstr>Context</vt:lpstr>
      <vt:lpstr>Functional Component vs Class Component</vt:lpstr>
      <vt:lpstr>Functional Component vs Class Component</vt:lpstr>
      <vt:lpstr>Route Link and Redirect</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1035</cp:revision>
  <cp:lastPrinted>2020-07-07T09:15:00Z</cp:lastPrinted>
  <dcterms:created xsi:type="dcterms:W3CDTF">2017-11-09T17:09:00Z</dcterms:created>
  <dcterms:modified xsi:type="dcterms:W3CDTF">2021-03-10T15:30:40Z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