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833" r:id="rId3"/>
    <p:sldId id="1387" r:id="rId4"/>
    <p:sldId id="1902" r:id="rId6"/>
    <p:sldId id="1903" r:id="rId7"/>
    <p:sldId id="1904" r:id="rId8"/>
    <p:sldId id="1905" r:id="rId9"/>
    <p:sldId id="1906" r:id="rId10"/>
    <p:sldId id="1907" r:id="rId11"/>
    <p:sldId id="1908" r:id="rId12"/>
    <p:sldId id="1914" r:id="rId13"/>
    <p:sldId id="1909" r:id="rId14"/>
    <p:sldId id="1910" r:id="rId15"/>
    <p:sldId id="1911" r:id="rId16"/>
    <p:sldId id="1912" r:id="rId17"/>
    <p:sldId id="1913" r:id="rId18"/>
    <p:sldId id="1551" r:id="rId19"/>
    <p:sldId id="1880" r:id="rId20"/>
    <p:sldId id="1879" r:id="rId21"/>
    <p:sldId id="1876" r:id="rId22"/>
    <p:sldId id="1877" r:id="rId23"/>
    <p:sldId id="1878" r:id="rId24"/>
    <p:sldId id="1881" r:id="rId25"/>
    <p:sldId id="1882" r:id="rId26"/>
    <p:sldId id="1897" r:id="rId27"/>
    <p:sldId id="1898" r:id="rId28"/>
    <p:sldId id="1901" r:id="rId29"/>
    <p:sldId id="1899" r:id="rId30"/>
    <p:sldId id="1900" r:id="rId31"/>
    <p:sldId id="1875" r:id="rId32"/>
    <p:sldId id="1865" r:id="rId33"/>
    <p:sldId id="1866" r:id="rId34"/>
    <p:sldId id="1867" r:id="rId35"/>
    <p:sldId id="1868" r:id="rId36"/>
    <p:sldId id="1869" r:id="rId37"/>
    <p:sldId id="1870" r:id="rId38"/>
    <p:sldId id="1871" r:id="rId39"/>
    <p:sldId id="1816" r:id="rId4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Yan" initials="P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840" autoAdjust="0"/>
    <p:restoredTop sz="94597" autoAdjust="0"/>
  </p:normalViewPr>
  <p:slideViewPr>
    <p:cSldViewPr snapToGrid="0">
      <p:cViewPr varScale="1">
        <p:scale>
          <a:sx n="138" d="100"/>
          <a:sy n="138" d="100"/>
        </p:scale>
        <p:origin x="2976" y="132"/>
      </p:cViewPr>
      <p:guideLst>
        <p:guide orient="horz" pos="2167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4" Type="http://schemas.openxmlformats.org/officeDocument/2006/relationships/commentAuthors" Target="commentAuthors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r">
              <a:defRPr sz="1300"/>
            </a:lvl1pPr>
          </a:lstStyle>
          <a:p>
            <a:fld id="{3ACEC32E-EEDF-4F6F-9227-E6EDC368634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4" tIns="48328" rIns="96654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4" tIns="48328" rIns="96654" bIns="48328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r">
              <a:defRPr sz="1300"/>
            </a:lvl1pPr>
          </a:lstStyle>
          <a:p>
            <a:fld id="{E21EC080-2224-427D-8004-F896D4FDE8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566175" y="6478588"/>
            <a:ext cx="120626" cy="184151"/>
          </a:xfrm>
          <a:prstGeom prst="rect">
            <a:avLst/>
          </a:prstGeom>
          <a:ln w="12700"/>
        </p:spPr>
        <p:txBody>
          <a:bodyPr lIns="0" tIns="0" rIns="0" bIns="0" anchor="b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9144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015" y="2404234"/>
            <a:ext cx="3997529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noProof="0"/>
              <a:t>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9885" y="4553291"/>
            <a:ext cx="3787133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5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32843" y="4878964"/>
            <a:ext cx="7897185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Enterprise Blockchain Developers (Intermediate)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t="9158" b="9158"/>
          <a:stretch>
            <a:fillRect/>
          </a:stretch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26" name="Group 18"/>
          <p:cNvGrpSpPr>
            <a:grpSpLocks noGrp="1" noRot="1" noChangeAspect="1" noMove="1" noResize="1" noUngrp="1"/>
          </p:cNvGrpSpPr>
          <p:nvPr/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20" name="Freeform: Shape 19"/>
            <p:cNvSpPr/>
            <p:nvPr/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0"/>
            <p:cNvSpPr/>
            <p:nvPr/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2"/>
            <p:cNvSpPr/>
            <p:nvPr/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-169607" y="84246"/>
            <a:ext cx="9313607" cy="79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30" y="289587"/>
            <a:ext cx="1600430" cy="47705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99" y="271782"/>
            <a:ext cx="988629" cy="45459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73" y="352882"/>
            <a:ext cx="1894118" cy="37349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11628" y="145605"/>
            <a:ext cx="13528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In support of</a:t>
            </a:r>
            <a:endParaRPr lang="en-SG" sz="1050" dirty="0"/>
          </a:p>
        </p:txBody>
      </p:sp>
      <p:pic>
        <p:nvPicPr>
          <p:cNvPr id="37" name="Picture 2" descr="BAS_logo_FA_ Horizontal_RGB We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5" y="145605"/>
            <a:ext cx="1348818" cy="67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martMesh – The BrandLaure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637" y="6271357"/>
            <a:ext cx="717615" cy="47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604507" y="6071372"/>
            <a:ext cx="925521" cy="26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Powered By</a:t>
            </a:r>
            <a:endParaRPr lang="en-SG" sz="105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7229" y="6268126"/>
            <a:ext cx="500274" cy="4929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Summarize technique implementation process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4 JWT implementation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Backend side:</a:t>
            </a:r>
            <a:endParaRPr lang="zh-CN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1:  Write Signup function (has nothing to do with JWT, just store data to DB)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2: Add JWT sign func to login controller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6610" y="3441065"/>
            <a:ext cx="6296025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Summarize technique implementation process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4 JWT implementation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Backend/ntend side:</a:t>
            </a:r>
            <a:endParaRPr lang="zh-CN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3: Write auth middleware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Keep secret to be the  same. (This is a seprate process with loging)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015" y="3355340"/>
            <a:ext cx="6448425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Summarize technique implementation process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4 JWT implementation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Frontend side:</a:t>
            </a:r>
            <a:endParaRPr lang="zh-CN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4: Write a login form and a login function in a component to Send the login request to banckend to invoke auth. will get a json in return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150" y="3138805"/>
            <a:ext cx="8267700" cy="28384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Summarize technique implementation process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4 JWT implementation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Frontend side:</a:t>
            </a:r>
            <a:endParaRPr lang="zh-CN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login function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720975"/>
            <a:ext cx="6781800" cy="26003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Summarize technique implementation process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4 JWT implementation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Frontend side:</a:t>
            </a:r>
            <a:endParaRPr lang="zh-CN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send request to backend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6980" y="2758440"/>
            <a:ext cx="60198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Summarize technique implementation process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4 JWT implementation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Frontend side:</a:t>
            </a:r>
            <a:endParaRPr lang="zh-CN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5: either store the token in context and localStorage, using set function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6: write logout using remove function and set the state to rerender the page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React Router Design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Logic: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if not loggedin =&gt; goes to login page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</a:rPr>
              <a:t>other wise =&gt; dashboard</a:t>
            </a:r>
            <a:endParaRPr lang="en-US" altLang="zh-CN" sz="180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</a:rPr>
              <a:t>swith subpages (define switch for the first level router) example App</a:t>
            </a:r>
            <a:endParaRPr lang="en-US" altLang="zh-CN" sz="1800" dirty="0">
              <a:solidFill>
                <a:srgbClr val="262626"/>
              </a:solidFill>
            </a:endParaRPr>
          </a:p>
          <a:p>
            <a:pPr marL="1143000" lvl="2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</a:rPr>
              <a:t>secondary subpages </a:t>
            </a:r>
            <a:r>
              <a:rPr lang="en-US" altLang="zh-CN" sz="1800" dirty="0">
                <a:solidFill>
                  <a:srgbClr val="262626"/>
                </a:solidFill>
                <a:sym typeface="+mn-ea"/>
              </a:rPr>
              <a:t>(define switch for the second level router)</a:t>
            </a:r>
            <a:endParaRPr lang="en-US" altLang="zh-CN" sz="1800" dirty="0">
              <a:solidFill>
                <a:srgbClr val="262626"/>
              </a:solidFill>
              <a:sym typeface="+mn-ea"/>
            </a:endParaRPr>
          </a:p>
          <a:p>
            <a:pPr marL="1143000" lvl="2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</a:rPr>
              <a:t>example contract</a:t>
            </a:r>
            <a:endParaRPr lang="en-US" altLang="zh-CN" sz="1800" dirty="0">
              <a:solidFill>
                <a:srgbClr val="262626"/>
              </a:solidFill>
            </a:endParaRPr>
          </a:p>
          <a:p>
            <a:pPr marL="1143000" lvl="2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</a:rPr>
              <a:t>note: render according to the level</a:t>
            </a:r>
            <a:endParaRPr lang="en-US" altLang="zh-CN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React Router Design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989330"/>
            <a:ext cx="7335520" cy="56216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React Links and History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What is link?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Link is the substitution for &lt;a&gt; tag when we implement Router in Reactjs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Used in HTML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What is history?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Used in function to do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redirect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go back etc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3375" y="2201545"/>
            <a:ext cx="4371975" cy="44862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React Links and History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How to implement Link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1: Define a Route in App.js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Add Link in SideBar.js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705" y="4770120"/>
            <a:ext cx="6724650" cy="1238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05" y="2010410"/>
            <a:ext cx="5743575" cy="1962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GB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Summarize technique implementation process: </a:t>
            </a:r>
            <a:endParaRPr lang="en-US" dirty="0"/>
          </a:p>
          <a:p>
            <a:pPr marL="628650" lvl="1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Hyperledger Dapp+ChainCode, React Logic, JWT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Router Design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Links and History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Context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Change </a:t>
            </a:r>
            <a:r>
              <a:rPr lang="en-US" dirty="0">
                <a:sym typeface="+mn-ea"/>
              </a:rPr>
              <a:t>class </a:t>
            </a:r>
            <a:r>
              <a:rPr lang="en-US" dirty="0"/>
              <a:t>to </a:t>
            </a:r>
            <a:r>
              <a:rPr lang="en-US" dirty="0">
                <a:sym typeface="+mn-ea"/>
              </a:rPr>
              <a:t>functional</a:t>
            </a:r>
            <a:r>
              <a:rPr lang="en-US" dirty="0"/>
              <a:t> component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IPFS Storage</a:t>
            </a:r>
            <a:endParaRPr lang="en-US" dirty="0">
              <a:solidFill>
                <a:schemeClr val="tx1"/>
              </a:solidFill>
            </a:endParaRPr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Dive into Proxy</a:t>
            </a:r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React Links and History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How to implement History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1: Create History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Add intert history as a prop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Call history 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3135" y="2823845"/>
            <a:ext cx="3257550" cy="1209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03425"/>
            <a:ext cx="3867150" cy="7143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225" y="4219575"/>
            <a:ext cx="6581775" cy="26384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Add currentUserContext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1: Create provider: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create context, create state variables, create provider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705735"/>
            <a:ext cx="6124575" cy="35242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Add currentUserContext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2: Add Wrapper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3 Implement Context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4664075"/>
            <a:ext cx="6817995" cy="20440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97710"/>
            <a:ext cx="4112895" cy="195389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Change Class to Functional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Component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Add currentUserContext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2: Add Wrapper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3 Implement Context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4664075"/>
            <a:ext cx="6817995" cy="20440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97710"/>
            <a:ext cx="4112895" cy="195389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IPFS Storage 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Demo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1: Get file object; Step 2: Conver the file to a ArrayBuffer; Step 3: Store in the state; Step 4: use ipfs.add(buffer) to update 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105" y="2150110"/>
            <a:ext cx="6235700" cy="470789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Contractor vs Initializer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Contructor can only be called once when a object gets instantiate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Initializer is a normal function, when make upgradeable contract, we need to use it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initializer can only be initialized once 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https://github.com/OpenZeppelin/openzeppelin-sdk/blob/master/packages/lib/contracts/Initializable.sol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Proxy: fall back and delegateCall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BaseUpgradeabilityProxy: no initializer or contractor, has upgradeto &amp; impl slot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36786"/>
          <a:stretch>
            <a:fillRect/>
          </a:stretch>
        </p:blipFill>
        <p:spPr>
          <a:xfrm rot="16200000">
            <a:off x="2399030" y="134620"/>
            <a:ext cx="4324350" cy="912304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InitializableUpgradebilityProxy: with initializer &amp; Initialize the impl 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BaseAdminUpgradeabilityProxy: Add admin, no Initializer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UpgradeabilityProxy: with constructor and set the impl slot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36786"/>
          <a:stretch>
            <a:fillRect/>
          </a:stretch>
        </p:blipFill>
        <p:spPr>
          <a:xfrm rot="16200000">
            <a:off x="2399030" y="134620"/>
            <a:ext cx="4324350" cy="912304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InitializableAdminUpgradebilityProxy:  Initialize the impl and set admin 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AdminUpgradeabilityProxy: with constructor and set admin add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36786"/>
          <a:stretch>
            <a:fillRect/>
          </a:stretch>
        </p:blipFill>
        <p:spPr>
          <a:xfrm rot="16200000">
            <a:off x="2399030" y="134620"/>
            <a:ext cx="4324350" cy="912304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Inherited, </a:t>
            </a:r>
            <a:r>
              <a:rPr lang="en-US" altLang="zh-CN" sz="1800" dirty="0">
                <a:solidFill>
                  <a:srgbClr val="262626"/>
                </a:solidFill>
              </a:rPr>
              <a:t>Unstructured, External Storage, ProxyFactory and ProxyAdmin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262626"/>
                </a:solidFill>
              </a:rPr>
              <a:t>Inherited</a:t>
            </a:r>
            <a:endParaRPr lang="en-US" altLang="en-US" sz="1800" b="1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What does it mean by upgradability? there is a initializer in the smartcontract or there are no constructor / initializer 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3296920"/>
            <a:ext cx="7965440" cy="28327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Summarize technique implementation process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1 Hyperledger+Node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1: Start Network 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2: Write the chaincode: could init data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421890"/>
            <a:ext cx="6863715" cy="414909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Drawbacks: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Data Model cannot be changed, can only be updated or add new features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900" y="2774315"/>
            <a:ext cx="8203565" cy="29178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Eternal Storage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2404110"/>
            <a:ext cx="8724900" cy="33813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Eternal Storage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626870"/>
            <a:ext cx="6010910" cy="26968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671060"/>
            <a:ext cx="3819525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Pros: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The actural impl contract's data structure doesn't need to follow the previous impl contract's data structure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Cons: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Hard to write, as we need to extract all the data storing out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Unstructured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710" y="2730500"/>
            <a:ext cx="6629400" cy="279527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Unstructured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Use pregenerated impl 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Use fixed impl Use pregenerated 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460" y="4745990"/>
            <a:ext cx="8511540" cy="8642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85035"/>
            <a:ext cx="7256780" cy="152844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ProxyAdmin &amp; ProxyFactory 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Check if IniupgradProxy and AdminUpgradeProx have initializer (Inherited with admin) 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Unstructured Storage has contrustor, so can use upgradeto without init data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36786"/>
          <a:stretch>
            <a:fillRect/>
          </a:stretch>
        </p:blipFill>
        <p:spPr>
          <a:xfrm rot="16200000">
            <a:off x="2583815" y="675640"/>
            <a:ext cx="3976370" cy="83883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Code Demo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Upgrade StoreFactory from depolymini to depoly and add Proxy admin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Summarize technique implementation process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1 </a:t>
            </a: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Hyperledger+Node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3: Deploy Chain Code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4: Write Frontend / Backend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if using Nodejs + ejs, what do we need to modify?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3089910"/>
            <a:ext cx="441960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Summarize technique implementation process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fontScale="90000"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1 </a:t>
            </a: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Hyperledger+Node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Write a class with following constructor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Class FabcarConnector(){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constructor(){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    xxxx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}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75" y="2649220"/>
            <a:ext cx="7800975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Summarize technique implementation process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2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1 </a:t>
            </a: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Hyperledger+Node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5: Passing data from database(chaincode) to controller to view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Dashboard Controller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0" lvl="0" indent="0" defTabSz="34290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jwt_token Replaced by result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444115"/>
            <a:ext cx="6200775" cy="2695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5874385"/>
            <a:ext cx="7579995" cy="720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Summarize technique implementation process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2 Hyperledger + React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4: Add Faricconnetor Service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092325"/>
            <a:ext cx="3464560" cy="47339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Summarize technique implementation process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2 Hyperledger + React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5: Use the connector 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Replace AuthService with the above code, but store data in this.state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3874135"/>
            <a:ext cx="2952750" cy="2847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04415"/>
            <a:ext cx="7579995" cy="7207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Summarize technique implementation process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3 Reactjs invokes functions (Events Driven)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1:  Write Html, and add buttons or links or Forms (Interaction)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2: add onClick / onChange / onSubmit in the html tag to invoke the function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3: Write Specific Logic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4852035"/>
            <a:ext cx="3009900" cy="18383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002280"/>
            <a:ext cx="6238875" cy="16097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5838</Words>
  <Application>WPS 演示</Application>
  <PresentationFormat>On-screen Show (4:3)</PresentationFormat>
  <Paragraphs>363</Paragraphs>
  <Slides>37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0" baseType="lpstr">
      <vt:lpstr>Arial</vt:lpstr>
      <vt:lpstr>宋体</vt:lpstr>
      <vt:lpstr>Wingdings</vt:lpstr>
      <vt:lpstr>Calibri</vt:lpstr>
      <vt:lpstr>Montserrat</vt:lpstr>
      <vt:lpstr>Montserrat</vt:lpstr>
      <vt:lpstr>Arial</vt:lpstr>
      <vt:lpstr>Calibri Light</vt:lpstr>
      <vt:lpstr>微软雅黑</vt:lpstr>
      <vt:lpstr>Arial Unicode MS</vt:lpstr>
      <vt:lpstr>等线</vt:lpstr>
      <vt:lpstr>等线 Light</vt:lpstr>
      <vt:lpstr>Office Theme</vt:lpstr>
      <vt:lpstr>Enterprise Blockchain Developers (Intermediate)</vt:lpstr>
      <vt:lpstr>Outline</vt:lpstr>
      <vt:lpstr>Summarize technique implementation process</vt:lpstr>
      <vt:lpstr>Summarize technique implementation process</vt:lpstr>
      <vt:lpstr>Summarize technique implementation process</vt:lpstr>
      <vt:lpstr>Summarize technique implementation process</vt:lpstr>
      <vt:lpstr>Summarize technique implementation process</vt:lpstr>
      <vt:lpstr>Summarize technique implementation process</vt:lpstr>
      <vt:lpstr>Summarize technique implementation process</vt:lpstr>
      <vt:lpstr>Summarize technique implementation process</vt:lpstr>
      <vt:lpstr>Summarize technique implementation process</vt:lpstr>
      <vt:lpstr>Summarize technique implementation process</vt:lpstr>
      <vt:lpstr>Summarize technique implementation process</vt:lpstr>
      <vt:lpstr>Summarize technique implementation process</vt:lpstr>
      <vt:lpstr>Summarize technique implementation process</vt:lpstr>
      <vt:lpstr>React Router Design</vt:lpstr>
      <vt:lpstr>React Router Design</vt:lpstr>
      <vt:lpstr>React Links and History</vt:lpstr>
      <vt:lpstr>React Links and History</vt:lpstr>
      <vt:lpstr>React Links and History</vt:lpstr>
      <vt:lpstr>Context</vt:lpstr>
      <vt:lpstr>Context</vt:lpstr>
      <vt:lpstr>Change Class to Functional Component</vt:lpstr>
      <vt:lpstr>IPFS Storage 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Code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FRACTALE Realtime Autonomic Control TransActive Layered Energy system</dc:title>
  <dc:creator>fun family</dc:creator>
  <cp:lastModifiedBy>Think</cp:lastModifiedBy>
  <cp:revision>1207</cp:revision>
  <cp:lastPrinted>2020-07-07T09:15:00Z</cp:lastPrinted>
  <dcterms:created xsi:type="dcterms:W3CDTF">2017-11-09T17:09:00Z</dcterms:created>
  <dcterms:modified xsi:type="dcterms:W3CDTF">2021-03-10T15:23:06Z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