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3" r:id="rId3"/>
    <p:sldId id="1387" r:id="rId4"/>
    <p:sldId id="1551" r:id="rId6"/>
    <p:sldId id="1826" r:id="rId7"/>
    <p:sldId id="1827" r:id="rId8"/>
    <p:sldId id="1868" r:id="rId9"/>
    <p:sldId id="1867" r:id="rId10"/>
    <p:sldId id="1817" r:id="rId11"/>
    <p:sldId id="1828" r:id="rId12"/>
    <p:sldId id="1844" r:id="rId13"/>
    <p:sldId id="1818" r:id="rId14"/>
    <p:sldId id="1832" r:id="rId15"/>
    <p:sldId id="1843" r:id="rId16"/>
    <p:sldId id="1854" r:id="rId17"/>
    <p:sldId id="1849" r:id="rId18"/>
    <p:sldId id="1848" r:id="rId19"/>
    <p:sldId id="1850" r:id="rId20"/>
    <p:sldId id="1851" r:id="rId21"/>
    <p:sldId id="1845" r:id="rId22"/>
    <p:sldId id="1846" r:id="rId23"/>
    <p:sldId id="1847" r:id="rId24"/>
    <p:sldId id="1855" r:id="rId25"/>
    <p:sldId id="1852" r:id="rId26"/>
    <p:sldId id="1865" r:id="rId27"/>
    <p:sldId id="1853"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3.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Props vs States</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3" name="图片 2"/>
          <p:cNvPicPr>
            <a:picLocks noChangeAspect="1"/>
          </p:cNvPicPr>
          <p:nvPr/>
        </p:nvPicPr>
        <p:blipFill>
          <a:blip r:embed="rId1"/>
          <a:stretch>
            <a:fillRect/>
          </a:stretch>
        </p:blipFill>
        <p:spPr>
          <a:xfrm>
            <a:off x="0" y="2947670"/>
            <a:ext cx="4972050" cy="2514600"/>
          </a:xfrm>
          <a:prstGeom prst="rect">
            <a:avLst/>
          </a:prstGeom>
        </p:spPr>
      </p:pic>
      <p:pic>
        <p:nvPicPr>
          <p:cNvPr id="4" name="图片 3"/>
          <p:cNvPicPr>
            <a:picLocks noChangeAspect="1"/>
          </p:cNvPicPr>
          <p:nvPr/>
        </p:nvPicPr>
        <p:blipFill>
          <a:blip r:embed="rId2"/>
          <a:stretch>
            <a:fillRect/>
          </a:stretch>
        </p:blipFill>
        <p:spPr>
          <a:xfrm>
            <a:off x="5011420" y="2515235"/>
            <a:ext cx="3352800" cy="2647950"/>
          </a:xfrm>
          <a:prstGeom prst="rect">
            <a:avLst/>
          </a:prstGeom>
        </p:spPr>
      </p:pic>
      <p:graphicFrame>
        <p:nvGraphicFramePr>
          <p:cNvPr id="5" name="表格 4"/>
          <p:cNvGraphicFramePr/>
          <p:nvPr>
            <p:custDataLst>
              <p:tags r:id="rId3"/>
            </p:custDataLst>
          </p:nvPr>
        </p:nvGraphicFramePr>
        <p:xfrm>
          <a:off x="736600" y="987425"/>
          <a:ext cx="7627620" cy="1893570"/>
        </p:xfrm>
        <a:graphic>
          <a:graphicData uri="http://schemas.openxmlformats.org/drawingml/2006/table">
            <a:tbl>
              <a:tblPr firstRow="1" bandRow="1">
                <a:tableStyleId>{5C22544A-7EE6-4342-B048-85BDC9FD1C3A}</a:tableStyleId>
              </a:tblPr>
              <a:tblGrid>
                <a:gridCol w="2542540"/>
                <a:gridCol w="2542540"/>
                <a:gridCol w="2542540"/>
              </a:tblGrid>
              <a:tr h="365760">
                <a:tc>
                  <a:txBody>
                    <a:bodyPr/>
                    <a:p>
                      <a:pPr>
                        <a:buNone/>
                      </a:pPr>
                      <a:endParaRPr lang="zh-CN" altLang="en-US"/>
                    </a:p>
                  </a:txBody>
                  <a:tcPr/>
                </a:tc>
                <a:tc>
                  <a:txBody>
                    <a:bodyPr/>
                    <a:p>
                      <a:pPr>
                        <a:buNone/>
                      </a:pPr>
                      <a:r>
                        <a:rPr lang="en-US" altLang="zh-CN"/>
                        <a:t>Props</a:t>
                      </a:r>
                      <a:endParaRPr lang="en-US" altLang="zh-CN"/>
                    </a:p>
                  </a:txBody>
                  <a:tcPr/>
                </a:tc>
                <a:tc>
                  <a:txBody>
                    <a:bodyPr/>
                    <a:p>
                      <a:pPr>
                        <a:buNone/>
                      </a:pPr>
                      <a:r>
                        <a:rPr lang="en-US" altLang="zh-CN"/>
                        <a:t>States</a:t>
                      </a:r>
                      <a:endParaRPr lang="en-US" altLang="zh-CN"/>
                    </a:p>
                  </a:txBody>
                  <a:tcPr/>
                </a:tc>
              </a:tr>
              <a:tr h="796290">
                <a:tc>
                  <a:txBody>
                    <a:bodyPr/>
                    <a:p>
                      <a:pPr>
                        <a:buNone/>
                      </a:pPr>
                      <a:r>
                        <a:rPr lang="en-US" altLang="zh-CN"/>
                        <a:t>scope</a:t>
                      </a:r>
                      <a:endParaRPr lang="en-US" altLang="zh-CN"/>
                    </a:p>
                  </a:txBody>
                  <a:tcPr/>
                </a:tc>
                <a:tc>
                  <a:txBody>
                    <a:bodyPr/>
                    <a:p>
                      <a:pPr>
                        <a:buNone/>
                      </a:pPr>
                      <a:r>
                        <a:rPr lang="en-US" altLang="zh-CN"/>
                        <a:t>can be passed among the components</a:t>
                      </a:r>
                      <a:endParaRPr lang="en-US" altLang="zh-CN"/>
                    </a:p>
                  </a:txBody>
                  <a:tcPr/>
                </a:tc>
                <a:tc>
                  <a:txBody>
                    <a:bodyPr/>
                    <a:p>
                      <a:pPr>
                        <a:buNone/>
                      </a:pPr>
                      <a:r>
                        <a:rPr lang="en-US" altLang="zh-CN"/>
                        <a:t>local variables for the component</a:t>
                      </a:r>
                      <a:endParaRPr lang="en-US" altLang="zh-CN"/>
                    </a:p>
                  </a:txBody>
                  <a:tcPr/>
                </a:tc>
              </a:tr>
              <a:tr h="365760">
                <a:tc>
                  <a:txBody>
                    <a:bodyPr/>
                    <a:p>
                      <a:pPr>
                        <a:buNone/>
                      </a:pPr>
                      <a:r>
                        <a:rPr lang="en-US" altLang="zh-CN"/>
                        <a:t>mutable</a:t>
                      </a:r>
                      <a:endParaRPr lang="en-US" altLang="zh-CN"/>
                    </a:p>
                  </a:txBody>
                  <a:tcPr/>
                </a:tc>
                <a:tc>
                  <a:txBody>
                    <a:bodyPr/>
                    <a:p>
                      <a:pPr>
                        <a:buNone/>
                      </a:pPr>
                      <a:r>
                        <a:rPr lang="en-US" altLang="zh-CN"/>
                        <a:t>props cannot be changed</a:t>
                      </a:r>
                      <a:endParaRPr lang="en-US" altLang="zh-CN"/>
                    </a:p>
                  </a:txBody>
                  <a:tcPr/>
                </a:tc>
                <a:tc>
                  <a:txBody>
                    <a:bodyPr/>
                    <a:p>
                      <a:pPr>
                        <a:buNone/>
                      </a:pPr>
                      <a:r>
                        <a:rPr lang="en-US" altLang="zh-CN"/>
                        <a:t>states can be changed</a:t>
                      </a:r>
                      <a:endParaRPr lang="en-US" altLang="zh-CN"/>
                    </a:p>
                  </a:txBody>
                  <a:tcPr/>
                </a:tc>
              </a:tr>
            </a:tbl>
          </a:graphicData>
        </a:graphic>
      </p:graphicFrame>
      <p:pic>
        <p:nvPicPr>
          <p:cNvPr id="7" name="图片 6"/>
          <p:cNvPicPr>
            <a:picLocks noChangeAspect="1"/>
          </p:cNvPicPr>
          <p:nvPr/>
        </p:nvPicPr>
        <p:blipFill>
          <a:blip r:embed="rId4"/>
          <a:stretch>
            <a:fillRect/>
          </a:stretch>
        </p:blipFill>
        <p:spPr>
          <a:xfrm>
            <a:off x="4514850" y="4752975"/>
            <a:ext cx="4000500" cy="2105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and Hooks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Hooks, an API that allows your functional components to "Hook" into React functionality. </a:t>
            </a:r>
            <a:endParaRPr lang="en-US" altLang="en-US" sz="1800" dirty="0">
              <a:solidFill>
                <a:srgbClr val="262626"/>
              </a:solidFill>
            </a:endParaRPr>
          </a:p>
          <a:p>
            <a:pPr defTabSz="342900">
              <a:lnSpc>
                <a:spcPct val="120000"/>
              </a:lnSpc>
            </a:pPr>
            <a:r>
              <a:rPr lang="en-US" altLang="en-US" sz="1800" dirty="0">
                <a:solidFill>
                  <a:srgbClr val="262626"/>
                </a:solidFill>
              </a:rPr>
              <a:t>The overarching motivation for this feature is to simplify your components. For example, forcing React developers to use classes to define their components leads to the overuse of wrapper components to pass state around their apps. </a:t>
            </a:r>
            <a:endParaRPr lang="en-US" altLang="en-US" sz="1800" dirty="0">
              <a:solidFill>
                <a:srgbClr val="262626"/>
              </a:solidFill>
            </a:endParaRPr>
          </a:p>
          <a:p>
            <a:pPr defTabSz="342900">
              <a:lnSpc>
                <a:spcPct val="120000"/>
              </a:lnSpc>
            </a:pPr>
            <a:r>
              <a:rPr lang="en-US" altLang="en-US" sz="1800" dirty="0">
                <a:solidFill>
                  <a:srgbClr val="262626"/>
                </a:solidFill>
              </a:rPr>
              <a:t>With Hooks, you can stick with simple functions to implement your components and have a clear picture of how everything fits together.</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Functional Component: more flexible and simpler than Class Component</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1.Functional Components also known as Stateless component</a:t>
            </a:r>
            <a:endParaRPr lang="en-US" altLang="en-US" sz="1800" dirty="0">
              <a:solidFill>
                <a:srgbClr val="262626"/>
              </a:solidFill>
            </a:endParaRPr>
          </a:p>
          <a:p>
            <a:pPr defTabSz="342900">
              <a:lnSpc>
                <a:spcPct val="120000"/>
              </a:lnSpc>
            </a:pPr>
            <a:r>
              <a:rPr lang="en-US" altLang="en-US" sz="1800" dirty="0">
                <a:solidFill>
                  <a:srgbClr val="262626"/>
                </a:solidFill>
              </a:rPr>
              <a:t>2.Class Component also known as Stateful component</a:t>
            </a:r>
            <a:endParaRPr lang="en-US" altLang="en-US" sz="1800" dirty="0">
              <a:solidFill>
                <a:srgbClr val="262626"/>
              </a:solidFill>
            </a:endParaRPr>
          </a:p>
          <a:p>
            <a:pPr defTabSz="342900">
              <a:lnSpc>
                <a:spcPct val="120000"/>
              </a:lnSpc>
            </a:pPr>
            <a:r>
              <a:rPr lang="en-US" altLang="en-US" sz="1800" dirty="0">
                <a:solidFill>
                  <a:srgbClr val="262626"/>
                </a:solidFill>
              </a:rPr>
              <a:t>how to use hooks?</a:t>
            </a:r>
            <a:endParaRPr lang="zh-CN" altLang="en-US" sz="1800" dirty="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custDataLst>
              <p:tags r:id="rId1"/>
            </p:custDataLst>
          </p:nvPr>
        </p:nvPicPr>
        <p:blipFill>
          <a:blip r:embed="rId2"/>
          <a:stretch>
            <a:fillRect/>
          </a:stretch>
        </p:blipFill>
        <p:spPr>
          <a:xfrm>
            <a:off x="772160" y="1393190"/>
            <a:ext cx="3102610" cy="5404485"/>
          </a:xfrm>
          <a:prstGeom prst="rect">
            <a:avLst/>
          </a:prstGeom>
        </p:spPr>
      </p:pic>
      <p:pic>
        <p:nvPicPr>
          <p:cNvPr id="5" name="图片 4"/>
          <p:cNvPicPr>
            <a:picLocks noChangeAspect="1"/>
          </p:cNvPicPr>
          <p:nvPr/>
        </p:nvPicPr>
        <p:blipFill>
          <a:blip r:embed="rId3"/>
          <a:stretch>
            <a:fillRect/>
          </a:stretch>
        </p:blipFill>
        <p:spPr>
          <a:xfrm>
            <a:off x="4191000" y="1393190"/>
            <a:ext cx="4759960" cy="45612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121285" y="1207135"/>
            <a:ext cx="4567555" cy="3641725"/>
          </a:xfrm>
          <a:prstGeom prst="rect">
            <a:avLst/>
          </a:prstGeom>
        </p:spPr>
      </p:pic>
      <p:pic>
        <p:nvPicPr>
          <p:cNvPr id="7" name="图片 6"/>
          <p:cNvPicPr>
            <a:picLocks noChangeAspect="1"/>
          </p:cNvPicPr>
          <p:nvPr/>
        </p:nvPicPr>
        <p:blipFill>
          <a:blip r:embed="rId2"/>
          <a:stretch>
            <a:fillRect/>
          </a:stretch>
        </p:blipFill>
        <p:spPr>
          <a:xfrm>
            <a:off x="4000500" y="1207135"/>
            <a:ext cx="5143500" cy="4991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Hook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20000"/>
          </a:bodyPr>
          <a:p>
            <a:pPr marL="228600" lvl="0" indent="-228600" defTabSz="342900">
              <a:lnSpc>
                <a:spcPct val="120000"/>
              </a:lnSpc>
              <a:buFont typeface="Arial" panose="020B0604020202020204" pitchFamily="34" charset="0"/>
              <a:buChar char="•"/>
            </a:pPr>
            <a:r>
              <a:rPr lang="en-US" altLang="en-US" sz="1540" dirty="0">
                <a:solidFill>
                  <a:srgbClr val="262626"/>
                </a:solidFill>
              </a:rPr>
              <a:t>Two ways of defining functional States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const [age, setAge] = useState(19)</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const [</a:t>
            </a:r>
            <a:r>
              <a:rPr lang="en-US" altLang="en-US" sz="1535" dirty="0">
                <a:solidFill>
                  <a:srgbClr val="262626"/>
                </a:solidFill>
                <a:sym typeface="+mn-ea"/>
              </a:rPr>
              <a:t>name</a:t>
            </a:r>
            <a:r>
              <a:rPr lang="en-US" altLang="en-US" sz="1535" dirty="0">
                <a:solidFill>
                  <a:srgbClr val="262626"/>
                </a:solidFill>
                <a:sym typeface="+mn-ea"/>
              </a:rPr>
              <a:t>, setN</a:t>
            </a:r>
            <a:r>
              <a:rPr lang="en-US" altLang="en-US" sz="1535" dirty="0">
                <a:solidFill>
                  <a:srgbClr val="262626"/>
                </a:solidFill>
                <a:sym typeface="+mn-ea"/>
              </a:rPr>
              <a:t>ame</a:t>
            </a:r>
            <a:r>
              <a:rPr lang="en-US" altLang="en-US" sz="1535" dirty="0">
                <a:solidFill>
                  <a:srgbClr val="262626"/>
                </a:solidFill>
                <a:sym typeface="+mn-ea"/>
              </a:rPr>
              <a:t>] = useState(“John”)</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endParaRPr lang="zh-CN"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zh-CN" sz="1540" dirty="0">
                <a:solidFill>
                  <a:srgbClr val="262626"/>
                </a:solidFill>
              </a:rPr>
              <a:t>const </a:t>
            </a:r>
            <a:r>
              <a:rPr lang="en-US" altLang="en-US" sz="1535" dirty="0">
                <a:solidFill>
                  <a:srgbClr val="262626"/>
                </a:solidFill>
                <a:sym typeface="+mn-ea"/>
              </a:rPr>
              <a:t> [status, setS</a:t>
            </a:r>
            <a:r>
              <a:rPr lang="en-US" altLang="en-US" sz="1535" dirty="0">
                <a:solidFill>
                  <a:srgbClr val="262626"/>
                </a:solidFill>
                <a:sym typeface="+mn-ea"/>
              </a:rPr>
              <a:t>tatus</a:t>
            </a:r>
            <a:r>
              <a:rPr lang="en-US" altLang="en-US" sz="1535" dirty="0">
                <a:solidFill>
                  <a:srgbClr val="262626"/>
                </a:solidFill>
                <a:sym typeface="+mn-ea"/>
              </a:rPr>
              <a:t>] = useState({</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600" dirty="0">
                <a:solidFill>
                  <a:srgbClr val="262626"/>
                </a:solidFill>
                <a:sym typeface="+mn-ea"/>
              </a:rPr>
              <a:t>age: 19,</a:t>
            </a:r>
            <a:endParaRPr lang="en-US" altLang="en-US" sz="16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600" dirty="0">
                <a:solidFill>
                  <a:srgbClr val="262626"/>
                </a:solidFill>
                <a:sym typeface="+mn-ea"/>
              </a:rPr>
              <a:t>name: “John“</a:t>
            </a:r>
            <a:endParaRPr lang="en-US" altLang="en-US" sz="1600"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rPr>
              <a:t>When update:</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setStatus({</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age: 12,</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name: “John“</a:t>
            </a:r>
            <a:endParaRPr lang="en-US" altLang="en-US" sz="1535" dirty="0">
              <a:solidFill>
                <a:srgbClr val="262626"/>
              </a:solidFill>
              <a:sym typeface="+mn-ea"/>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t>
            </a:r>
            <a:endParaRPr lang="en-US" altLang="zh-CN" sz="1540" dirty="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Context acts as global variables, comparing with props and states (</a:t>
            </a:r>
            <a:r>
              <a:rPr lang="en-US" altLang="zh-CN" sz="1800" dirty="0">
                <a:solidFill>
                  <a:srgbClr val="FF0000"/>
                </a:solidFill>
              </a:rPr>
              <a:t>draw diagram</a:t>
            </a:r>
            <a:r>
              <a:rPr lang="en-US" altLang="zh-CN" sz="1800" dirty="0">
                <a:solidFill>
                  <a:srgbClr val="262626"/>
                </a:solidFill>
              </a:rPr>
              <a:t>)</a:t>
            </a:r>
            <a:endParaRPr lang="en-US" altLang="zh-CN" sz="1800" dirty="0">
              <a:solidFill>
                <a:srgbClr val="262626"/>
              </a:solidFill>
            </a:endParaRPr>
          </a:p>
        </p:txBody>
      </p:sp>
      <p:pic>
        <p:nvPicPr>
          <p:cNvPr id="5" name="图片 4"/>
          <p:cNvPicPr>
            <a:picLocks noChangeAspect="1"/>
          </p:cNvPicPr>
          <p:nvPr/>
        </p:nvPicPr>
        <p:blipFill>
          <a:blip r:embed="rId1"/>
          <a:stretch>
            <a:fillRect/>
          </a:stretch>
        </p:blipFill>
        <p:spPr>
          <a:xfrm>
            <a:off x="628650" y="1452245"/>
            <a:ext cx="6978015" cy="54057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a:stretch>
            <a:fillRect/>
          </a:stretch>
        </p:blipFill>
        <p:spPr>
          <a:xfrm>
            <a:off x="628650" y="1588135"/>
            <a:ext cx="6332855" cy="3134995"/>
          </a:xfrm>
          <a:prstGeom prst="rect">
            <a:avLst/>
          </a:prstGeom>
        </p:spPr>
      </p:pic>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1</a:t>
            </a:r>
            <a:endParaRPr lang="en-US" altLang="zh-CN" sz="1800" dirty="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2</a:t>
            </a:r>
            <a:endParaRPr lang="en-US" altLang="zh-CN" sz="1800" dirty="0">
              <a:solidFill>
                <a:srgbClr val="262626"/>
              </a:solidFill>
            </a:endParaRPr>
          </a:p>
        </p:txBody>
      </p:sp>
      <p:pic>
        <p:nvPicPr>
          <p:cNvPr id="9" name="图片 8"/>
          <p:cNvPicPr>
            <a:picLocks noChangeAspect="1"/>
          </p:cNvPicPr>
          <p:nvPr/>
        </p:nvPicPr>
        <p:blipFill>
          <a:blip r:embed="rId1"/>
          <a:stretch>
            <a:fillRect/>
          </a:stretch>
        </p:blipFill>
        <p:spPr>
          <a:xfrm>
            <a:off x="628650" y="1647190"/>
            <a:ext cx="8178800" cy="47371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Context</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zh-CN" sz="1800" dirty="0">
                <a:solidFill>
                  <a:srgbClr val="262626"/>
                </a:solidFill>
              </a:rPr>
              <a:t>Implimentation 3</a:t>
            </a:r>
            <a:endParaRPr lang="en-US" altLang="zh-CN" sz="1800" dirty="0">
              <a:solidFill>
                <a:srgbClr val="262626"/>
              </a:solidFill>
            </a:endParaRPr>
          </a:p>
        </p:txBody>
      </p:sp>
      <p:pic>
        <p:nvPicPr>
          <p:cNvPr id="3" name="图片 2"/>
          <p:cNvPicPr>
            <a:picLocks noChangeAspect="1"/>
          </p:cNvPicPr>
          <p:nvPr/>
        </p:nvPicPr>
        <p:blipFill>
          <a:blip r:embed="rId1"/>
          <a:stretch>
            <a:fillRect/>
          </a:stretch>
        </p:blipFill>
        <p:spPr>
          <a:xfrm>
            <a:off x="628650" y="1780540"/>
            <a:ext cx="6675120" cy="40436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1 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setState</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638935"/>
            <a:ext cx="3190875" cy="1123950"/>
          </a:xfrm>
          <a:prstGeom prst="rect">
            <a:avLst/>
          </a:prstGeom>
        </p:spPr>
      </p:pic>
      <p:pic>
        <p:nvPicPr>
          <p:cNvPr id="5" name="图片 4"/>
          <p:cNvPicPr>
            <a:picLocks noChangeAspect="1"/>
          </p:cNvPicPr>
          <p:nvPr/>
        </p:nvPicPr>
        <p:blipFill>
          <a:blip r:embed="rId2"/>
          <a:stretch>
            <a:fillRect/>
          </a:stretch>
        </p:blipFill>
        <p:spPr>
          <a:xfrm>
            <a:off x="4114800" y="1762760"/>
            <a:ext cx="4400550" cy="876300"/>
          </a:xfrm>
          <a:prstGeom prst="rect">
            <a:avLst/>
          </a:prstGeom>
        </p:spPr>
      </p:pic>
      <p:pic>
        <p:nvPicPr>
          <p:cNvPr id="6" name="图片 5"/>
          <p:cNvPicPr>
            <a:picLocks noChangeAspect="1"/>
          </p:cNvPicPr>
          <p:nvPr/>
        </p:nvPicPr>
        <p:blipFill>
          <a:blip r:embed="rId3"/>
          <a:stretch>
            <a:fillRect/>
          </a:stretch>
        </p:blipFill>
        <p:spPr>
          <a:xfrm>
            <a:off x="628650" y="3916680"/>
            <a:ext cx="3867150" cy="971550"/>
          </a:xfrm>
          <a:prstGeom prst="rect">
            <a:avLst/>
          </a:prstGeom>
        </p:spPr>
      </p:pic>
      <p:pic>
        <p:nvPicPr>
          <p:cNvPr id="7" name="图片 6"/>
          <p:cNvPicPr>
            <a:picLocks noChangeAspect="1"/>
          </p:cNvPicPr>
          <p:nvPr/>
        </p:nvPicPr>
        <p:blipFill>
          <a:blip r:embed="rId4"/>
          <a:stretch>
            <a:fillRect/>
          </a:stretch>
        </p:blipFill>
        <p:spPr>
          <a:xfrm>
            <a:off x="5032375" y="3728720"/>
            <a:ext cx="4019550" cy="25050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What is Reactjs</a:t>
            </a:r>
            <a:endParaRPr lang="en-US" dirty="0"/>
          </a:p>
          <a:p>
            <a:pPr marL="171450" lvl="0" indent="-171450" fontAlgn="auto">
              <a:lnSpc>
                <a:spcPct val="200000"/>
              </a:lnSpc>
              <a:spcBef>
                <a:spcPts val="700"/>
              </a:spcBef>
              <a:buFont typeface="Arial" panose="020B0604020202020204" pitchFamily="34" charset="0"/>
              <a:buChar char="•"/>
            </a:pPr>
            <a:r>
              <a:rPr lang="en-US" dirty="0"/>
              <a:t>Code Demo</a:t>
            </a:r>
            <a:endParaRPr lang="en-US" dirty="0"/>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Key Concepts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Lifecycle Methods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Functional Component and Hooks</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Code Demo</a:t>
            </a:r>
            <a:endParaRPr lang="en-US" dirty="0">
              <a:latin typeface="Calibri" panose="020F0502020204030204" pitchFamily="34" charset="0"/>
              <a:cs typeface="Calibri" panose="020F0502020204030204" pitchFamily="34" charset="0"/>
              <a:sym typeface="+mn-ea"/>
            </a:endParaRPr>
          </a:p>
          <a:p>
            <a:pPr lvl="0" indent="0" fontAlgn="auto">
              <a:lnSpc>
                <a:spcPct val="200000"/>
              </a:lnSpc>
              <a:spcBef>
                <a:spcPts val="700"/>
              </a:spcBef>
              <a:buFont typeface="Arial" panose="020B0604020202020204" pitchFamily="34" charset="0"/>
              <a:buNone/>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panose="00000500000000000000"/>
                <a:ea typeface="Montserrat" panose="00000500000000000000"/>
                <a:cs typeface="Montserrat" panose="00000500000000000000"/>
                <a:sym typeface="Montserrat" panose="00000500000000000000"/>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Functional Component vs Class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3 componentDidMount vs useEffect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2 Context (covered)</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8" name="图片 7"/>
          <p:cNvPicPr>
            <a:picLocks noChangeAspect="1"/>
          </p:cNvPicPr>
          <p:nvPr/>
        </p:nvPicPr>
        <p:blipFill>
          <a:blip r:embed="rId1"/>
          <a:stretch>
            <a:fillRect/>
          </a:stretch>
        </p:blipFill>
        <p:spPr>
          <a:xfrm>
            <a:off x="5358130" y="989330"/>
            <a:ext cx="2900680" cy="55765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Forms in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Use buildin event handler</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Features:</a:t>
            </a:r>
            <a:endParaRPr lang="en-US" altLang="zh-CN" sz="1800" dirty="0">
              <a:solidFill>
                <a:srgbClr val="262626"/>
              </a:solidFill>
            </a:endParaRPr>
          </a:p>
          <a:p>
            <a:pPr defTabSz="342900">
              <a:lnSpc>
                <a:spcPct val="120000"/>
              </a:lnSpc>
            </a:pPr>
            <a:r>
              <a:rPr lang="en-US" altLang="zh-CN" sz="1800" dirty="0">
                <a:solidFill>
                  <a:srgbClr val="262626"/>
                </a:solidFill>
              </a:rPr>
              <a:t>every input will invoke the event handler function</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preventDefault</a:t>
            </a: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550035"/>
            <a:ext cx="6867525" cy="1924050"/>
          </a:xfrm>
          <a:prstGeom prst="rect">
            <a:avLst/>
          </a:prstGeom>
        </p:spPr>
      </p:pic>
      <p:pic>
        <p:nvPicPr>
          <p:cNvPr id="5" name="图片 4"/>
          <p:cNvPicPr>
            <a:picLocks noChangeAspect="1"/>
          </p:cNvPicPr>
          <p:nvPr/>
        </p:nvPicPr>
        <p:blipFill>
          <a:blip r:embed="rId2"/>
          <a:stretch>
            <a:fillRect/>
          </a:stretch>
        </p:blipFill>
        <p:spPr>
          <a:xfrm>
            <a:off x="628650" y="5671185"/>
            <a:ext cx="3838575" cy="923925"/>
          </a:xfrm>
          <a:prstGeom prst="rect">
            <a:avLst/>
          </a:prstGeom>
        </p:spPr>
      </p:pic>
      <p:pic>
        <p:nvPicPr>
          <p:cNvPr id="6" name="图片 5"/>
          <p:cNvPicPr>
            <a:picLocks noChangeAspect="1"/>
          </p:cNvPicPr>
          <p:nvPr/>
        </p:nvPicPr>
        <p:blipFill>
          <a:blip r:embed="rId3"/>
          <a:stretch>
            <a:fillRect/>
          </a:stretch>
        </p:blipFill>
        <p:spPr>
          <a:xfrm>
            <a:off x="4552950" y="5847715"/>
            <a:ext cx="4591050" cy="5715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Bind in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What is bind? and why we need to use Bind?</a:t>
            </a:r>
            <a:endParaRPr lang="en-US" altLang="zh-CN" sz="1800" dirty="0">
              <a:solidFill>
                <a:srgbClr val="262626"/>
              </a:solidFill>
            </a:endParaRPr>
          </a:p>
          <a:p>
            <a:pPr defTabSz="342900">
              <a:lnSpc>
                <a:spcPct val="120000"/>
              </a:lnSpc>
            </a:pPr>
            <a:r>
              <a:rPr lang="en-US" altLang="zh-CN" sz="1800" dirty="0">
                <a:solidFill>
                  <a:srgbClr val="262626"/>
                </a:solidFill>
              </a:rPr>
              <a:t>when passing down to the child component, this would probabily be change, so need to bind this</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a:p>
            <a:pPr marL="0" indent="0" defTabSz="342900">
              <a:lnSpc>
                <a:spcPct val="120000"/>
              </a:lnSpc>
              <a:buNone/>
            </a:pPr>
            <a:endParaRPr lang="en-US" altLang="zh-CN" sz="1800" dirty="0">
              <a:solidFill>
                <a:srgbClr val="262626"/>
              </a:solidFill>
            </a:endParaRPr>
          </a:p>
        </p:txBody>
      </p:sp>
      <p:pic>
        <p:nvPicPr>
          <p:cNvPr id="7" name="图片 6"/>
          <p:cNvPicPr>
            <a:picLocks noChangeAspect="1"/>
          </p:cNvPicPr>
          <p:nvPr/>
        </p:nvPicPr>
        <p:blipFill>
          <a:blip r:embed="rId1"/>
          <a:stretch>
            <a:fillRect/>
          </a:stretch>
        </p:blipFill>
        <p:spPr>
          <a:xfrm>
            <a:off x="628650" y="2984500"/>
            <a:ext cx="6791325" cy="25101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tasks:</a:t>
            </a:r>
            <a:endParaRPr lang="en-US" altLang="zh-CN" sz="1800" dirty="0">
              <a:solidFill>
                <a:srgbClr val="262626"/>
              </a:solidFill>
            </a:endParaRPr>
          </a:p>
          <a:p>
            <a:pPr defTabSz="342900">
              <a:lnSpc>
                <a:spcPct val="120000"/>
              </a:lnSpc>
            </a:pPr>
            <a:r>
              <a:rPr lang="en-US" altLang="zh-CN" sz="1800" dirty="0">
                <a:solidFill>
                  <a:srgbClr val="262626"/>
                </a:solidFill>
              </a:rPr>
              <a:t>1 setting up reactjs app</a:t>
            </a:r>
            <a:endParaRPr lang="en-US" altLang="zh-CN" sz="1800" dirty="0">
              <a:solidFill>
                <a:srgbClr val="262626"/>
              </a:solidFill>
            </a:endParaRPr>
          </a:p>
          <a:p>
            <a:pPr defTabSz="342900">
              <a:lnSpc>
                <a:spcPct val="120000"/>
              </a:lnSpc>
            </a:pPr>
            <a:r>
              <a:rPr lang="en-US" altLang="zh-CN" sz="1800" dirty="0">
                <a:solidFill>
                  <a:srgbClr val="262626"/>
                </a:solidFill>
              </a:rPr>
              <a:t>2 add nodejs login to react</a:t>
            </a:r>
            <a:endParaRPr lang="en-US" altLang="zh-CN" sz="1800" dirty="0">
              <a:solidFill>
                <a:srgbClr val="262626"/>
              </a:solidFill>
            </a:endParaRPr>
          </a:p>
          <a:p>
            <a:pPr lvl="1" defTabSz="342900">
              <a:lnSpc>
                <a:spcPct val="120000"/>
              </a:lnSpc>
            </a:pPr>
            <a:r>
              <a:rPr lang="en-US" altLang="zh-CN" sz="1540" dirty="0">
                <a:solidFill>
                  <a:srgbClr val="262626"/>
                </a:solidFill>
              </a:rPr>
              <a:t>add routes and link</a:t>
            </a:r>
            <a:endParaRPr lang="en-US" altLang="zh-CN" sz="1540" dirty="0">
              <a:solidFill>
                <a:srgbClr val="262626"/>
              </a:solidFill>
            </a:endParaRPr>
          </a:p>
          <a:p>
            <a:pPr lvl="1" defTabSz="342900">
              <a:lnSpc>
                <a:spcPct val="120000"/>
              </a:lnSpc>
            </a:pPr>
            <a:r>
              <a:rPr lang="en-US" altLang="zh-CN" sz="1540" dirty="0">
                <a:solidFill>
                  <a:srgbClr val="262626"/>
                </a:solidFill>
              </a:rPr>
              <a:t>https://reactrouter.com/web/example/basic</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forms</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events handler</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submit handler</a:t>
            </a:r>
            <a:endParaRPr lang="en-US" altLang="zh-CN" sz="1540" dirty="0">
              <a:solidFill>
                <a:srgbClr val="262626"/>
              </a:solidFill>
            </a:endParaRPr>
          </a:p>
          <a:p>
            <a:pPr lvl="1" defTabSz="342900">
              <a:lnSpc>
                <a:spcPct val="120000"/>
              </a:lnSpc>
            </a:pPr>
            <a:endParaRPr lang="en-US" altLang="zh-CN" sz="1540" dirty="0">
              <a:solidFill>
                <a:srgbClr val="262626"/>
              </a:solidFill>
            </a:endParaRPr>
          </a:p>
          <a:p>
            <a:pPr lvl="1" defTabSz="342900">
              <a:lnSpc>
                <a:spcPct val="120000"/>
              </a:lnSpc>
            </a:pPr>
            <a:r>
              <a:rPr lang="en-US" altLang="zh-CN" sz="1540" dirty="0">
                <a:solidFill>
                  <a:srgbClr val="262626"/>
                </a:solidFill>
              </a:rPr>
              <a:t>add auth</a:t>
            </a:r>
            <a:endParaRPr lang="en-US" altLang="zh-CN" sz="1540" dirty="0">
              <a:solidFill>
                <a:srgbClr val="26262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Route Link and Redirect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react-router-dom</a:t>
            </a:r>
            <a:endParaRPr lang="en-US" altLang="zh-CN" sz="1800" dirty="0">
              <a:solidFill>
                <a:srgbClr val="262626"/>
              </a:solidFill>
            </a:endParaRPr>
          </a:p>
          <a:p>
            <a:pPr defTabSz="342900">
              <a:lnSpc>
                <a:spcPct val="120000"/>
              </a:lnSpc>
            </a:pPr>
            <a:r>
              <a:rPr lang="en-US" altLang="zh-CN" sz="1800" dirty="0">
                <a:solidFill>
                  <a:srgbClr val="262626"/>
                </a:solidFill>
              </a:rPr>
              <a:t>is a third-party context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In a functional component, we use useHistory to invoke it; while in a class component we use withRoute to invoke it</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r>
              <a:rPr lang="en-US" altLang="zh-CN" sz="1800" dirty="0">
                <a:solidFill>
                  <a:srgbClr val="262626"/>
                </a:solidFill>
              </a:rPr>
              <a:t>history.push = Link in html</a:t>
            </a:r>
            <a:endParaRPr lang="en-US" altLang="zh-CN" sz="1800" dirty="0">
              <a:solidFill>
                <a:srgbClr val="262626"/>
              </a:solidFill>
            </a:endParaRPr>
          </a:p>
          <a:p>
            <a:pPr defTabSz="342900">
              <a:lnSpc>
                <a:spcPct val="120000"/>
              </a:lnSpc>
            </a:pPr>
            <a:r>
              <a:rPr lang="en-US" altLang="zh-CN" sz="1800" dirty="0">
                <a:solidFill>
                  <a:srgbClr val="262626"/>
                </a:solidFill>
              </a:rPr>
              <a:t>history.replace = Redirect in html</a:t>
            </a:r>
            <a:endParaRPr lang="en-US" altLang="zh-CN" sz="1800" dirty="0">
              <a:solidFill>
                <a:srgbClr val="26262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535" dirty="0">
                <a:solidFill>
                  <a:srgbClr val="262626"/>
                </a:solidFill>
                <a:sym typeface="+mn-ea"/>
              </a:rPr>
              <a:t>1 add Route context </a:t>
            </a:r>
            <a:r>
              <a:rPr lang="en-US" altLang="zh-CN" sz="1535" dirty="0">
                <a:solidFill>
                  <a:srgbClr val="262626"/>
                </a:solidFill>
                <a:sym typeface="+mn-ea"/>
              </a:rPr>
              <a:t>https://bezkoder.com/react-jwt-auth/</a:t>
            </a:r>
            <a:endParaRPr lang="en-US" altLang="zh-CN" sz="1535" dirty="0">
              <a:solidFill>
                <a:srgbClr val="262626"/>
              </a:solidFill>
              <a:sym typeface="+mn-ea"/>
            </a:endParaRPr>
          </a:p>
          <a:p>
            <a:pPr defTabSz="342900">
              <a:lnSpc>
                <a:spcPct val="120000"/>
              </a:lnSpc>
            </a:pPr>
            <a:r>
              <a:rPr lang="en-US" altLang="zh-CN" sz="1535" dirty="0">
                <a:solidFill>
                  <a:srgbClr val="262626"/>
                </a:solidFill>
                <a:sym typeface="+mn-ea"/>
              </a:rPr>
              <a:t>2 add user auth (localStorage vs cookie, how to implement)</a:t>
            </a:r>
            <a:endParaRPr lang="en-US" altLang="zh-CN" sz="1535" dirty="0">
              <a:solidFill>
                <a:srgbClr val="262626"/>
              </a:solidFill>
              <a:sym typeface="+mn-ea"/>
            </a:endParaRPr>
          </a:p>
          <a:p>
            <a:pPr defTabSz="342900">
              <a:lnSpc>
                <a:spcPct val="120000"/>
              </a:lnSpc>
            </a:pPr>
            <a:r>
              <a:rPr lang="en-US" altLang="zh-CN" sz="1540" dirty="0">
                <a:solidFill>
                  <a:srgbClr val="262626"/>
                </a:solidFill>
              </a:rPr>
              <a:t>3 change class to functional component</a:t>
            </a:r>
            <a:endParaRPr lang="en-US" altLang="zh-CN" sz="1540" dirty="0">
              <a:solidFill>
                <a:srgbClr val="262626"/>
              </a:solidFill>
            </a:endParaRPr>
          </a:p>
          <a:p>
            <a:pPr defTabSz="342900">
              <a:lnSpc>
                <a:spcPct val="120000"/>
              </a:lnSpc>
            </a:pPr>
            <a:endParaRPr lang="en-US" altLang="zh-CN" sz="1540" dirty="0">
              <a:solidFill>
                <a:srgbClr val="262626"/>
              </a:solidFill>
            </a:endParaRPr>
          </a:p>
          <a:p>
            <a:pPr defTabSz="342900">
              <a:lnSpc>
                <a:spcPct val="120000"/>
              </a:lnSpc>
            </a:pPr>
            <a:endParaRPr lang="en-US" altLang="zh-CN" sz="1540" dirty="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Reactjs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Reactjs, </a:t>
            </a:r>
            <a:endParaRPr lang="en-US" altLang="en-US" sz="1800" dirty="0">
              <a:solidFill>
                <a:srgbClr val="262626"/>
              </a:solidFill>
            </a:endParaRPr>
          </a:p>
          <a:p>
            <a:pPr lvl="1" defTabSz="342900">
              <a:lnSpc>
                <a:spcPct val="120000"/>
              </a:lnSpc>
            </a:pPr>
            <a:r>
              <a:rPr lang="en-US" altLang="en-US" sz="1540" dirty="0">
                <a:solidFill>
                  <a:srgbClr val="262626"/>
                </a:solidFill>
              </a:rPr>
              <a:t>It's a library for building user interfaces (UIs)</a:t>
            </a:r>
            <a:endParaRPr lang="en-US" altLang="en-US" sz="1540" dirty="0">
              <a:solidFill>
                <a:srgbClr val="262626"/>
              </a:solidFill>
            </a:endParaRPr>
          </a:p>
          <a:p>
            <a:pPr lvl="1" defTabSz="342900">
              <a:lnSpc>
                <a:spcPct val="120000"/>
              </a:lnSpc>
            </a:pPr>
            <a:r>
              <a:rPr lang="en-US" altLang="en-US" sz="1540" dirty="0">
                <a:solidFill>
                  <a:srgbClr val="262626"/>
                </a:solidFill>
              </a:rPr>
              <a:t>It creates abstract representations of views. It breaks down parts of the view in the Components. These components encompass both the logic to handle the display of view and the view itself. It can contain data that it uses to render the state of the app</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is divided into two major APIs: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The React Component API: These are the parts of the page that are actually rendered by React DOM.</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React DOM: This is the API that's used to perform the actual rendering on a web page.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What is Reactjs</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lnSpcReduction="20000"/>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Key Points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JSX: This is the syntax of React components used to describe UI structures.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Lifecycle &amp; lifecycle methods: </a:t>
            </a:r>
            <a:r>
              <a:rPr lang="en-US" altLang="en-US" sz="1800" dirty="0">
                <a:solidFill>
                  <a:srgbClr val="262626"/>
                </a:solidFill>
                <a:sym typeface="+mn-ea"/>
              </a:rPr>
              <a:t>This consists of methods or Hooks that we implement to respond to the component's entering and exiting phases of the React rendering process as they happen over time. For example, one phase of the lifecycle is when the component is about to be rendered.</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Data P</a:t>
            </a:r>
            <a:r>
              <a:rPr lang="en-US" altLang="en-US" sz="1800" dirty="0">
                <a:solidFill>
                  <a:srgbClr val="262626"/>
                </a:solidFill>
                <a:sym typeface="+mn-ea"/>
              </a:rPr>
              <a:t>assing</a:t>
            </a:r>
            <a:r>
              <a:rPr lang="en-US" altLang="en-US" sz="1800" dirty="0">
                <a:solidFill>
                  <a:srgbClr val="262626"/>
                </a:solidFill>
                <a:sym typeface="+mn-ea"/>
              </a:rPr>
              <a:t>: </a:t>
            </a:r>
            <a:r>
              <a:rPr lang="en-US" altLang="en-US" sz="1800" dirty="0">
                <a:solidFill>
                  <a:srgbClr val="262626"/>
                </a:solidFill>
              </a:rPr>
              <a:t>props and states, </a:t>
            </a:r>
            <a:r>
              <a:rPr lang="en-US" altLang="en-US" sz="1800" dirty="0">
                <a:solidFill>
                  <a:srgbClr val="262626"/>
                </a:solidFill>
                <a:sym typeface="+mn-ea"/>
              </a:rPr>
              <a:t>Context API</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Class Component &amp; Functional components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Hooks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how to write logic in react</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forms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uploads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sym typeface="+mn-ea"/>
              </a:rPr>
              <a:t>events: These are the code that we write for responding to user interactions.</a:t>
            </a:r>
            <a:endParaRPr lang="en-US" altLang="en-US" sz="180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JSX</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1277620" y="685800"/>
            <a:ext cx="6588760" cy="6172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JSX</a:t>
            </a:r>
            <a:endParaRPr lang="en-US" sz="3200" b="1" dirty="0">
              <a:latin typeface="Calibri" panose="020F0502020204030204" pitchFamily="34" charset="0"/>
              <a:cs typeface="Calibri" panose="020F0502020204030204" pitchFamily="34" charset="0"/>
            </a:endParaRPr>
          </a:p>
        </p:txBody>
      </p:sp>
      <p:graphicFrame>
        <p:nvGraphicFramePr>
          <p:cNvPr id="4" name="内容占位符 3"/>
          <p:cNvGraphicFramePr/>
          <p:nvPr>
            <p:ph idx="1"/>
            <p:custDataLst>
              <p:tags r:id="rId1"/>
            </p:custDataLst>
          </p:nvPr>
        </p:nvGraphicFramePr>
        <p:xfrm>
          <a:off x="642620" y="1586230"/>
          <a:ext cx="7886700" cy="2712720"/>
        </p:xfrm>
        <a:graphic>
          <a:graphicData uri="http://schemas.openxmlformats.org/drawingml/2006/table">
            <a:tbl>
              <a:tblPr firstRow="1" bandRow="1">
                <a:tableStyleId>{5C22544A-7EE6-4342-B048-85BDC9FD1C3A}</a:tableStyleId>
              </a:tblPr>
              <a:tblGrid>
                <a:gridCol w="2628900"/>
                <a:gridCol w="2628900"/>
                <a:gridCol w="2628900"/>
              </a:tblGrid>
              <a:tr h="381000">
                <a:tc>
                  <a:txBody>
                    <a:bodyPr/>
                    <a:p>
                      <a:pPr>
                        <a:buNone/>
                      </a:pPr>
                      <a:endParaRPr lang="en-US" altLang="zh-CN"/>
                    </a:p>
                  </a:txBody>
                  <a:tcPr/>
                </a:tc>
                <a:tc>
                  <a:txBody>
                    <a:bodyPr/>
                    <a:p>
                      <a:pPr>
                        <a:buNone/>
                      </a:pPr>
                      <a:r>
                        <a:rPr lang="en-US" altLang="zh-CN"/>
                        <a:t>EJS</a:t>
                      </a:r>
                      <a:endParaRPr lang="en-US" altLang="zh-CN"/>
                    </a:p>
                  </a:txBody>
                  <a:tcPr/>
                </a:tc>
                <a:tc>
                  <a:txBody>
                    <a:bodyPr/>
                    <a:p>
                      <a:pPr>
                        <a:buNone/>
                      </a:pPr>
                      <a:r>
                        <a:rPr lang="en-US" altLang="zh-CN"/>
                        <a:t>JSX</a:t>
                      </a:r>
                      <a:endParaRPr lang="en-US" altLang="zh-CN"/>
                    </a:p>
                  </a:txBody>
                  <a:tcPr/>
                </a:tc>
              </a:tr>
              <a:tr h="381000">
                <a:tc>
                  <a:txBody>
                    <a:bodyPr/>
                    <a:p>
                      <a:pPr>
                        <a:buNone/>
                      </a:pPr>
                      <a:r>
                        <a:rPr lang="en-US" altLang="zh-CN"/>
                        <a:t>include module</a:t>
                      </a:r>
                      <a:endParaRPr lang="en-US" altLang="zh-CN"/>
                    </a:p>
                  </a:txBody>
                  <a:tcPr/>
                </a:tc>
                <a:tc>
                  <a:txBody>
                    <a:bodyPr/>
                    <a:p>
                      <a:pPr>
                        <a:buNone/>
                      </a:pPr>
                      <a:r>
                        <a:rPr lang="en-US" altLang="zh-CN"/>
                        <a:t>&lt;%- include("navi") %&gt;</a:t>
                      </a:r>
                      <a:endParaRPr lang="en-US" altLang="zh-CN"/>
                    </a:p>
                  </a:txBody>
                  <a:tcPr/>
                </a:tc>
                <a:tc>
                  <a:txBody>
                    <a:bodyPr/>
                    <a:p>
                      <a:pPr>
                        <a:buNone/>
                      </a:pPr>
                      <a:r>
                        <a:rPr lang="en-US" altLang="zh-CN"/>
                        <a:t>&lt;Navi props={pros} /&gt;</a:t>
                      </a:r>
                      <a:endParaRPr lang="en-US" altLang="zh-CN"/>
                    </a:p>
                  </a:txBody>
                  <a:tcPr/>
                </a:tc>
              </a:tr>
              <a:tr h="381000">
                <a:tc>
                  <a:txBody>
                    <a:bodyPr/>
                    <a:p>
                      <a:pPr>
                        <a:buNone/>
                      </a:pPr>
                      <a:r>
                        <a:rPr lang="en-US" altLang="zh-CN"/>
                        <a:t>data passing</a:t>
                      </a:r>
                      <a:endParaRPr lang="en-US" altLang="zh-CN"/>
                    </a:p>
                  </a:txBody>
                  <a:tcPr/>
                </a:tc>
                <a:tc>
                  <a:txBody>
                    <a:bodyPr/>
                    <a:p>
                      <a:pPr>
                        <a:buNone/>
                      </a:pPr>
                      <a:r>
                        <a:rPr lang="en-US" altLang="zh-CN"/>
                        <a:t>no </a:t>
                      </a:r>
                      <a:endParaRPr lang="en-US" altLang="zh-CN"/>
                    </a:p>
                  </a:txBody>
                  <a:tcPr/>
                </a:tc>
                <a:tc>
                  <a:txBody>
                    <a:bodyPr/>
                    <a:p>
                      <a:pPr>
                        <a:buNone/>
                      </a:pPr>
                      <a:r>
                        <a:rPr lang="en-US" altLang="zh-CN"/>
                        <a:t>yes</a:t>
                      </a:r>
                      <a:endParaRPr lang="en-US" altLang="zh-CN"/>
                    </a:p>
                  </a:txBody>
                  <a:tcPr/>
                </a:tc>
              </a:tr>
              <a:tr h="381000">
                <a:tc>
                  <a:txBody>
                    <a:bodyPr/>
                    <a:p>
                      <a:pPr>
                        <a:buNone/>
                      </a:pPr>
                      <a:r>
                        <a:rPr lang="en-US" altLang="zh-CN"/>
                        <a:t>functions</a:t>
                      </a:r>
                      <a:endParaRPr lang="en-US" altLang="zh-CN"/>
                    </a:p>
                  </a:txBody>
                  <a:tcPr/>
                </a:tc>
                <a:tc>
                  <a:txBody>
                    <a:bodyPr/>
                    <a:p>
                      <a:pPr>
                        <a:buNone/>
                      </a:pPr>
                      <a:r>
                        <a:rPr lang="en-US" altLang="zh-CN"/>
                        <a:t>&lt;scripts&gt; &lt;/scripts&gt; </a:t>
                      </a:r>
                      <a:endParaRPr lang="en-US" altLang="zh-CN"/>
                    </a:p>
                    <a:p>
                      <a:pPr>
                        <a:buNone/>
                      </a:pPr>
                      <a:r>
                        <a:rPr lang="en-US" altLang="zh-CN"/>
                        <a:t>but usually we don't write functions directly in ejs templates</a:t>
                      </a:r>
                      <a:endParaRPr lang="en-US" altLang="zh-CN"/>
                    </a:p>
                  </a:txBody>
                  <a:tcPr/>
                </a:tc>
                <a:tc>
                  <a:txBody>
                    <a:bodyPr/>
                    <a:p>
                      <a:pPr>
                        <a:buNone/>
                      </a:pPr>
                      <a:r>
                        <a:rPr lang="en-US" altLang="zh-CN"/>
                        <a:t>can define functions inside of the class or functional components</a:t>
                      </a:r>
                      <a:endParaRPr lang="en-US" altLang="zh-CN"/>
                    </a:p>
                  </a:txBody>
                  <a:tcPr/>
                </a:tc>
              </a:tr>
              <a:tr h="381000">
                <a:tc>
                  <a:txBody>
                    <a:bodyPr/>
                    <a:p>
                      <a:pPr>
                        <a:buNone/>
                      </a:pPr>
                      <a:r>
                        <a:rPr lang="en-US" altLang="zh-CN"/>
                        <a:t>how to implement</a:t>
                      </a:r>
                      <a:endParaRPr lang="en-US" altLang="zh-CN"/>
                    </a:p>
                  </a:txBody>
                  <a:tcPr/>
                </a:tc>
                <a:tc>
                  <a:txBody>
                    <a:bodyPr/>
                    <a:p>
                      <a:pPr>
                        <a:buNone/>
                      </a:pPr>
                      <a:r>
                        <a:rPr lang="en-US" altLang="zh-CN"/>
                        <a:t>EJS templates are written in the seprate files</a:t>
                      </a:r>
                      <a:endParaRPr lang="en-US" altLang="zh-CN"/>
                    </a:p>
                  </a:txBody>
                  <a:tcPr/>
                </a:tc>
                <a:tc>
                  <a:txBody>
                    <a:bodyPr/>
                    <a:p>
                      <a:pPr>
                        <a:buNone/>
                      </a:pPr>
                      <a:r>
                        <a:rPr lang="en-US" altLang="zh-CN"/>
                        <a:t>JSX are the return of a react component</a:t>
                      </a:r>
                      <a:endParaRPr lang="en-US" altLang="zh-CN"/>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Example</a:t>
            </a:r>
            <a:endParaRPr lang="en-US" sz="3200" b="1"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a:stretch>
            <a:fillRect/>
          </a:stretch>
        </p:blipFill>
        <p:spPr>
          <a:xfrm>
            <a:off x="1450340" y="682625"/>
            <a:ext cx="6243320" cy="61760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a:t>
            </a:r>
            <a:endParaRPr lang="en-US" sz="3200" b="1" dirty="0">
              <a:latin typeface="Calibri" panose="020F0502020204030204" pitchFamily="34" charset="0"/>
              <a:cs typeface="Calibri" panose="020F0502020204030204" pitchFamily="34" charset="0"/>
            </a:endParaRPr>
          </a:p>
        </p:txBody>
      </p:sp>
      <p:pic>
        <p:nvPicPr>
          <p:cNvPr id="5" name="图片 4" descr="1-u8hTumGAPQMYZIvfgQMfPA"/>
          <p:cNvPicPr>
            <a:picLocks noChangeAspect="1"/>
          </p:cNvPicPr>
          <p:nvPr>
            <p:custDataLst>
              <p:tags r:id="rId1"/>
            </p:custDataLst>
          </p:nvPr>
        </p:nvPicPr>
        <p:blipFill>
          <a:blip r:embed="rId2"/>
          <a:stretch>
            <a:fillRect/>
          </a:stretch>
        </p:blipFill>
        <p:spPr>
          <a:xfrm>
            <a:off x="1717040" y="682625"/>
            <a:ext cx="5464175" cy="61639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Lifecycle Methods Code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p>
            <a:pPr marL="228600" lvl="0" indent="-228600" defTabSz="342900">
              <a:lnSpc>
                <a:spcPct val="120000"/>
              </a:lnSpc>
              <a:buFont typeface="Arial" panose="020B0604020202020204" pitchFamily="34" charset="0"/>
              <a:buChar char="•"/>
            </a:pPr>
            <a:r>
              <a:rPr lang="en-US" altLang="en-US" sz="1540" dirty="0">
                <a:solidFill>
                  <a:srgbClr val="262626"/>
                </a:solidFill>
              </a:rPr>
              <a:t>1 Debug the</a:t>
            </a:r>
            <a:r>
              <a:rPr lang="en-US" altLang="en-US" sz="1540" dirty="0">
                <a:solidFill>
                  <a:srgbClr val="262626"/>
                </a:solidFill>
              </a:rPr>
              <a:t> rendering process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2  Transform ejs to jsx</a:t>
            </a:r>
            <a:r>
              <a:rPr lang="en-US" altLang="en-US" sz="1535" dirty="0">
                <a:solidFill>
                  <a:srgbClr val="262626"/>
                </a:solidFill>
                <a:sym typeface="+mn-ea"/>
              </a:rPr>
              <a:t> (</a:t>
            </a:r>
            <a:r>
              <a:rPr lang="en-US" altLang="en-US" sz="1535" dirty="0">
                <a:solidFill>
                  <a:srgbClr val="FF0000"/>
                </a:solidFill>
                <a:sym typeface="+mn-ea"/>
              </a:rPr>
              <a:t>code demo</a:t>
            </a:r>
            <a:r>
              <a:rPr lang="en-US" altLang="en-US" sz="1535" dirty="0">
                <a:solidFill>
                  <a:srgbClr val="262626"/>
                </a:solidFill>
                <a:sym typeface="+mn-ea"/>
              </a:rPr>
              <a:t>)</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spTree>
  </p:cSld>
  <p:clrMapOvr>
    <a:masterClrMapping/>
  </p:clrMapOvr>
</p:sld>
</file>

<file path=ppt/tags/tag1.xml><?xml version="1.0" encoding="utf-8"?>
<p:tagLst xmlns:p="http://schemas.openxmlformats.org/presentationml/2006/main">
  <p:tag name="KSO_WM_UNIT_TABLE_BEAUTIFY" val="smartTable{a48a042d-14c0-4ae9-8205-d1c57bd375d7}"/>
</p:tagLst>
</file>

<file path=ppt/tags/tag2.xml><?xml version="1.0" encoding="utf-8"?>
<p:tagLst xmlns:p="http://schemas.openxmlformats.org/presentationml/2006/main">
  <p:tag name="KSO_WM_UNIT_PLACING_PICTURE_USER_VIEWPORT" val="{&quot;height&quot;:14535,&quot;width&quot;:12885}"/>
</p:tagLst>
</file>

<file path=ppt/tags/tag3.xml><?xml version="1.0" encoding="utf-8"?>
<p:tagLst xmlns:p="http://schemas.openxmlformats.org/presentationml/2006/main">
  <p:tag name="KSO_WM_UNIT_TABLE_BEAUTIFY" val="smartTable{1b22eaaa-1e3c-431c-86e4-617e9c1146cb}"/>
  <p:tag name="TABLE_ENDDRAG_ORIGIN_RECT" val="600*144"/>
  <p:tag name="TABLE_ENDDRAG_RECT" val="58*77*600*144"/>
</p:tagLst>
</file>

<file path=ppt/tags/tag4.xml><?xml version="1.0" encoding="utf-8"?>
<p:tagLst xmlns:p="http://schemas.openxmlformats.org/presentationml/2006/main">
  <p:tag name="KSO_WM_UNIT_PLACING_PICTURE_USER_VIEWPORT" val="{&quot;height&quot;:6853,&quot;width&quot;:39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4082</Words>
  <Application>WPS 演示</Application>
  <PresentationFormat>On-screen Show (4:3)</PresentationFormat>
  <Paragraphs>244</Paragraphs>
  <Slides>25</Slides>
  <Notes>56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宋体</vt:lpstr>
      <vt:lpstr>Wingdings</vt:lpstr>
      <vt:lpstr>Calibri</vt:lpstr>
      <vt:lpstr>Montserrat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What is Reactjs</vt:lpstr>
      <vt:lpstr>Key Concepts</vt:lpstr>
      <vt:lpstr>Example</vt:lpstr>
      <vt:lpstr>JSX</vt:lpstr>
      <vt:lpstr>Example</vt:lpstr>
      <vt:lpstr>Lifecycle Methods</vt:lpstr>
      <vt:lpstr>Lifecycle Methods Code Demo</vt:lpstr>
      <vt:lpstr>Props vs States</vt:lpstr>
      <vt:lpstr>Functional Component and Hooks</vt:lpstr>
      <vt:lpstr>Code Demo</vt:lpstr>
      <vt:lpstr>Hook Code Demo</vt:lpstr>
      <vt:lpstr>Hook Code Demo</vt:lpstr>
      <vt:lpstr>Context</vt:lpstr>
      <vt:lpstr>Context</vt:lpstr>
      <vt:lpstr>Context</vt:lpstr>
      <vt:lpstr>Context</vt:lpstr>
      <vt:lpstr>Functional Component vs Class Component</vt:lpstr>
      <vt:lpstr>Functional Component vs Class Component</vt:lpstr>
      <vt:lpstr>Forms in Reactjs</vt:lpstr>
      <vt:lpstr>Bind in Reactjs</vt:lpstr>
      <vt:lpstr>Code Demo</vt:lpstr>
      <vt:lpstr>Route Link and Redirect</vt:lpstr>
      <vt:lpstr>Code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978</cp:revision>
  <cp:lastPrinted>2020-07-07T09:15:00Z</cp:lastPrinted>
  <dcterms:created xsi:type="dcterms:W3CDTF">2017-11-09T17:09:00Z</dcterms:created>
  <dcterms:modified xsi:type="dcterms:W3CDTF">2021-03-08T14:11:18Z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