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90" r:id="rId6"/>
    <p:sldId id="1989" r:id="rId7"/>
    <p:sldId id="1982" r:id="rId8"/>
    <p:sldId id="1983" r:id="rId9"/>
    <p:sldId id="1984" r:id="rId10"/>
    <p:sldId id="1985" r:id="rId11"/>
    <p:sldId id="1986" r:id="rId12"/>
    <p:sldId id="1987" r:id="rId13"/>
    <p:sldId id="1988" r:id="rId14"/>
    <p:sldId id="1901" r:id="rId15"/>
    <p:sldId id="1899" r:id="rId16"/>
    <p:sldId id="1950" r:id="rId17"/>
    <p:sldId id="1900" r:id="rId18"/>
    <p:sldId id="1875" r:id="rId19"/>
    <p:sldId id="1865" r:id="rId20"/>
    <p:sldId id="1866" r:id="rId21"/>
    <p:sldId id="1867" r:id="rId22"/>
    <p:sldId id="1868" r:id="rId23"/>
    <p:sldId id="1869" r:id="rId24"/>
    <p:sldId id="1870" r:id="rId25"/>
    <p:sldId id="1871" r:id="rId26"/>
    <p:sldId id="1969" r:id="rId27"/>
    <p:sldId id="1970" r:id="rId28"/>
    <p:sldId id="1971" r:id="rId29"/>
    <p:sldId id="1972" r:id="rId30"/>
    <p:sldId id="1944" r:id="rId31"/>
    <p:sldId id="1816" r:id="rId32"/>
    <p:sldId id="1946" r:id="rId33"/>
    <p:sldId id="1942" r:id="rId34"/>
    <p:sldId id="1945" r:id="rId35"/>
    <p:sldId id="1947" r:id="rId36"/>
    <p:sldId id="1948" r:id="rId37"/>
    <p:sldId id="1943" r:id="rId38"/>
    <p:sldId id="1949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Keccak-256 - reserve a slot for proxy, so that this slot can never be allocated to compiler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3603625"/>
            <a:ext cx="9006205" cy="16268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399030" y="134620"/>
            <a:ext cx="4324350" cy="9123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Pattern: Openzeppelin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Contract Quick Learning Tricks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1. read test cases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2. read contract deploy scripts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Component vs Class 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1 State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2 setState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38935"/>
            <a:ext cx="3190875" cy="1123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62760"/>
            <a:ext cx="4400550" cy="876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916680"/>
            <a:ext cx="3867150" cy="97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75" y="3728720"/>
            <a:ext cx="401955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 Call RPC vs signedTx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RPC </a:t>
            </a:r>
            <a:r>
              <a:rPr lang="zh-CN" altLang="en-US" sz="1535" dirty="0">
                <a:solidFill>
                  <a:srgbClr val="262626"/>
                </a:solidFill>
                <a:sym typeface="+mn-ea"/>
              </a:rPr>
              <a:t>（</a:t>
            </a:r>
            <a:r>
              <a:rPr lang="en-US" altLang="zh-CN" sz="1535" dirty="0">
                <a:solidFill>
                  <a:srgbClr val="FF0000"/>
                </a:solidFill>
                <a:sym typeface="+mn-ea"/>
              </a:rPr>
              <a:t>Code Demo</a:t>
            </a:r>
            <a:r>
              <a:rPr lang="en-US" altLang="zh-CN" sz="1535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Send Raw Post request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779905"/>
            <a:ext cx="4835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40430"/>
            <a:ext cx="41719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40" dirty="0">
                <a:solidFill>
                  <a:srgbClr val="262626"/>
                </a:solidFill>
              </a:rPr>
              <a:t>Add Web3 to React (</a:t>
            </a:r>
            <a:r>
              <a:rPr lang="en-US" sz="1540" dirty="0">
                <a:solidFill>
                  <a:srgbClr val="FF0000"/>
                </a:solidFill>
              </a:rPr>
              <a:t>Code Demo</a:t>
            </a:r>
            <a:r>
              <a:rPr 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Component vs Class 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3 componentDidMount vs useEffect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2 Context (covered)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8130" y="989330"/>
            <a:ext cx="2900680" cy="5576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Components: https://web3js.readthedocs.io/en/v1.3.0/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eth</a:t>
            </a:r>
            <a:r>
              <a:rPr lang="en-US" altLang="en-US" sz="1540" dirty="0">
                <a:solidFill>
                  <a:srgbClr val="262626"/>
                </a:solidFill>
              </a:rPr>
              <a:t> - package allows you to interact with an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blockchain and Ethereum smart contracts. query, sendTx etc.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subscribe - function lets you subscribe to specific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events in the blockchain. Example: Dex trading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contract</a:t>
            </a:r>
            <a:r>
              <a:rPr lang="en-US" altLang="en-US" sz="1540" dirty="0">
                <a:solidFill>
                  <a:srgbClr val="262626"/>
                </a:solidFill>
              </a:rPr>
              <a:t> - makes it easy to interact with smart contracts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on the ethereum blockchain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FF0000"/>
                </a:solidFill>
              </a:rPr>
              <a:t>account</a:t>
            </a:r>
            <a:r>
              <a:rPr lang="en-US" altLang="en-US" sz="1540" dirty="0">
                <a:solidFill>
                  <a:srgbClr val="262626"/>
                </a:solidFill>
              </a:rPr>
              <a:t> - contains functions to generate Ethereum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accounts and sign transactions and data.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personal - package allows you to interact with the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1540" dirty="0">
                <a:solidFill>
                  <a:srgbClr val="262626"/>
                </a:solidFill>
              </a:rPr>
              <a:t>Ethereum node’s accounts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567180"/>
            <a:ext cx="27241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Gas vs GasLimit vs GasPrice Nonce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vs GasPrice vs Gas Limit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Gas is the unit of calculation that indicates the fee for a particular action or transaction.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Excuting every line of code  requires gas = fule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Gas Limit is the maximum amount of Gas that a user is willing to pay for performing this action or confirming a transaction (a minimum of 21,000).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Max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The price of Gas (Gas Price) is the amount of Gwei that the user is willing to spend on each unit of Gas.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Auction = willingness to pay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What is Nonce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Estimate Gas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Generate Encode Data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Get Estimated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519805"/>
            <a:ext cx="795909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8930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Call - query, no gas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1: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Generate Encode Data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36445"/>
            <a:ext cx="8061325" cy="906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48505"/>
            <a:ext cx="7616190" cy="113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Transaction Type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Query vs Write </a:t>
            </a:r>
            <a:r>
              <a:rPr lang="zh-CN" altLang="en-US" sz="1540" dirty="0">
                <a:solidFill>
                  <a:srgbClr val="262626"/>
                </a:solidFill>
              </a:rPr>
              <a:t>（</a:t>
            </a:r>
            <a:r>
              <a:rPr lang="en-US" altLang="zh-CN" sz="1540" dirty="0">
                <a:solidFill>
                  <a:srgbClr val="FF0000"/>
                </a:solidFill>
              </a:rPr>
              <a:t>Code Demo</a:t>
            </a:r>
            <a:r>
              <a:rPr lang="en-US" altLang="zh-CN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Write to Contrcts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Step 2: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Sign a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Step3: Send Raw 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replace 0x with signedTransaction.rawTransaction</a:t>
            </a:r>
            <a:endParaRPr lang="en-US" altLang="en-US" sz="153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35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342515"/>
            <a:ext cx="5925185" cy="1537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944745"/>
            <a:ext cx="7708900" cy="820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6649</Words>
  <Application>WPS 演示</Application>
  <PresentationFormat>On-screen Show (4:3)</PresentationFormat>
  <Paragraphs>334</Paragraphs>
  <Slides>36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Functional Component vs Class Component</vt:lpstr>
      <vt:lpstr>Functional Component vs Class Component</vt:lpstr>
      <vt:lpstr>Web3 Introduction</vt:lpstr>
      <vt:lpstr>Gas vs GasLimit vs GasPrice Nonce</vt:lpstr>
      <vt:lpstr>Estimate Gas</vt:lpstr>
      <vt:lpstr>Transaction Type</vt:lpstr>
      <vt:lpstr>Transaction Type</vt:lpstr>
      <vt:lpstr>Function Call RPC vs signedTx</vt:lpstr>
      <vt:lpstr>Code Demo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Factory and Proxy Pattern</vt:lpstr>
      <vt:lpstr>Factory and Proxy Pattern</vt:lpstr>
      <vt:lpstr>Factory and Proxy Pattern</vt:lpstr>
      <vt:lpstr>Factory and Proxy Pattern: Openzeppelin</vt:lpstr>
      <vt:lpstr>Contract Quick Learning Tricks</vt:lpstr>
      <vt:lpstr>Code Demo</vt:lpstr>
      <vt:lpstr>Web3 Introduction</vt:lpstr>
      <vt:lpstr>Gas vs GasLimit vs GasPrice</vt:lpstr>
      <vt:lpstr>Estimate Gas</vt:lpstr>
      <vt:lpstr>Transaction Type</vt:lpstr>
      <vt:lpstr>Transaction Type</vt:lpstr>
      <vt:lpstr>Function Call RPC vs signedTx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1305</cp:revision>
  <cp:lastPrinted>2020-07-07T09:15:00Z</cp:lastPrinted>
  <dcterms:created xsi:type="dcterms:W3CDTF">2017-11-09T17:09:00Z</dcterms:created>
  <dcterms:modified xsi:type="dcterms:W3CDTF">2021-03-10T19:02:29Z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