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1833" r:id="rId3"/>
    <p:sldId id="1387" r:id="rId4"/>
    <p:sldId id="1869" r:id="rId6"/>
    <p:sldId id="1870" r:id="rId7"/>
    <p:sldId id="1900" r:id="rId8"/>
    <p:sldId id="1901" r:id="rId9"/>
    <p:sldId id="1902" r:id="rId10"/>
    <p:sldId id="1871" r:id="rId11"/>
    <p:sldId id="1903" r:id="rId12"/>
    <p:sldId id="1904" r:id="rId13"/>
    <p:sldId id="1874" r:id="rId14"/>
    <p:sldId id="1875" r:id="rId1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 Yan" initials="PY"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8840" autoAdjust="0"/>
    <p:restoredTop sz="94597" autoAdjust="0"/>
  </p:normalViewPr>
  <p:slideViewPr>
    <p:cSldViewPr snapToGrid="0">
      <p:cViewPr varScale="1">
        <p:scale>
          <a:sx n="138" d="100"/>
          <a:sy n="138" d="100"/>
        </p:scale>
        <p:origin x="2976" y="132"/>
      </p:cViewPr>
      <p:guideLst>
        <p:guide orient="horz" pos="2160"/>
        <p:guide pos="2880"/>
      </p:guideLst>
    </p:cSldViewPr>
  </p:slideViewPr>
  <p:notesTextViewPr>
    <p:cViewPr>
      <p:scale>
        <a:sx n="3" d="2"/>
        <a:sy n="3" d="2"/>
      </p:scale>
      <p:origin x="0" y="0"/>
    </p:cViewPr>
  </p:notesTextViewPr>
  <p:sorterViewPr>
    <p:cViewPr>
      <p:scale>
        <a:sx n="150" d="100"/>
        <a:sy n="150" d="100"/>
      </p:scale>
      <p:origin x="0" y="-1938"/>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commentAuthors" Target="commentAuthors.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69920" cy="481727"/>
          </a:xfrm>
          <a:prstGeom prst="rect">
            <a:avLst/>
          </a:prstGeom>
        </p:spPr>
        <p:txBody>
          <a:bodyPr vert="horz" lIns="96654" tIns="48328" rIns="96654" bIns="48328" rtlCol="0"/>
          <a:lstStyle>
            <a:lvl1pPr algn="l">
              <a:defRPr sz="1300"/>
            </a:lvl1pPr>
          </a:lstStyle>
          <a:p>
            <a:endParaRPr lang="en-US"/>
          </a:p>
        </p:txBody>
      </p:sp>
      <p:sp>
        <p:nvSpPr>
          <p:cNvPr id="3" name="Date Placeholder 2"/>
          <p:cNvSpPr>
            <a:spLocks noGrp="1"/>
          </p:cNvSpPr>
          <p:nvPr>
            <p:ph type="dt" idx="1"/>
          </p:nvPr>
        </p:nvSpPr>
        <p:spPr>
          <a:xfrm>
            <a:off x="4143587" y="1"/>
            <a:ext cx="3169920" cy="481727"/>
          </a:xfrm>
          <a:prstGeom prst="rect">
            <a:avLst/>
          </a:prstGeom>
        </p:spPr>
        <p:txBody>
          <a:bodyPr vert="horz" lIns="96654" tIns="48328" rIns="96654" bIns="48328" rtlCol="0"/>
          <a:lstStyle>
            <a:lvl1pPr algn="r">
              <a:defRPr sz="1300"/>
            </a:lvl1pPr>
          </a:lstStyle>
          <a:p>
            <a:fld id="{3ACEC32E-EEDF-4F6F-9227-E6EDC3686343}" type="datetimeFigureOut">
              <a:rPr lang="en-US" smtClean="0"/>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54" tIns="48328" rIns="96654" bIns="48328" rtlCol="0" anchor="ctr"/>
          <a:lstStyle/>
          <a:p>
            <a:endParaRPr lang="en-US"/>
          </a:p>
        </p:txBody>
      </p:sp>
      <p:sp>
        <p:nvSpPr>
          <p:cNvPr id="5" name="Notes Placeholder 4"/>
          <p:cNvSpPr>
            <a:spLocks noGrp="1"/>
          </p:cNvSpPr>
          <p:nvPr>
            <p:ph type="body" sz="quarter" idx="3"/>
          </p:nvPr>
        </p:nvSpPr>
        <p:spPr>
          <a:xfrm>
            <a:off x="731521" y="4620578"/>
            <a:ext cx="5852160" cy="3780473"/>
          </a:xfrm>
          <a:prstGeom prst="rect">
            <a:avLst/>
          </a:prstGeom>
        </p:spPr>
        <p:txBody>
          <a:bodyPr vert="horz" lIns="96654" tIns="48328" rIns="96654" bIns="48328"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1" y="9119475"/>
            <a:ext cx="3169920" cy="481726"/>
          </a:xfrm>
          <a:prstGeom prst="rect">
            <a:avLst/>
          </a:prstGeom>
        </p:spPr>
        <p:txBody>
          <a:bodyPr vert="horz" lIns="96654" tIns="48328" rIns="96654" bIns="48328"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6654" tIns="48328" rIns="96654" bIns="48328" rtlCol="0" anchor="b"/>
          <a:lstStyle>
            <a:lvl1pPr algn="r">
              <a:defRPr sz="1300"/>
            </a:lvl1pPr>
          </a:lstStyle>
          <a:p>
            <a:fld id="{E21EC080-2224-427D-8004-F896D4FDE80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p:sp>
      <p:sp>
        <p:nvSpPr>
          <p:cNvPr id="22530" name="Notes Placeholder 2"/>
          <p:cNvSpPr>
            <a:spLocks noGrp="1"/>
          </p:cNvSpPr>
          <p:nvPr>
            <p:ph type="body"/>
          </p:nvPr>
        </p:nvSpPr>
        <p:spPr>
          <a:noFill/>
          <a:ln>
            <a:noFill/>
          </a:ln>
        </p:spPr>
        <p:txBody>
          <a:bodyPr lIns="0" tIns="0" rIns="0" bIns="0" anchor="t"/>
          <a:lstStyle/>
          <a:p>
            <a:pPr indent="-36195"/>
            <a:endParaRPr lang="en-GB" altLang="zh-CN"/>
          </a:p>
        </p:txBody>
      </p:sp>
      <p:sp>
        <p:nvSpPr>
          <p:cNvPr id="22531" name="Slide Number Placeholder 3"/>
          <p:cNvSpPr>
            <a:spLocks noGrp="1"/>
          </p:cNvSpPr>
          <p:nvPr>
            <p:ph type="sldNum" sz="quarter"/>
          </p:nvPr>
        </p:nvSpPr>
        <p:spPr>
          <a:xfrm>
            <a:off x="5867400" y="8686800"/>
            <a:ext cx="609600" cy="227013"/>
          </a:xfrm>
          <a:prstGeom prst="rect">
            <a:avLst/>
          </a:prstGeom>
          <a:noFill/>
          <a:ln w="9525">
            <a:noFill/>
          </a:ln>
        </p:spPr>
        <p:txBody>
          <a:bodyPr lIns="0" tIns="0" rIns="0" bIns="0" anchor="ctr"/>
          <a:lstStyle/>
          <a:p>
            <a:fld id="{9A0DB2DC-4C9A-4742-B13C-FB6460FD3503}" type="slidenum">
              <a:rPr lang="en-GB" altLang="zh-CN" sz="900"/>
            </a:fld>
            <a:endParaRPr lang="en-GB" altLang="zh-CN" sz="9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0">
    <p:spTree>
      <p:nvGrpSpPr>
        <p:cNvPr id="1" name=""/>
        <p:cNvGrpSpPr/>
        <p:nvPr/>
      </p:nvGrpSpPr>
      <p:grpSpPr>
        <a:xfrm>
          <a:off x="0" y="0"/>
          <a:ext cx="0" cy="0"/>
          <a:chOff x="0" y="0"/>
          <a:chExt cx="0" cy="0"/>
        </a:xfrm>
      </p:grpSpPr>
      <p:sp>
        <p:nvSpPr>
          <p:cNvPr id="133" name="幻灯片编号"/>
          <p:cNvSpPr txBox="1">
            <a:spLocks noGrp="1"/>
          </p:cNvSpPr>
          <p:nvPr>
            <p:ph type="sldNum" sz="quarter" idx="2"/>
          </p:nvPr>
        </p:nvSpPr>
        <p:spPr>
          <a:xfrm>
            <a:off x="8566175" y="6478588"/>
            <a:ext cx="120626" cy="184151"/>
          </a:xfrm>
          <a:prstGeom prst="rect">
            <a:avLst/>
          </a:prstGeom>
          <a:ln w="12700"/>
        </p:spPr>
        <p:txBody>
          <a:bodyPr lIns="0" tIns="0" rIns="0" bIns="0" anchor="b"/>
          <a:lstStyle/>
          <a:p>
            <a:fld id="{86CB4B4D-7CA3-9044-876B-883B54F8677D}" type="slidenum">
              <a:rPr/>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0" name="标题文本"/>
          <p:cNvSpPr txBox="1">
            <a:spLocks noGrp="1"/>
          </p:cNvSpPr>
          <p:nvPr>
            <p:ph type="title" hasCustomPrompt="1"/>
          </p:nvPr>
        </p:nvSpPr>
        <p:spPr>
          <a:prstGeom prst="rect">
            <a:avLst/>
          </a:prstGeom>
        </p:spPr>
        <p:txBody>
          <a:bodyPr/>
          <a:lstStyle/>
          <a:p>
            <a:r>
              <a:t>标题文本</a:t>
            </a:r>
          </a:p>
        </p:txBody>
      </p:sp>
      <p:sp>
        <p:nvSpPr>
          <p:cNvPr id="21"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_03">
    <p:spTree>
      <p:nvGrpSpPr>
        <p:cNvPr id="1" name=""/>
        <p:cNvGrpSpPr/>
        <p:nvPr/>
      </p:nvGrpSpPr>
      <p:grpSpPr>
        <a:xfrm>
          <a:off x="0" y="0"/>
          <a:ext cx="0" cy="0"/>
          <a:chOff x="0" y="0"/>
          <a:chExt cx="0" cy="0"/>
        </a:xfrm>
      </p:grpSpPr>
      <p:sp>
        <p:nvSpPr>
          <p:cNvPr id="7" name="Picture Placeholder 11"/>
          <p:cNvSpPr>
            <a:spLocks noGrp="1"/>
          </p:cNvSpPr>
          <p:nvPr>
            <p:ph type="pic" sz="quarter" idx="10" hasCustomPrompt="1"/>
          </p:nvPr>
        </p:nvSpPr>
        <p:spPr>
          <a:xfrm>
            <a:off x="-1" y="0"/>
            <a:ext cx="9144001" cy="6858000"/>
          </a:xfrm>
        </p:spPr>
        <p:txBody>
          <a:bodyPr anchor="ctr" anchorCtr="1">
            <a:normAutofit/>
          </a:bodyPr>
          <a:lstStyle>
            <a:lvl1pPr marL="0" indent="0">
              <a:buNone/>
              <a:defRPr sz="1800">
                <a:solidFill>
                  <a:schemeClr val="bg1"/>
                </a:solidFill>
              </a:defRPr>
            </a:lvl1pPr>
          </a:lstStyle>
          <a:p>
            <a:r>
              <a:rPr lang="en-US" noProof="0" dirty="0"/>
              <a:t>Insert Image</a:t>
            </a:r>
            <a:endParaRPr lang="en-US" noProof="0" dirty="0"/>
          </a:p>
        </p:txBody>
      </p:sp>
      <p:sp>
        <p:nvSpPr>
          <p:cNvPr id="2" name="Title 1"/>
          <p:cNvSpPr>
            <a:spLocks noGrp="1"/>
          </p:cNvSpPr>
          <p:nvPr>
            <p:ph type="ctrTitle" hasCustomPrompt="1"/>
          </p:nvPr>
        </p:nvSpPr>
        <p:spPr>
          <a:xfrm>
            <a:off x="237015" y="2404234"/>
            <a:ext cx="3997529" cy="1746504"/>
          </a:xfrm>
        </p:spPr>
        <p:txBody>
          <a:bodyPr vert="horz" lIns="0" tIns="45720" rIns="0" bIns="45720" rtlCol="0" anchor="b" anchorCtr="1">
            <a:noAutofit/>
          </a:bodyPr>
          <a:lstStyle>
            <a:lvl1pPr>
              <a:defRPr lang="en-GB" dirty="0">
                <a:solidFill>
                  <a:schemeClr val="bg1"/>
                </a:solidFill>
              </a:defRPr>
            </a:lvl1pPr>
          </a:lstStyle>
          <a:p>
            <a:pPr marL="0" lvl="0"/>
            <a:r>
              <a:rPr lang="en-US" noProof="0"/>
              <a:t>TITLE</a:t>
            </a:r>
            <a:endParaRPr lang="en-US" noProof="0"/>
          </a:p>
        </p:txBody>
      </p:sp>
      <p:sp>
        <p:nvSpPr>
          <p:cNvPr id="3" name="Subtitle 2"/>
          <p:cNvSpPr>
            <a:spLocks noGrp="1"/>
          </p:cNvSpPr>
          <p:nvPr>
            <p:ph type="subTitle" idx="1" hasCustomPrompt="1"/>
          </p:nvPr>
        </p:nvSpPr>
        <p:spPr>
          <a:xfrm>
            <a:off x="339885" y="4553291"/>
            <a:ext cx="3787133" cy="521208"/>
          </a:xfrm>
        </p:spPr>
        <p:txBody>
          <a:bodyPr vert="horz" lIns="0" tIns="0" rIns="0" bIns="0" rtlCol="0" anchor="t" anchorCtr="1">
            <a:noAutofit/>
          </a:bodyPr>
          <a:lstStyle>
            <a:lvl1pPr marL="0" indent="0">
              <a:lnSpc>
                <a:spcPct val="100000"/>
              </a:lnSpc>
              <a:spcBef>
                <a:spcPts val="0"/>
              </a:spcBef>
              <a:buNone/>
              <a:defRPr lang="en-GB" sz="1500" dirty="0">
                <a:solidFill>
                  <a:schemeClr val="bg1"/>
                </a:solidFill>
              </a:defRPr>
            </a:lvl1pPr>
          </a:lstStyle>
          <a:p>
            <a:pPr lvl="0"/>
            <a:r>
              <a:rPr lang="en-US" noProof="0"/>
              <a:t>Subtitle</a:t>
            </a:r>
            <a:endParaRPr 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ED18584A-46E0-4748-9A73-182D262C188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ED18584A-46E0-4748-9A73-182D262C18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29841" y="2505075"/>
            <a:ext cx="3868340"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ED18584A-46E0-4748-9A73-182D262C1888}"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ED18584A-46E0-4748-9A73-182D262C188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18584A-46E0-4748-9A73-182D262C1888}"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D18584A-46E0-4748-9A73-182D262C18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D18584A-46E0-4748-9A73-182D262C188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11C2CC-ED7A-44FF-B284-7411D3F2E85A}"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18584A-46E0-4748-9A73-182D262C1888}" type="datetimeFigureOut">
              <a:rPr lang="en-US" smtClean="0"/>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11C2CC-ED7A-44FF-B284-7411D3F2E85A}"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4.xml"/><Relationship Id="rId7" Type="http://schemas.openxmlformats.org/officeDocument/2006/relationships/image" Target="../media/image7.png"/><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5" name="Rectangle 16"/>
          <p:cNvSpPr>
            <a:spLocks noGrp="1" noRot="1" noChangeAspect="1" noMove="1" noResize="1" noEditPoints="1" noAdjustHandles="1" noChangeArrowheads="1" noChangeShapeType="1" noTextEdit="1"/>
          </p:cNvSpPr>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ctrTitle"/>
          </p:nvPr>
        </p:nvSpPr>
        <p:spPr>
          <a:xfrm>
            <a:off x="632843" y="4878964"/>
            <a:ext cx="7897185" cy="1000655"/>
          </a:xfrm>
        </p:spPr>
        <p:txBody>
          <a:bodyPr vert="horz" lIns="91440" tIns="45720" rIns="91440" bIns="45720" rtlCol="0" anchor="t">
            <a:normAutofit/>
          </a:bodyPr>
          <a:lstStyle/>
          <a:p>
            <a:pPr algn="ctr"/>
            <a:r>
              <a:rPr lang="en-US" sz="3200" dirty="0">
                <a:solidFill>
                  <a:schemeClr val="tx2"/>
                </a:solidFill>
              </a:rPr>
              <a:t>Enterprise Blockchain Developers (Intermediate)</a:t>
            </a:r>
            <a:endParaRPr lang="en-US" sz="3200" dirty="0">
              <a:solidFill>
                <a:schemeClr val="tx2"/>
              </a:solidFill>
            </a:endParaRPr>
          </a:p>
        </p:txBody>
      </p:sp>
      <p:pic>
        <p:nvPicPr>
          <p:cNvPr id="6" name="Picture 5"/>
          <p:cNvPicPr>
            <a:picLocks noChangeAspect="1"/>
          </p:cNvPicPr>
          <p:nvPr/>
        </p:nvPicPr>
        <p:blipFill rotWithShape="1">
          <a:blip r:embed="rId1"/>
          <a:srcRect t="9158" b="9158"/>
          <a:stretch>
            <a:fillRect/>
          </a:stretch>
        </p:blipFill>
        <p:spPr>
          <a:xfrm>
            <a:off x="20" y="10"/>
            <a:ext cx="9143980" cy="4201449"/>
          </a:xfrm>
          <a:prstGeom prst="rect">
            <a:avLst/>
          </a:prstGeom>
        </p:spPr>
      </p:pic>
      <p:grpSp>
        <p:nvGrpSpPr>
          <p:cNvPr id="26" name="Group 18"/>
          <p:cNvGrpSpPr>
            <a:grpSpLocks noGrp="1" noRot="1" noChangeAspect="1" noMove="1" noResize="1" noUngrp="1"/>
          </p:cNvGrpSpPr>
          <p:nvPr/>
        </p:nvGrpSpPr>
        <p:grpSpPr>
          <a:xfrm>
            <a:off x="0" y="2941813"/>
            <a:ext cx="9141713" cy="1828800"/>
            <a:chOff x="-305" y="3144820"/>
            <a:chExt cx="9182100" cy="1551136"/>
          </a:xfrm>
        </p:grpSpPr>
        <p:sp useBgFill="1">
          <p:nvSpPr>
            <p:cNvPr id="20" name="Freeform: Shape 19"/>
            <p:cNvSpPr/>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27" name="Freeform: Shape 20"/>
            <p:cNvSpPr/>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22" name="Freeform: Shape 21"/>
            <p:cNvSpPr/>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28" name="Freeform: Shape 22"/>
            <p:cNvSpPr/>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32" name="Rectangle 31"/>
          <p:cNvSpPr/>
          <p:nvPr/>
        </p:nvSpPr>
        <p:spPr>
          <a:xfrm>
            <a:off x="-169607" y="84246"/>
            <a:ext cx="9313607" cy="7929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350"/>
          </a:p>
        </p:txBody>
      </p:sp>
      <p:pic>
        <p:nvPicPr>
          <p:cNvPr id="33" name="Picture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3330" y="289587"/>
            <a:ext cx="1600430" cy="477051"/>
          </a:xfrm>
          <a:prstGeom prst="rect">
            <a:avLst/>
          </a:prstGeom>
        </p:spPr>
      </p:pic>
      <p:pic>
        <p:nvPicPr>
          <p:cNvPr id="34"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4699" y="271782"/>
            <a:ext cx="988629" cy="454592"/>
          </a:xfrm>
          <a:prstGeom prst="rect">
            <a:avLst/>
          </a:prstGeom>
        </p:spPr>
      </p:pic>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36573" y="352882"/>
            <a:ext cx="1894118" cy="373492"/>
          </a:xfrm>
          <a:prstGeom prst="rect">
            <a:avLst/>
          </a:prstGeom>
        </p:spPr>
      </p:pic>
      <p:sp>
        <p:nvSpPr>
          <p:cNvPr id="36" name="TextBox 35"/>
          <p:cNvSpPr txBox="1"/>
          <p:nvPr/>
        </p:nvSpPr>
        <p:spPr>
          <a:xfrm>
            <a:off x="6811628" y="145605"/>
            <a:ext cx="1352876" cy="253916"/>
          </a:xfrm>
          <a:prstGeom prst="rect">
            <a:avLst/>
          </a:prstGeom>
          <a:noFill/>
        </p:spPr>
        <p:txBody>
          <a:bodyPr wrap="square" rtlCol="0">
            <a:spAutoFit/>
          </a:bodyPr>
          <a:lstStyle/>
          <a:p>
            <a:r>
              <a:rPr lang="en-SG" sz="1050" dirty="0"/>
              <a:t>In support of</a:t>
            </a:r>
            <a:endParaRPr lang="en-SG" sz="1050" dirty="0"/>
          </a:p>
        </p:txBody>
      </p:sp>
      <p:pic>
        <p:nvPicPr>
          <p:cNvPr id="37" name="Picture 2" descr="BAS_logo_FA_ Horizontal_RGB Web"/>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0815" y="145605"/>
            <a:ext cx="1348818" cy="674409"/>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SmartMesh – The BrandLaureat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65637" y="6271357"/>
            <a:ext cx="717615" cy="478410"/>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p:cNvSpPr txBox="1"/>
          <p:nvPr/>
        </p:nvSpPr>
        <p:spPr>
          <a:xfrm>
            <a:off x="7604507" y="6071372"/>
            <a:ext cx="925521" cy="260096"/>
          </a:xfrm>
          <a:prstGeom prst="rect">
            <a:avLst/>
          </a:prstGeom>
          <a:noFill/>
        </p:spPr>
        <p:txBody>
          <a:bodyPr wrap="square" rtlCol="0">
            <a:spAutoFit/>
          </a:bodyPr>
          <a:lstStyle/>
          <a:p>
            <a:r>
              <a:rPr lang="en-SG" sz="1050" dirty="0"/>
              <a:t>Powered By</a:t>
            </a:r>
            <a:endParaRPr lang="en-SG" sz="1050" dirty="0"/>
          </a:p>
        </p:txBody>
      </p:sp>
      <p:pic>
        <p:nvPicPr>
          <p:cNvPr id="40" name="Picture 39"/>
          <p:cNvPicPr>
            <a:picLocks noChangeAspect="1"/>
          </p:cNvPicPr>
          <p:nvPr/>
        </p:nvPicPr>
        <p:blipFill>
          <a:blip r:embed="rId7"/>
          <a:stretch>
            <a:fillRect/>
          </a:stretch>
        </p:blipFill>
        <p:spPr>
          <a:xfrm>
            <a:off x="8437229" y="6268126"/>
            <a:ext cx="500274" cy="49291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Docker Command Explain</a:t>
            </a:r>
            <a:endParaRPr lang="en-US" sz="3200" b="1" dirty="0">
              <a:latin typeface="Calibri" panose="020F0502020204030204" pitchFamily="34" charset="0"/>
              <a:cs typeface="Calibri" panose="020F0502020204030204" pitchFamily="34" charset="0"/>
            </a:endParaRPr>
          </a:p>
        </p:txBody>
      </p:sp>
      <p:sp>
        <p:nvSpPr>
          <p:cNvPr id="4" name="Content Placeholder 2"/>
          <p:cNvSpPr>
            <a:spLocks noGrp="1"/>
          </p:cNvSpPr>
          <p:nvPr/>
        </p:nvSpPr>
        <p:spPr>
          <a:xfrm>
            <a:off x="628650" y="989044"/>
            <a:ext cx="7886700" cy="560571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0" indent="-228600" defTabSz="342900">
              <a:lnSpc>
                <a:spcPct val="120000"/>
              </a:lnSpc>
              <a:buFont typeface="Arial" panose="020B0604020202020204" pitchFamily="34" charset="0"/>
              <a:buChar char="•"/>
            </a:pPr>
            <a:r>
              <a:rPr lang="en-US" altLang="zh-CN" sz="1700" dirty="0">
                <a:solidFill>
                  <a:srgbClr val="262626"/>
                </a:solidFill>
                <a:latin typeface="Calibri" panose="020F0502020204030204" pitchFamily="34" charset="0"/>
                <a:cs typeface="Calibri" panose="020F0502020204030204" pitchFamily="34" charset="0"/>
              </a:rPr>
              <a:t>CMD vs ENTRYPOINT</a:t>
            </a:r>
            <a:endParaRPr lang="en-US" altLang="zh-CN" sz="1700" dirty="0">
              <a:solidFill>
                <a:srgbClr val="262626"/>
              </a:solidFill>
              <a:latin typeface="Calibri" panose="020F0502020204030204" pitchFamily="34" charset="0"/>
              <a:cs typeface="Calibri" panose="020F0502020204030204" pitchFamily="34" charset="0"/>
            </a:endParaRPr>
          </a:p>
          <a:p>
            <a:pPr marL="228600" lvl="0" indent="-228600" defTabSz="342900">
              <a:lnSpc>
                <a:spcPct val="120000"/>
              </a:lnSpc>
              <a:buFont typeface="Arial" panose="020B0604020202020204" pitchFamily="34" charset="0"/>
              <a:buChar char="•"/>
            </a:pPr>
            <a:r>
              <a:rPr lang="en-US" altLang="zh-CN" sz="1700" dirty="0">
                <a:solidFill>
                  <a:srgbClr val="262626"/>
                </a:solidFill>
                <a:latin typeface="Calibri" panose="020F0502020204030204" pitchFamily="34" charset="0"/>
                <a:cs typeface="Calibri" panose="020F0502020204030204" pitchFamily="34" charset="0"/>
              </a:rPr>
              <a:t>The ENTRYPOINT specifies a command that will always be executed when the container starts.</a:t>
            </a:r>
            <a:endParaRPr lang="en-US" altLang="zh-CN" sz="1700" dirty="0">
              <a:solidFill>
                <a:srgbClr val="262626"/>
              </a:solidFill>
              <a:latin typeface="Calibri" panose="020F0502020204030204" pitchFamily="34" charset="0"/>
              <a:cs typeface="Calibri" panose="020F0502020204030204" pitchFamily="34" charset="0"/>
            </a:endParaRPr>
          </a:p>
          <a:p>
            <a:pPr marL="228600" lvl="0" indent="-228600" defTabSz="342900">
              <a:lnSpc>
                <a:spcPct val="120000"/>
              </a:lnSpc>
              <a:buFont typeface="Arial" panose="020B0604020202020204" pitchFamily="34" charset="0"/>
              <a:buChar char="•"/>
            </a:pPr>
            <a:r>
              <a:rPr lang="en-US" altLang="zh-CN" sz="1700" dirty="0">
                <a:solidFill>
                  <a:srgbClr val="262626"/>
                </a:solidFill>
                <a:latin typeface="Calibri" panose="020F0502020204030204" pitchFamily="34" charset="0"/>
                <a:cs typeface="Calibri" panose="020F0502020204030204" pitchFamily="34" charset="0"/>
              </a:rPr>
              <a:t>The CMD specifies arguments that will be fed to the ENTRYPOINT.</a:t>
            </a:r>
            <a:endParaRPr lang="en-US" altLang="zh-CN" sz="1700" dirty="0">
              <a:solidFill>
                <a:srgbClr val="262626"/>
              </a:solidFill>
              <a:latin typeface="Calibri" panose="020F0502020204030204" pitchFamily="34" charset="0"/>
              <a:cs typeface="Calibri" panose="020F0502020204030204" pitchFamily="34" charset="0"/>
            </a:endParaRPr>
          </a:p>
          <a:p>
            <a:pPr marL="228600" lvl="0" indent="-228600" defTabSz="342900">
              <a:lnSpc>
                <a:spcPct val="120000"/>
              </a:lnSpc>
              <a:buFont typeface="Arial" panose="020B0604020202020204" pitchFamily="34" charset="0"/>
              <a:buChar char="•"/>
            </a:pPr>
            <a:endParaRPr lang="en-US" altLang="zh-CN" sz="1700" dirty="0">
              <a:solidFill>
                <a:srgbClr val="262626"/>
              </a:solidFill>
              <a:latin typeface="Calibri" panose="020F0502020204030204" pitchFamily="34" charset="0"/>
              <a:cs typeface="Calibri" panose="020F0502020204030204" pitchFamily="34" charset="0"/>
            </a:endParaRPr>
          </a:p>
          <a:p>
            <a:pPr marL="228600" lvl="0" indent="-228600" defTabSz="342900">
              <a:lnSpc>
                <a:spcPct val="120000"/>
              </a:lnSpc>
              <a:buFont typeface="Arial" panose="020B0604020202020204" pitchFamily="34" charset="0"/>
              <a:buChar char="•"/>
            </a:pPr>
            <a:endParaRPr lang="en-US" altLang="zh-CN" sz="1700" dirty="0">
              <a:solidFill>
                <a:srgbClr val="262626"/>
              </a:solidFill>
              <a:latin typeface="Calibri" panose="020F0502020204030204" pitchFamily="34" charset="0"/>
              <a:cs typeface="Calibri" panose="020F0502020204030204" pitchFamily="34" charset="0"/>
            </a:endParaRPr>
          </a:p>
          <a:p>
            <a:pPr marL="228600" lvl="0" indent="-228600" defTabSz="342900">
              <a:lnSpc>
                <a:spcPct val="120000"/>
              </a:lnSpc>
              <a:buFont typeface="Arial" panose="020B0604020202020204" pitchFamily="34" charset="0"/>
              <a:buChar char="•"/>
            </a:pPr>
            <a:r>
              <a:rPr lang="en-US" altLang="zh-CN" sz="1700" dirty="0">
                <a:solidFill>
                  <a:srgbClr val="262626"/>
                </a:solidFill>
                <a:latin typeface="Calibri" panose="020F0502020204030204" pitchFamily="34" charset="0"/>
                <a:cs typeface="Calibri" panose="020F0502020204030204" pitchFamily="34" charset="0"/>
              </a:rPr>
              <a:t>no argument</a:t>
            </a:r>
            <a:endParaRPr lang="en-US" altLang="zh-CN" sz="1700" dirty="0">
              <a:solidFill>
                <a:srgbClr val="262626"/>
              </a:solidFill>
              <a:latin typeface="Calibri" panose="020F0502020204030204" pitchFamily="34" charset="0"/>
              <a:cs typeface="Calibri" panose="020F0502020204030204" pitchFamily="34" charset="0"/>
            </a:endParaRPr>
          </a:p>
          <a:p>
            <a:pPr marL="228600" lvl="0" indent="-228600" defTabSz="342900">
              <a:lnSpc>
                <a:spcPct val="120000"/>
              </a:lnSpc>
              <a:buFont typeface="Arial" panose="020B0604020202020204" pitchFamily="34" charset="0"/>
              <a:buChar char="•"/>
            </a:pPr>
            <a:endParaRPr lang="en-US" altLang="zh-CN" sz="1700" dirty="0">
              <a:solidFill>
                <a:srgbClr val="262626"/>
              </a:solidFill>
              <a:latin typeface="Calibri" panose="020F0502020204030204" pitchFamily="34" charset="0"/>
              <a:cs typeface="Calibri" panose="020F0502020204030204" pitchFamily="34" charset="0"/>
            </a:endParaRPr>
          </a:p>
          <a:p>
            <a:pPr marL="228600" lvl="0" indent="-228600" defTabSz="342900">
              <a:lnSpc>
                <a:spcPct val="120000"/>
              </a:lnSpc>
              <a:buFont typeface="Arial" panose="020B0604020202020204" pitchFamily="34" charset="0"/>
              <a:buChar char="•"/>
            </a:pPr>
            <a:endParaRPr lang="en-US" altLang="zh-CN" sz="1700" dirty="0">
              <a:solidFill>
                <a:srgbClr val="262626"/>
              </a:solidFill>
              <a:latin typeface="Calibri" panose="020F0502020204030204" pitchFamily="34" charset="0"/>
              <a:cs typeface="Calibri" panose="020F0502020204030204" pitchFamily="34" charset="0"/>
            </a:endParaRPr>
          </a:p>
          <a:p>
            <a:pPr marL="228600" lvl="0" indent="-228600" defTabSz="342900">
              <a:lnSpc>
                <a:spcPct val="120000"/>
              </a:lnSpc>
              <a:buFont typeface="Arial" panose="020B0604020202020204" pitchFamily="34" charset="0"/>
              <a:buChar char="•"/>
            </a:pPr>
            <a:endParaRPr lang="en-US" altLang="zh-CN" sz="1700" dirty="0">
              <a:solidFill>
                <a:srgbClr val="262626"/>
              </a:solidFill>
              <a:latin typeface="Calibri" panose="020F0502020204030204" pitchFamily="34" charset="0"/>
              <a:cs typeface="Calibri" panose="020F0502020204030204" pitchFamily="34" charset="0"/>
            </a:endParaRPr>
          </a:p>
          <a:p>
            <a:pPr marL="228600" lvl="0" indent="-228600" defTabSz="342900">
              <a:lnSpc>
                <a:spcPct val="120000"/>
              </a:lnSpc>
              <a:buFont typeface="Arial" panose="020B0604020202020204" pitchFamily="34" charset="0"/>
              <a:buChar char="•"/>
            </a:pPr>
            <a:r>
              <a:rPr lang="en-US" altLang="zh-CN" sz="1700" dirty="0">
                <a:solidFill>
                  <a:srgbClr val="262626"/>
                </a:solidFill>
                <a:latin typeface="Calibri" panose="020F0502020204030204" pitchFamily="34" charset="0"/>
                <a:cs typeface="Calibri" panose="020F0502020204030204" pitchFamily="34" charset="0"/>
              </a:rPr>
              <a:t>with the argument will override</a:t>
            </a:r>
            <a:endParaRPr lang="en-US" altLang="zh-CN" sz="1700" dirty="0">
              <a:solidFill>
                <a:srgbClr val="262626"/>
              </a:solidFill>
              <a:latin typeface="Calibri" panose="020F0502020204030204" pitchFamily="34" charset="0"/>
              <a:cs typeface="Calibri" panose="020F0502020204030204" pitchFamily="34" charset="0"/>
            </a:endParaRPr>
          </a:p>
        </p:txBody>
      </p:sp>
      <p:pic>
        <p:nvPicPr>
          <p:cNvPr id="7" name="图片 6"/>
          <p:cNvPicPr>
            <a:picLocks noChangeAspect="1"/>
          </p:cNvPicPr>
          <p:nvPr/>
        </p:nvPicPr>
        <p:blipFill>
          <a:blip r:embed="rId1"/>
          <a:stretch>
            <a:fillRect/>
          </a:stretch>
        </p:blipFill>
        <p:spPr>
          <a:xfrm>
            <a:off x="628650" y="2690495"/>
            <a:ext cx="3484245" cy="672465"/>
          </a:xfrm>
          <a:prstGeom prst="rect">
            <a:avLst/>
          </a:prstGeom>
        </p:spPr>
      </p:pic>
      <p:pic>
        <p:nvPicPr>
          <p:cNvPr id="8" name="图片 7"/>
          <p:cNvPicPr>
            <a:picLocks noChangeAspect="1"/>
          </p:cNvPicPr>
          <p:nvPr/>
        </p:nvPicPr>
        <p:blipFill>
          <a:blip r:embed="rId2"/>
          <a:stretch>
            <a:fillRect/>
          </a:stretch>
        </p:blipFill>
        <p:spPr>
          <a:xfrm>
            <a:off x="628650" y="3848100"/>
            <a:ext cx="4067175" cy="1447800"/>
          </a:xfrm>
          <a:prstGeom prst="rect">
            <a:avLst/>
          </a:prstGeom>
        </p:spPr>
      </p:pic>
      <p:pic>
        <p:nvPicPr>
          <p:cNvPr id="9" name="图片 8"/>
          <p:cNvPicPr>
            <a:picLocks noChangeAspect="1"/>
          </p:cNvPicPr>
          <p:nvPr/>
        </p:nvPicPr>
        <p:blipFill>
          <a:blip r:embed="rId3"/>
          <a:stretch>
            <a:fillRect/>
          </a:stretch>
        </p:blipFill>
        <p:spPr>
          <a:xfrm>
            <a:off x="628650" y="5688965"/>
            <a:ext cx="2863850" cy="6762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Docker Compose Overview</a:t>
            </a:r>
            <a:endParaRPr lang="en-US" sz="3200" b="1" dirty="0">
              <a:latin typeface="Calibri" panose="020F0502020204030204" pitchFamily="34" charset="0"/>
              <a:cs typeface="Calibri" panose="020F0502020204030204" pitchFamily="34" charset="0"/>
            </a:endParaRPr>
          </a:p>
        </p:txBody>
      </p:sp>
      <p:sp>
        <p:nvSpPr>
          <p:cNvPr id="4" name="Content Placeholder 2"/>
          <p:cNvSpPr>
            <a:spLocks noGrp="1"/>
          </p:cNvSpPr>
          <p:nvPr/>
        </p:nvSpPr>
        <p:spPr>
          <a:xfrm>
            <a:off x="628650" y="989044"/>
            <a:ext cx="7886700" cy="56057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0" indent="-228600" defTabSz="342900">
              <a:lnSpc>
                <a:spcPct val="120000"/>
              </a:lnSpc>
              <a:buFont typeface="Arial" panose="020B0604020202020204" pitchFamily="34" charset="0"/>
              <a:buChar char="•"/>
            </a:pPr>
            <a:r>
              <a:rPr lang="en-US" altLang="zh-CN" sz="1800" dirty="0">
                <a:solidFill>
                  <a:srgbClr val="262626"/>
                </a:solidFill>
              </a:rPr>
              <a:t>What is Docker Compose? </a:t>
            </a:r>
            <a:endParaRPr lang="en-US" altLang="zh-CN" sz="1800" dirty="0">
              <a:solidFill>
                <a:srgbClr val="262626"/>
              </a:solidFill>
            </a:endParaRPr>
          </a:p>
          <a:p>
            <a:pPr marL="685800" lvl="1" indent="-228600" defTabSz="342900">
              <a:lnSpc>
                <a:spcPct val="120000"/>
              </a:lnSpc>
              <a:buFont typeface="Arial" panose="020B0604020202020204" pitchFamily="34" charset="0"/>
              <a:buChar char="•"/>
            </a:pPr>
            <a:r>
              <a:rPr lang="en-US" altLang="zh-CN" sz="1540" dirty="0">
                <a:solidFill>
                  <a:srgbClr val="262626"/>
                </a:solidFill>
              </a:rPr>
              <a:t>Compose is a tool for defining and running multi-container Docker applications. With Compose, you use a YAML file to configure your application’s services. Then, with a single command, you create and start all the services from your configuration.</a:t>
            </a:r>
            <a:endParaRPr lang="en-US" altLang="zh-CN" sz="1540" dirty="0">
              <a:solidFill>
                <a:srgbClr val="262626"/>
              </a:solidFill>
            </a:endParaRPr>
          </a:p>
          <a:p>
            <a:pPr marL="228600" lvl="0" indent="-228600" defTabSz="342900">
              <a:lnSpc>
                <a:spcPct val="120000"/>
              </a:lnSpc>
              <a:buFont typeface="Arial" panose="020B0604020202020204" pitchFamily="34" charset="0"/>
              <a:buChar char="•"/>
            </a:pPr>
            <a:r>
              <a:rPr lang="en-US" altLang="zh-CN" sz="1800" dirty="0">
                <a:solidFill>
                  <a:srgbClr val="262626"/>
                </a:solidFill>
              </a:rPr>
              <a:t>Explain the test network docker-compose yaml file</a:t>
            </a:r>
            <a:endParaRPr lang="en-US" altLang="zh-CN" sz="1800" dirty="0">
              <a:solidFill>
                <a:srgbClr val="262626"/>
              </a:solidFill>
            </a:endParaRPr>
          </a:p>
          <a:p>
            <a:pPr marL="228600" lvl="0" indent="-228600" defTabSz="342900">
              <a:lnSpc>
                <a:spcPct val="120000"/>
              </a:lnSpc>
              <a:buFont typeface="Arial" panose="020B0604020202020204" pitchFamily="34" charset="0"/>
              <a:buChar char="•"/>
            </a:pPr>
            <a:r>
              <a:rPr lang="en-US" altLang="zh-CN" sz="1800" dirty="0">
                <a:solidFill>
                  <a:srgbClr val="262626"/>
                </a:solidFill>
              </a:rPr>
              <a:t>https://github.com/hyperledger/fabric-samples/blob/master/test-network/docker/docker-compose-test-net.yaml</a:t>
            </a:r>
            <a:endParaRPr lang="en-US" altLang="zh-CN" sz="1800" dirty="0">
              <a:solidFill>
                <a:srgbClr val="262626"/>
              </a:solidFill>
            </a:endParaRPr>
          </a:p>
          <a:p>
            <a:pPr marL="228600" lvl="0" indent="-228600" defTabSz="342900">
              <a:lnSpc>
                <a:spcPct val="120000"/>
              </a:lnSpc>
              <a:buFont typeface="Arial" panose="020B0604020202020204" pitchFamily="34" charset="0"/>
              <a:buChar char="•"/>
            </a:pPr>
            <a:endParaRPr lang="en-US" altLang="zh-CN" sz="1800" dirty="0">
              <a:solidFill>
                <a:srgbClr val="262626"/>
              </a:solidFill>
            </a:endParaRPr>
          </a:p>
          <a:p>
            <a:pPr marL="228600" lvl="0" indent="-228600" defTabSz="342900">
              <a:lnSpc>
                <a:spcPct val="120000"/>
              </a:lnSpc>
              <a:buFont typeface="Arial" panose="020B0604020202020204" pitchFamily="34" charset="0"/>
              <a:buChar char="•"/>
            </a:pPr>
            <a:r>
              <a:rPr lang="en-US" altLang="zh-CN" sz="1800" dirty="0">
                <a:solidFill>
                  <a:srgbClr val="262626"/>
                </a:solidFill>
              </a:rPr>
              <a:t>Docker set the enviriment and the applications, docker-compose quickly deploy in the servers</a:t>
            </a:r>
            <a:endParaRPr lang="en-US" altLang="zh-CN" sz="1800" dirty="0">
              <a:solidFill>
                <a:srgbClr val="262626"/>
              </a:solidFill>
            </a:endParaRPr>
          </a:p>
          <a:p>
            <a:pPr marL="685800" lvl="1" indent="-228600" defTabSz="342900">
              <a:lnSpc>
                <a:spcPct val="120000"/>
              </a:lnSpc>
              <a:buFont typeface="Arial" panose="020B0604020202020204" pitchFamily="34" charset="0"/>
              <a:buChar char="•"/>
            </a:pPr>
            <a:r>
              <a:rPr lang="en-US" altLang="zh-CN" sz="1540" dirty="0">
                <a:solidFill>
                  <a:srgbClr val="262626"/>
                </a:solidFill>
              </a:rPr>
              <a:t>peer node start + all the envirment variable  = command line peer node start</a:t>
            </a:r>
            <a:endParaRPr lang="en-US" altLang="zh-CN" sz="1540" dirty="0">
              <a:solidFill>
                <a:srgbClr val="26262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Docker Demo</a:t>
            </a:r>
            <a:endParaRPr lang="en-US" sz="3200" b="1" dirty="0">
              <a:latin typeface="Calibri" panose="020F0502020204030204" pitchFamily="34" charset="0"/>
              <a:cs typeface="Calibri" panose="020F0502020204030204" pitchFamily="34" charset="0"/>
            </a:endParaRPr>
          </a:p>
        </p:txBody>
      </p:sp>
      <p:sp>
        <p:nvSpPr>
          <p:cNvPr id="4" name="Content Placeholder 2"/>
          <p:cNvSpPr>
            <a:spLocks noGrp="1"/>
          </p:cNvSpPr>
          <p:nvPr/>
        </p:nvSpPr>
        <p:spPr>
          <a:xfrm>
            <a:off x="628650" y="989044"/>
            <a:ext cx="7886700" cy="56057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0" indent="-228600" defTabSz="342900">
              <a:lnSpc>
                <a:spcPct val="120000"/>
              </a:lnSpc>
              <a:buFont typeface="Arial" panose="020B0604020202020204" pitchFamily="34" charset="0"/>
              <a:buChar char="•"/>
            </a:pPr>
            <a:endParaRPr lang="en-US" altLang="zh-CN" sz="1540" dirty="0">
              <a:solidFill>
                <a:srgbClr val="262626"/>
              </a:solidFill>
            </a:endParaRPr>
          </a:p>
        </p:txBody>
      </p:sp>
      <p:sp>
        <p:nvSpPr>
          <p:cNvPr id="3" name="Content Placeholder 2"/>
          <p:cNvSpPr>
            <a:spLocks noGrp="1"/>
          </p:cNvSpPr>
          <p:nvPr/>
        </p:nvSpPr>
        <p:spPr>
          <a:xfrm>
            <a:off x="628650" y="975074"/>
            <a:ext cx="7886700" cy="56057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defTabSz="342900">
              <a:lnSpc>
                <a:spcPct val="120000"/>
              </a:lnSpc>
              <a:buFont typeface="Arial" panose="020B0604020202020204" pitchFamily="34" charset="0"/>
              <a:buNone/>
            </a:pPr>
            <a:endParaRPr lang="en-US" altLang="zh-CN" sz="1540" b="1" dirty="0">
              <a:solidFill>
                <a:srgbClr val="262626"/>
              </a:solidFill>
            </a:endParaRPr>
          </a:p>
          <a:p>
            <a:pPr lvl="0" defTabSz="342900">
              <a:lnSpc>
                <a:spcPct val="120000"/>
              </a:lnSpc>
            </a:pPr>
            <a:r>
              <a:rPr lang="en-US" altLang="zh-CN" sz="1540" b="1" dirty="0">
                <a:solidFill>
                  <a:srgbClr val="262626"/>
                </a:solidFill>
              </a:rPr>
              <a:t>Command Demo</a:t>
            </a:r>
            <a:endParaRPr lang="en-US" altLang="zh-CN" sz="1540" b="1" dirty="0">
              <a:solidFill>
                <a:srgbClr val="262626"/>
              </a:solidFill>
            </a:endParaRPr>
          </a:p>
          <a:p>
            <a:pPr lvl="0" defTabSz="342900">
              <a:lnSpc>
                <a:spcPct val="120000"/>
              </a:lnSpc>
            </a:pPr>
            <a:r>
              <a:rPr lang="en-US" altLang="zh-CN" sz="1540" b="1" dirty="0">
                <a:solidFill>
                  <a:srgbClr val="262626"/>
                </a:solidFill>
              </a:rPr>
              <a:t>Dockerizing a Node.js web app</a:t>
            </a:r>
            <a:endParaRPr lang="en-US" altLang="zh-CN" sz="1540" b="1" dirty="0">
              <a:solidFill>
                <a:srgbClr val="26262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233363" y="308848"/>
            <a:ext cx="8227219" cy="327422"/>
          </a:xfrm>
        </p:spPr>
        <p:txBody>
          <a:bodyPr vert="horz" lIns="0" tIns="0" rIns="0" bIns="0" rtlCol="0" anchor="ctr">
            <a:normAutofit fontScale="90000"/>
          </a:bodyPr>
          <a:lstStyle/>
          <a:p>
            <a:pPr algn="ctr"/>
            <a:r>
              <a:rPr lang="en-US" altLang="zh-CN" sz="3200" b="1" dirty="0">
                <a:latin typeface="Calibri" panose="020F0502020204030204" pitchFamily="34" charset="0"/>
                <a:cs typeface="Calibri" panose="020F0502020204030204" pitchFamily="34" charset="0"/>
              </a:rPr>
              <a:t>Outline</a:t>
            </a:r>
            <a:endParaRPr lang="en-GB" altLang="zh-CN" sz="3200" b="1" dirty="0">
              <a:latin typeface="Calibri" panose="020F0502020204030204" pitchFamily="34" charset="0"/>
              <a:cs typeface="Calibri" panose="020F0502020204030204" pitchFamily="34" charset="0"/>
            </a:endParaRPr>
          </a:p>
        </p:txBody>
      </p:sp>
      <p:sp>
        <p:nvSpPr>
          <p:cNvPr id="21506" name="文本框 6"/>
          <p:cNvSpPr txBox="1"/>
          <p:nvPr/>
        </p:nvSpPr>
        <p:spPr>
          <a:xfrm>
            <a:off x="246455" y="859156"/>
            <a:ext cx="8651359" cy="5486400"/>
          </a:xfrm>
          <a:prstGeom prst="rect">
            <a:avLst/>
          </a:prstGeom>
          <a:noFill/>
          <a:ln w="9525">
            <a:noFill/>
          </a:ln>
        </p:spPr>
        <p:txBody>
          <a:bodyPr wrap="square" lIns="0" tIns="0" rIns="0" bIns="0" anchor="t"/>
          <a:lstStyle/>
          <a:p>
            <a:pPr marL="171450" lvl="0" indent="-171450" fontAlgn="auto">
              <a:lnSpc>
                <a:spcPct val="200000"/>
              </a:lnSpc>
              <a:spcBef>
                <a:spcPts val="700"/>
              </a:spcBef>
              <a:buFont typeface="Arial" panose="020B0604020202020204" pitchFamily="34" charset="0"/>
              <a:buChar char="•"/>
            </a:pPr>
            <a:r>
              <a:rPr lang="en-US" dirty="0"/>
              <a:t>Fallback Proxy</a:t>
            </a:r>
            <a:endParaRPr lang="en-US" dirty="0"/>
          </a:p>
          <a:p>
            <a:pPr marL="171450" lvl="0" indent="-171450" fontAlgn="auto">
              <a:lnSpc>
                <a:spcPct val="200000"/>
              </a:lnSpc>
              <a:spcBef>
                <a:spcPts val="700"/>
              </a:spcBef>
              <a:buFont typeface="Arial" panose="020B0604020202020204" pitchFamily="34" charset="0"/>
              <a:buChar char="•"/>
            </a:pPr>
            <a:r>
              <a:rPr lang="en-US" dirty="0"/>
              <a:t>Docker</a:t>
            </a:r>
            <a:endParaRPr lang="en-US" dirty="0"/>
          </a:p>
          <a:p>
            <a:pPr marL="171450" lvl="0" indent="-171450" fontAlgn="auto">
              <a:lnSpc>
                <a:spcPct val="200000"/>
              </a:lnSpc>
              <a:spcBef>
                <a:spcPts val="700"/>
              </a:spcBef>
              <a:buFont typeface="Arial" panose="020B0604020202020204" pitchFamily="34" charset="0"/>
              <a:buChar char="•"/>
            </a:pPr>
            <a:r>
              <a:rPr lang="en-US" dirty="0"/>
              <a:t>Docker Compose</a:t>
            </a:r>
            <a:endParaRPr lang="en-US" dirty="0"/>
          </a:p>
          <a:p>
            <a:pPr marL="171450" lvl="0" indent="-171450" fontAlgn="auto">
              <a:lnSpc>
                <a:spcPct val="200000"/>
              </a:lnSpc>
              <a:spcBef>
                <a:spcPts val="700"/>
              </a:spcBef>
              <a:buFont typeface="Arial" panose="020B0604020202020204" pitchFamily="34" charset="0"/>
              <a:buChar char="•"/>
            </a:pPr>
            <a:r>
              <a:rPr lang="en-US" dirty="0"/>
              <a:t>Node js and Express js</a:t>
            </a:r>
            <a:endParaRPr lang="en-US" dirty="0"/>
          </a:p>
          <a:p>
            <a:pPr marL="171450" lvl="0" indent="-171450" fontAlgn="auto">
              <a:lnSpc>
                <a:spcPct val="200000"/>
              </a:lnSpc>
              <a:spcBef>
                <a:spcPts val="700"/>
              </a:spcBef>
              <a:buFont typeface="Arial" panose="020B0604020202020204" pitchFamily="34" charset="0"/>
              <a:buChar char="•"/>
            </a:pPr>
            <a:endParaRPr lang="en-US" dirty="0"/>
          </a:p>
        </p:txBody>
      </p:sp>
      <p:sp>
        <p:nvSpPr>
          <p:cNvPr id="6" name="TextBox 6"/>
          <p:cNvSpPr txBox="1"/>
          <p:nvPr/>
        </p:nvSpPr>
        <p:spPr>
          <a:xfrm>
            <a:off x="25183" y="6636420"/>
            <a:ext cx="3270445" cy="184664"/>
          </a:xfrm>
          <a:prstGeom prst="rect">
            <a:avLst/>
          </a:prstGeom>
          <a:ln w="12700">
            <a:miter lim="400000"/>
          </a:ln>
        </p:spPr>
        <p:txBody>
          <a:bodyPr wrap="none" lIns="34289" tIns="34289" rIns="34289" bIns="34289">
            <a:spAutoFit/>
          </a:bodyPr>
          <a:lstStyle>
            <a:lvl1pPr defTabSz="914400">
              <a:defRPr sz="1000">
                <a:solidFill>
                  <a:srgbClr val="FFFFFF"/>
                </a:solidFill>
                <a:latin typeface="Montserrat" panose="00000500000000000000"/>
                <a:ea typeface="Montserrat" panose="00000500000000000000"/>
                <a:cs typeface="Montserrat" panose="00000500000000000000"/>
                <a:sym typeface="Montserrat" panose="00000500000000000000"/>
              </a:defRPr>
            </a:lvl1pPr>
          </a:lstStyle>
          <a:p>
            <a:r>
              <a:rPr lang="en-US" sz="750" dirty="0">
                <a:solidFill>
                  <a:schemeClr val="tx1"/>
                </a:solidFill>
                <a:latin typeface="Montserrat" panose="00000500000000000000" pitchFamily="2" charset="0"/>
              </a:rPr>
              <a:t>© 2017-2020    SmartMesh Foundation Pte. Ltd.  |  MeshBox Foundation Pte. Ltd.</a:t>
            </a:r>
            <a:endParaRPr lang="en-US" sz="750" dirty="0">
              <a:solidFill>
                <a:schemeClr val="tx1"/>
              </a:solidFill>
              <a:latin typeface="Montserrat" panose="00000500000000000000" pitchFamily="2" charset="0"/>
              <a:sym typeface="Arial" panose="020B0604020202020204"/>
            </a:endParaRPr>
          </a:p>
        </p:txBody>
      </p:sp>
      <p:sp>
        <p:nvSpPr>
          <p:cNvPr id="7" name="TextBox 6"/>
          <p:cNvSpPr txBox="1">
            <a:spLocks noChangeArrowheads="1"/>
          </p:cNvSpPr>
          <p:nvPr/>
        </p:nvSpPr>
        <p:spPr bwMode="auto">
          <a:xfrm>
            <a:off x="7872314" y="6569155"/>
            <a:ext cx="1289447" cy="253916"/>
          </a:xfrm>
          <a:prstGeom prst="rect">
            <a:avLst/>
          </a:prstGeom>
          <a:noFill/>
          <a:ln w="9525">
            <a:noFill/>
            <a:miter lim="800000"/>
          </a:ln>
        </p:spPr>
        <p:txBody>
          <a:bodyPr>
            <a:spAutoFit/>
          </a:bodyPr>
          <a:lstStyle/>
          <a:p>
            <a:pPr algn="r"/>
            <a:fld id="{6F888031-CE6A-4173-BB2B-520974F34056}" type="slidenum">
              <a:rPr lang="en-GB" sz="1050">
                <a:latin typeface="Calibri" panose="020F0502020204030204" pitchFamily="34" charset="0"/>
              </a:rPr>
            </a:fld>
            <a:endParaRPr lang="en-GB" sz="1050" dirty="0">
              <a:latin typeface="Calibri" panose="020F0502020204030204" pitchFamily="34" charset="0"/>
            </a:endParaRP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Docker Overview</a:t>
            </a:r>
            <a:endParaRPr lang="en-US" sz="3200" b="1" dirty="0">
              <a:latin typeface="Calibri" panose="020F0502020204030204" pitchFamily="34" charset="0"/>
              <a:cs typeface="Calibri" panose="020F0502020204030204" pitchFamily="34" charset="0"/>
            </a:endParaRPr>
          </a:p>
        </p:txBody>
      </p:sp>
      <p:sp>
        <p:nvSpPr>
          <p:cNvPr id="4" name="Content Placeholder 2"/>
          <p:cNvSpPr>
            <a:spLocks noGrp="1"/>
          </p:cNvSpPr>
          <p:nvPr/>
        </p:nvSpPr>
        <p:spPr>
          <a:xfrm>
            <a:off x="628650" y="989044"/>
            <a:ext cx="7886700" cy="56057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0" indent="-228600" defTabSz="342900">
              <a:lnSpc>
                <a:spcPct val="120000"/>
              </a:lnSpc>
              <a:buFont typeface="Arial" panose="020B0604020202020204" pitchFamily="34" charset="0"/>
              <a:buChar char="•"/>
            </a:pPr>
            <a:r>
              <a:rPr lang="en-US" altLang="zh-CN" sz="1800" dirty="0">
                <a:solidFill>
                  <a:srgbClr val="262626"/>
                </a:solidFill>
              </a:rPr>
              <a:t>What is Docker? </a:t>
            </a:r>
            <a:endParaRPr lang="en-US" altLang="zh-CN" sz="1800" dirty="0">
              <a:solidFill>
                <a:srgbClr val="262626"/>
              </a:solidFill>
            </a:endParaRPr>
          </a:p>
          <a:p>
            <a:pPr marL="228600" lvl="0" indent="-228600" defTabSz="342900">
              <a:lnSpc>
                <a:spcPct val="120000"/>
              </a:lnSpc>
              <a:buFont typeface="Arial" panose="020B0604020202020204" pitchFamily="34" charset="0"/>
              <a:buChar char="•"/>
            </a:pPr>
            <a:r>
              <a:rPr lang="en-US" altLang="zh-CN" sz="1800" dirty="0">
                <a:solidFill>
                  <a:srgbClr val="262626"/>
                </a:solidFill>
                <a:sym typeface="+mn-ea"/>
              </a:rPr>
              <a:t>Docker is a tool designed to make it easier to create, deploy, and run applications by using containers.</a:t>
            </a:r>
            <a:endParaRPr lang="en-US" altLang="zh-CN" sz="1800" dirty="0">
              <a:solidFill>
                <a:srgbClr val="262626"/>
              </a:solidFill>
            </a:endParaRPr>
          </a:p>
          <a:p>
            <a:pPr marL="228600" lvl="0" indent="-228600" defTabSz="342900">
              <a:lnSpc>
                <a:spcPct val="120000"/>
              </a:lnSpc>
              <a:buFont typeface="Arial" panose="020B0604020202020204" pitchFamily="34" charset="0"/>
              <a:buChar char="•"/>
            </a:pPr>
            <a:r>
              <a:rPr lang="en-US" altLang="zh-CN" sz="1800" dirty="0">
                <a:solidFill>
                  <a:srgbClr val="262626"/>
                </a:solidFill>
              </a:rPr>
              <a:t>Docker enables you to separate your applications from your infrastructure so you can deliver software quickly. With Docker, you can manage your infrastructure in the same ways you manage your applications</a:t>
            </a:r>
            <a:endParaRPr lang="en-US" altLang="zh-CN" sz="1800" dirty="0">
              <a:solidFill>
                <a:srgbClr val="262626"/>
              </a:solidFill>
            </a:endParaRPr>
          </a:p>
          <a:p>
            <a:pPr marL="228600" lvl="0" indent="-228600" defTabSz="342900">
              <a:lnSpc>
                <a:spcPct val="120000"/>
              </a:lnSpc>
              <a:buFont typeface="Arial" panose="020B0604020202020204" pitchFamily="34" charset="0"/>
              <a:buChar char="•"/>
            </a:pPr>
            <a:endParaRPr lang="en-US" altLang="zh-CN" sz="1800" dirty="0">
              <a:solidFill>
                <a:srgbClr val="262626"/>
              </a:solidFill>
            </a:endParaRPr>
          </a:p>
          <a:p>
            <a:pPr marL="228600" lvl="0" indent="-228600" defTabSz="342900">
              <a:lnSpc>
                <a:spcPct val="120000"/>
              </a:lnSpc>
              <a:buFont typeface="Arial" panose="020B0604020202020204" pitchFamily="34" charset="0"/>
              <a:buChar char="•"/>
            </a:pPr>
            <a:r>
              <a:rPr lang="en-US" altLang="zh-CN" sz="1800" dirty="0">
                <a:solidFill>
                  <a:srgbClr val="262626"/>
                </a:solidFill>
              </a:rPr>
              <a:t>What does this mean?</a:t>
            </a:r>
            <a:endParaRPr lang="en-US" altLang="zh-CN" sz="1800" dirty="0">
              <a:solidFill>
                <a:srgbClr val="262626"/>
              </a:solidFill>
            </a:endParaRPr>
          </a:p>
          <a:p>
            <a:pPr marL="685800" lvl="1" indent="-228600" defTabSz="342900">
              <a:lnSpc>
                <a:spcPct val="120000"/>
              </a:lnSpc>
              <a:buFont typeface="Arial" panose="020B0604020202020204" pitchFamily="34" charset="0"/>
              <a:buChar char="•"/>
            </a:pPr>
            <a:r>
              <a:rPr lang="en-US" altLang="zh-CN" sz="1800" dirty="0">
                <a:solidFill>
                  <a:srgbClr val="262626"/>
                </a:solidFill>
              </a:rPr>
              <a:t>mimic all the enviroment, systems in virtural container</a:t>
            </a:r>
            <a:endParaRPr lang="en-US" altLang="zh-CN" sz="1800" dirty="0">
              <a:solidFill>
                <a:srgbClr val="262626"/>
              </a:solidFill>
            </a:endParaRPr>
          </a:p>
          <a:p>
            <a:pPr marL="685800" lvl="1" indent="-228600" defTabSz="342900">
              <a:lnSpc>
                <a:spcPct val="120000"/>
              </a:lnSpc>
              <a:buFont typeface="Arial" panose="020B0604020202020204" pitchFamily="34" charset="0"/>
              <a:buChar char="•"/>
            </a:pPr>
            <a:r>
              <a:rPr lang="en-US" altLang="zh-CN" sz="1800" dirty="0">
                <a:solidFill>
                  <a:srgbClr val="262626"/>
                </a:solidFill>
              </a:rPr>
              <a:t>we can run the applications in this virtural envirement</a:t>
            </a:r>
            <a:endParaRPr lang="en-US" altLang="zh-CN" sz="1800" dirty="0">
              <a:solidFill>
                <a:srgbClr val="262626"/>
              </a:solidFill>
            </a:endParaRPr>
          </a:p>
          <a:p>
            <a:pPr marL="685800" lvl="1" indent="-228600" defTabSz="342900">
              <a:lnSpc>
                <a:spcPct val="120000"/>
              </a:lnSpc>
              <a:buFont typeface="Arial" panose="020B0604020202020204" pitchFamily="34" charset="0"/>
              <a:buChar char="•"/>
            </a:pPr>
            <a:r>
              <a:rPr lang="en-US" altLang="zh-CN" sz="1800" dirty="0">
                <a:solidFill>
                  <a:srgbClr val="262626"/>
                </a:solidFill>
              </a:rPr>
              <a:t>this container along with the preinstalled applications can be quickly deployed</a:t>
            </a:r>
            <a:endParaRPr lang="en-US" altLang="zh-CN" sz="1800" dirty="0">
              <a:solidFill>
                <a:srgbClr val="262626"/>
              </a:solidFill>
            </a:endParaRPr>
          </a:p>
          <a:p>
            <a:pPr marL="457200" lvl="1" indent="0" defTabSz="342900">
              <a:lnSpc>
                <a:spcPct val="120000"/>
              </a:lnSpc>
              <a:buFont typeface="Arial" panose="020B0604020202020204" pitchFamily="34" charset="0"/>
              <a:buNone/>
            </a:pPr>
            <a:endParaRPr lang="en-US" altLang="zh-CN" sz="1540" dirty="0">
              <a:solidFill>
                <a:srgbClr val="26262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Docker File</a:t>
            </a:r>
            <a:endParaRPr lang="en-US" sz="3200" b="1" dirty="0">
              <a:latin typeface="Calibri" panose="020F0502020204030204" pitchFamily="34" charset="0"/>
              <a:cs typeface="Calibri" panose="020F0502020204030204" pitchFamily="34" charset="0"/>
            </a:endParaRPr>
          </a:p>
        </p:txBody>
      </p:sp>
      <p:sp>
        <p:nvSpPr>
          <p:cNvPr id="4" name="Content Placeholder 2"/>
          <p:cNvSpPr>
            <a:spLocks noGrp="1"/>
          </p:cNvSpPr>
          <p:nvPr/>
        </p:nvSpPr>
        <p:spPr>
          <a:xfrm>
            <a:off x="628650" y="989044"/>
            <a:ext cx="7886700" cy="56057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defTabSz="342900">
              <a:lnSpc>
                <a:spcPct val="120000"/>
              </a:lnSpc>
              <a:buFont typeface="Arial" panose="020B0604020202020204" pitchFamily="34" charset="0"/>
              <a:buNone/>
            </a:pPr>
            <a:r>
              <a:rPr lang="en-US" altLang="zh-CN" sz="1800" dirty="0">
                <a:solidFill>
                  <a:srgbClr val="262626"/>
                </a:solidFill>
              </a:rPr>
              <a:t>Docker file</a:t>
            </a:r>
            <a:endParaRPr lang="en-US" altLang="zh-CN" sz="1800" dirty="0">
              <a:solidFill>
                <a:srgbClr val="262626"/>
              </a:solidFill>
            </a:endParaRPr>
          </a:p>
          <a:p>
            <a:pPr marL="685800" lvl="1" indent="-228600" defTabSz="342900">
              <a:lnSpc>
                <a:spcPct val="120000"/>
              </a:lnSpc>
              <a:buFont typeface="Arial" panose="020B0604020202020204" pitchFamily="34" charset="0"/>
              <a:buChar char="•"/>
            </a:pPr>
            <a:r>
              <a:rPr lang="en-US" altLang="zh-CN" sz="1535" dirty="0">
                <a:solidFill>
                  <a:srgbClr val="262626"/>
                </a:solidFill>
                <a:sym typeface="+mn-ea"/>
              </a:rPr>
              <a:t>mysql Docker </a:t>
            </a:r>
            <a:r>
              <a:rPr lang="en-US" altLang="zh-CN" sz="1540" dirty="0">
                <a:solidFill>
                  <a:srgbClr val="262626"/>
                </a:solidFill>
              </a:rPr>
              <a:t>example: https://github.com/dockerfile/mysql/blob/master/Dockerfile</a:t>
            </a:r>
            <a:endParaRPr lang="en-US" altLang="zh-CN" sz="1540" b="1" dirty="0">
              <a:solidFill>
                <a:srgbClr val="262626"/>
              </a:solidFill>
            </a:endParaRPr>
          </a:p>
          <a:p>
            <a:pPr marL="685800" lvl="1" indent="-228600" defTabSz="342900">
              <a:lnSpc>
                <a:spcPct val="120000"/>
              </a:lnSpc>
              <a:buFont typeface="Arial" panose="020B0604020202020204" pitchFamily="34" charset="0"/>
              <a:buChar char="•"/>
            </a:pPr>
            <a:endParaRPr lang="en-US" altLang="zh-CN" sz="1540" dirty="0">
              <a:solidFill>
                <a:srgbClr val="262626"/>
              </a:solidFill>
            </a:endParaRPr>
          </a:p>
        </p:txBody>
      </p:sp>
      <p:pic>
        <p:nvPicPr>
          <p:cNvPr id="3" name="图片 2"/>
          <p:cNvPicPr>
            <a:picLocks noChangeAspect="1"/>
          </p:cNvPicPr>
          <p:nvPr>
            <p:custDataLst>
              <p:tags r:id="rId1"/>
            </p:custDataLst>
          </p:nvPr>
        </p:nvPicPr>
        <p:blipFill>
          <a:blip r:embed="rId2"/>
          <a:stretch>
            <a:fillRect/>
          </a:stretch>
        </p:blipFill>
        <p:spPr>
          <a:xfrm>
            <a:off x="1047750" y="1937385"/>
            <a:ext cx="6200775" cy="46577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Docker File</a:t>
            </a:r>
            <a:endParaRPr lang="en-US" sz="3200" b="1" dirty="0">
              <a:latin typeface="Calibri" panose="020F0502020204030204" pitchFamily="34" charset="0"/>
              <a:cs typeface="Calibri" panose="020F0502020204030204" pitchFamily="34" charset="0"/>
            </a:endParaRPr>
          </a:p>
        </p:txBody>
      </p:sp>
      <p:sp>
        <p:nvSpPr>
          <p:cNvPr id="4" name="Content Placeholder 2"/>
          <p:cNvSpPr>
            <a:spLocks noGrp="1"/>
          </p:cNvSpPr>
          <p:nvPr/>
        </p:nvSpPr>
        <p:spPr>
          <a:xfrm>
            <a:off x="628650" y="989044"/>
            <a:ext cx="7886700" cy="56057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defTabSz="342900">
              <a:lnSpc>
                <a:spcPct val="120000"/>
              </a:lnSpc>
              <a:buFont typeface="Arial" panose="020B0604020202020204" pitchFamily="34" charset="0"/>
              <a:buNone/>
            </a:pPr>
            <a:r>
              <a:rPr lang="en-US" altLang="zh-CN" sz="1800" dirty="0">
                <a:solidFill>
                  <a:srgbClr val="262626"/>
                </a:solidFill>
              </a:rPr>
              <a:t>Docker file</a:t>
            </a:r>
            <a:endParaRPr lang="en-US" altLang="zh-CN" sz="1800" dirty="0">
              <a:solidFill>
                <a:srgbClr val="262626"/>
              </a:solidFill>
            </a:endParaRPr>
          </a:p>
          <a:p>
            <a:pPr marL="685800" lvl="1" indent="-228600" defTabSz="342900">
              <a:lnSpc>
                <a:spcPct val="120000"/>
              </a:lnSpc>
              <a:buFont typeface="Arial" panose="020B0604020202020204" pitchFamily="34" charset="0"/>
              <a:buChar char="•"/>
            </a:pPr>
            <a:r>
              <a:rPr lang="en-US" altLang="zh-CN" sz="1535" dirty="0">
                <a:solidFill>
                  <a:srgbClr val="262626"/>
                </a:solidFill>
                <a:sym typeface="+mn-ea"/>
              </a:rPr>
              <a:t>dockerfile/ubuntu</a:t>
            </a:r>
            <a:r>
              <a:rPr lang="en-US" altLang="zh-CN" sz="1540" dirty="0">
                <a:solidFill>
                  <a:srgbClr val="262626"/>
                </a:solidFill>
              </a:rPr>
              <a:t>: https://github.com/dockerfile/ubuntu/blob/master/Dockerfile</a:t>
            </a:r>
            <a:endParaRPr lang="en-US" altLang="zh-CN" sz="1540" dirty="0">
              <a:solidFill>
                <a:srgbClr val="262626"/>
              </a:solidFill>
            </a:endParaRPr>
          </a:p>
          <a:p>
            <a:pPr marL="685800" lvl="1" indent="-228600" defTabSz="342900">
              <a:lnSpc>
                <a:spcPct val="120000"/>
              </a:lnSpc>
              <a:buFont typeface="Arial" panose="020B0604020202020204" pitchFamily="34" charset="0"/>
              <a:buChar char="•"/>
            </a:pPr>
            <a:endParaRPr lang="en-US" altLang="zh-CN" sz="1540" dirty="0">
              <a:solidFill>
                <a:srgbClr val="262626"/>
              </a:solidFill>
            </a:endParaRPr>
          </a:p>
          <a:p>
            <a:pPr marL="685800" lvl="1" indent="-228600" defTabSz="342900">
              <a:lnSpc>
                <a:spcPct val="120000"/>
              </a:lnSpc>
              <a:buFont typeface="Arial" panose="020B0604020202020204" pitchFamily="34" charset="0"/>
              <a:buChar char="•"/>
            </a:pPr>
            <a:endParaRPr lang="en-US" altLang="zh-CN" sz="1540" dirty="0">
              <a:solidFill>
                <a:srgbClr val="262626"/>
              </a:solidFill>
            </a:endParaRPr>
          </a:p>
        </p:txBody>
      </p:sp>
      <p:pic>
        <p:nvPicPr>
          <p:cNvPr id="5" name="图片 4"/>
          <p:cNvPicPr>
            <a:picLocks noChangeAspect="1"/>
          </p:cNvPicPr>
          <p:nvPr>
            <p:custDataLst>
              <p:tags r:id="rId1"/>
            </p:custDataLst>
          </p:nvPr>
        </p:nvPicPr>
        <p:blipFill>
          <a:blip r:embed="rId2"/>
          <a:stretch>
            <a:fillRect/>
          </a:stretch>
        </p:blipFill>
        <p:spPr>
          <a:xfrm>
            <a:off x="1128395" y="1754505"/>
            <a:ext cx="4819650" cy="50101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Docker File</a:t>
            </a:r>
            <a:endParaRPr lang="en-US" sz="3200" b="1" dirty="0">
              <a:latin typeface="Calibri" panose="020F0502020204030204" pitchFamily="34" charset="0"/>
              <a:cs typeface="Calibri" panose="020F0502020204030204" pitchFamily="34" charset="0"/>
            </a:endParaRPr>
          </a:p>
        </p:txBody>
      </p:sp>
      <p:sp>
        <p:nvSpPr>
          <p:cNvPr id="4" name="Content Placeholder 2"/>
          <p:cNvSpPr>
            <a:spLocks noGrp="1"/>
          </p:cNvSpPr>
          <p:nvPr/>
        </p:nvSpPr>
        <p:spPr>
          <a:xfrm>
            <a:off x="628650" y="989044"/>
            <a:ext cx="7886700" cy="56057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defTabSz="342900">
              <a:lnSpc>
                <a:spcPct val="120000"/>
              </a:lnSpc>
              <a:buFont typeface="Arial" panose="020B0604020202020204" pitchFamily="34" charset="0"/>
              <a:buNone/>
            </a:pPr>
            <a:r>
              <a:rPr lang="en-US" altLang="zh-CN" sz="1800" dirty="0">
                <a:solidFill>
                  <a:srgbClr val="262626"/>
                </a:solidFill>
              </a:rPr>
              <a:t>Docker file</a:t>
            </a:r>
            <a:endParaRPr lang="en-US" altLang="zh-CN" sz="1800" dirty="0">
              <a:solidFill>
                <a:srgbClr val="262626"/>
              </a:solidFill>
            </a:endParaRPr>
          </a:p>
          <a:p>
            <a:pPr marL="685800" lvl="1" indent="-228600" defTabSz="342900">
              <a:lnSpc>
                <a:spcPct val="120000"/>
              </a:lnSpc>
              <a:buFont typeface="Arial" panose="020B0604020202020204" pitchFamily="34" charset="0"/>
              <a:buChar char="•"/>
            </a:pPr>
            <a:r>
              <a:rPr lang="en-US" altLang="zh-CN" sz="1535" dirty="0">
                <a:solidFill>
                  <a:srgbClr val="262626"/>
                </a:solidFill>
                <a:sym typeface="+mn-ea"/>
              </a:rPr>
              <a:t>ubuntu:14.04</a:t>
            </a:r>
            <a:r>
              <a:rPr lang="en-US" altLang="zh-CN" sz="1540" dirty="0">
                <a:solidFill>
                  <a:srgbClr val="262626"/>
                </a:solidFill>
              </a:rPr>
              <a:t>: https://github.com/tianon/docker-brew-ubuntu-core/blob/ec931883d8292935b62ac40757287491e6ff467e/trusty/Dockerfile</a:t>
            </a:r>
            <a:endParaRPr lang="en-US" altLang="zh-CN" sz="1540" dirty="0">
              <a:solidFill>
                <a:srgbClr val="262626"/>
              </a:solidFill>
            </a:endParaRPr>
          </a:p>
          <a:p>
            <a:pPr marL="685800" lvl="1" indent="-228600" defTabSz="342900">
              <a:lnSpc>
                <a:spcPct val="120000"/>
              </a:lnSpc>
              <a:buFont typeface="Arial" panose="020B0604020202020204" pitchFamily="34" charset="0"/>
              <a:buChar char="•"/>
            </a:pPr>
            <a:endParaRPr lang="en-US" altLang="zh-CN" sz="1540" dirty="0">
              <a:solidFill>
                <a:srgbClr val="262626"/>
              </a:solidFill>
            </a:endParaRPr>
          </a:p>
        </p:txBody>
      </p:sp>
      <p:pic>
        <p:nvPicPr>
          <p:cNvPr id="6" name="图片 5"/>
          <p:cNvPicPr>
            <a:picLocks noChangeAspect="1"/>
          </p:cNvPicPr>
          <p:nvPr/>
        </p:nvPicPr>
        <p:blipFill>
          <a:blip r:embed="rId1"/>
          <a:stretch>
            <a:fillRect/>
          </a:stretch>
        </p:blipFill>
        <p:spPr>
          <a:xfrm>
            <a:off x="628650" y="2362200"/>
            <a:ext cx="5505450" cy="38481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Docker File</a:t>
            </a:r>
            <a:endParaRPr lang="en-US" sz="3200" b="1" dirty="0">
              <a:latin typeface="Calibri" panose="020F0502020204030204" pitchFamily="34" charset="0"/>
              <a:cs typeface="Calibri" panose="020F0502020204030204" pitchFamily="34" charset="0"/>
            </a:endParaRPr>
          </a:p>
        </p:txBody>
      </p:sp>
      <p:sp>
        <p:nvSpPr>
          <p:cNvPr id="4" name="Content Placeholder 2"/>
          <p:cNvSpPr>
            <a:spLocks noGrp="1"/>
          </p:cNvSpPr>
          <p:nvPr/>
        </p:nvSpPr>
        <p:spPr>
          <a:xfrm>
            <a:off x="628650" y="989044"/>
            <a:ext cx="7886700" cy="56057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defTabSz="342900">
              <a:lnSpc>
                <a:spcPct val="120000"/>
              </a:lnSpc>
              <a:buFont typeface="Arial" panose="020B0604020202020204" pitchFamily="34" charset="0"/>
              <a:buNone/>
            </a:pPr>
            <a:r>
              <a:rPr lang="en-US" altLang="zh-CN" sz="1800" dirty="0">
                <a:solidFill>
                  <a:srgbClr val="262626"/>
                </a:solidFill>
              </a:rPr>
              <a:t>Now we come back and think about what the Docker is?</a:t>
            </a:r>
            <a:endParaRPr lang="en-US" altLang="zh-CN" sz="1800" dirty="0">
              <a:solidFill>
                <a:srgbClr val="262626"/>
              </a:solidFill>
            </a:endParaRPr>
          </a:p>
          <a:p>
            <a:pPr marL="457200" lvl="1" indent="0" defTabSz="342900">
              <a:lnSpc>
                <a:spcPct val="120000"/>
              </a:lnSpc>
              <a:buFont typeface="Arial" panose="020B0604020202020204" pitchFamily="34" charset="0"/>
              <a:buNone/>
            </a:pPr>
            <a:endParaRPr lang="en-US" altLang="zh-CN" sz="1800" dirty="0">
              <a:solidFill>
                <a:srgbClr val="262626"/>
              </a:solidFill>
            </a:endParaRPr>
          </a:p>
          <a:p>
            <a:pPr lvl="0" defTabSz="342900">
              <a:lnSpc>
                <a:spcPct val="120000"/>
              </a:lnSpc>
            </a:pPr>
            <a:r>
              <a:rPr lang="en-US" altLang="zh-CN" sz="1800" dirty="0">
                <a:solidFill>
                  <a:srgbClr val="262626"/>
                </a:solidFill>
              </a:rPr>
              <a:t>1.  reproduce the all the enviroment setting up steps in the virtual container</a:t>
            </a:r>
            <a:endParaRPr lang="en-US" altLang="zh-CN" sz="1800" dirty="0">
              <a:solidFill>
                <a:srgbClr val="262626"/>
              </a:solidFill>
            </a:endParaRPr>
          </a:p>
          <a:p>
            <a:pPr lvl="0" defTabSz="342900">
              <a:lnSpc>
                <a:spcPct val="120000"/>
              </a:lnSpc>
            </a:pPr>
            <a:endParaRPr lang="en-US" altLang="zh-CN" sz="1800" dirty="0">
              <a:solidFill>
                <a:srgbClr val="262626"/>
              </a:solidFill>
            </a:endParaRPr>
          </a:p>
          <a:p>
            <a:pPr lvl="0" defTabSz="342900">
              <a:lnSpc>
                <a:spcPct val="120000"/>
              </a:lnSpc>
            </a:pPr>
            <a:r>
              <a:rPr lang="en-US" altLang="zh-CN" sz="1800" dirty="0">
                <a:solidFill>
                  <a:srgbClr val="262626"/>
                </a:solidFill>
              </a:rPr>
              <a:t>2.  either build it from the source or / upload the local built image to the docker hub for people download and use directly in their Docker file or docker-compose</a:t>
            </a:r>
            <a:endParaRPr lang="en-US" altLang="zh-CN" sz="1540" dirty="0">
              <a:solidFill>
                <a:srgbClr val="262626"/>
              </a:solidFill>
            </a:endParaRPr>
          </a:p>
          <a:p>
            <a:pPr marL="0" lvl="0" indent="0" defTabSz="342900">
              <a:lnSpc>
                <a:spcPct val="120000"/>
              </a:lnSpc>
              <a:buFont typeface="Arial" panose="020B0604020202020204" pitchFamily="34" charset="0"/>
              <a:buNone/>
            </a:pPr>
            <a:endParaRPr lang="en-US" altLang="zh-CN" sz="1800" dirty="0">
              <a:solidFill>
                <a:srgbClr val="262626"/>
              </a:solidFill>
            </a:endParaRPr>
          </a:p>
          <a:p>
            <a:pPr marL="0" lvl="0" indent="0" defTabSz="342900">
              <a:lnSpc>
                <a:spcPct val="120000"/>
              </a:lnSpc>
              <a:buFont typeface="Arial" panose="020B0604020202020204" pitchFamily="34" charset="0"/>
              <a:buNone/>
            </a:pPr>
            <a:endParaRPr lang="zh-CN" altLang="en-US" sz="1800" dirty="0">
              <a:solidFill>
                <a:srgbClr val="262626"/>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Docker Command Explain</a:t>
            </a:r>
            <a:endParaRPr lang="en-US" sz="3200" b="1" dirty="0">
              <a:latin typeface="Calibri" panose="020F0502020204030204" pitchFamily="34" charset="0"/>
              <a:cs typeface="Calibri" panose="020F0502020204030204" pitchFamily="34" charset="0"/>
            </a:endParaRPr>
          </a:p>
        </p:txBody>
      </p:sp>
      <p:sp>
        <p:nvSpPr>
          <p:cNvPr id="4" name="Content Placeholder 2"/>
          <p:cNvSpPr>
            <a:spLocks noGrp="1"/>
          </p:cNvSpPr>
          <p:nvPr/>
        </p:nvSpPr>
        <p:spPr>
          <a:xfrm>
            <a:off x="628650" y="989044"/>
            <a:ext cx="7886700" cy="560571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0" indent="-228600" defTabSz="342900">
              <a:lnSpc>
                <a:spcPct val="120000"/>
              </a:lnSpc>
              <a:buFont typeface="Arial" panose="020B0604020202020204" pitchFamily="34" charset="0"/>
              <a:buChar char="•"/>
            </a:pPr>
            <a:r>
              <a:rPr lang="en-US" altLang="zh-CN" sz="1700" dirty="0">
                <a:solidFill>
                  <a:srgbClr val="262626"/>
                </a:solidFill>
                <a:latin typeface="Calibri" panose="020F0502020204030204" pitchFamily="34" charset="0"/>
                <a:cs typeface="Calibri" panose="020F0502020204030204" pitchFamily="34" charset="0"/>
              </a:rPr>
              <a:t>FROM：initializes a new build stage and sets the Base Image for subsequent instructions. </a:t>
            </a:r>
            <a:endParaRPr lang="en-US" altLang="zh-CN" sz="1700" dirty="0">
              <a:solidFill>
                <a:srgbClr val="262626"/>
              </a:solidFill>
              <a:latin typeface="Calibri" panose="020F0502020204030204" pitchFamily="34" charset="0"/>
              <a:cs typeface="Calibri" panose="020F0502020204030204" pitchFamily="34" charset="0"/>
            </a:endParaRPr>
          </a:p>
          <a:p>
            <a:pPr marL="228600" lvl="0" indent="-228600" defTabSz="342900">
              <a:lnSpc>
                <a:spcPct val="120000"/>
              </a:lnSpc>
              <a:buFont typeface="Arial" panose="020B0604020202020204" pitchFamily="34" charset="0"/>
              <a:buChar char="•"/>
            </a:pPr>
            <a:r>
              <a:rPr lang="en-US" altLang="zh-CN" sz="1700" dirty="0">
                <a:solidFill>
                  <a:srgbClr val="262626"/>
                </a:solidFill>
                <a:latin typeface="Calibri" panose="020F0502020204030204" pitchFamily="34" charset="0"/>
                <a:cs typeface="Calibri" panose="020F0502020204030204" pitchFamily="34" charset="0"/>
              </a:rPr>
              <a:t>RUN：instruction will execute any commands in a new layer on top of the current image and commit the results</a:t>
            </a:r>
            <a:endParaRPr lang="en-US" altLang="zh-CN" sz="1700" dirty="0">
              <a:solidFill>
                <a:srgbClr val="262626"/>
              </a:solidFill>
              <a:latin typeface="Calibri" panose="020F0502020204030204" pitchFamily="34" charset="0"/>
              <a:cs typeface="Calibri" panose="020F0502020204030204" pitchFamily="34" charset="0"/>
            </a:endParaRPr>
          </a:p>
          <a:p>
            <a:pPr marL="228600" lvl="0" indent="-228600" defTabSz="342900">
              <a:lnSpc>
                <a:spcPct val="120000"/>
              </a:lnSpc>
              <a:buFont typeface="Arial" panose="020B0604020202020204" pitchFamily="34" charset="0"/>
              <a:buChar char="•"/>
            </a:pPr>
            <a:r>
              <a:rPr lang="en-US" altLang="zh-CN" sz="1700" dirty="0">
                <a:solidFill>
                  <a:srgbClr val="262626"/>
                </a:solidFill>
                <a:latin typeface="Calibri" panose="020F0502020204030204" pitchFamily="34" charset="0"/>
                <a:cs typeface="Calibri" panose="020F0502020204030204" pitchFamily="34" charset="0"/>
              </a:rPr>
              <a:t>COPY: copies new files or directories from &lt;src&gt; and adds them to the filesystem of the container at the path </a:t>
            </a:r>
            <a:endParaRPr lang="en-US" altLang="zh-CN" sz="1700" dirty="0">
              <a:solidFill>
                <a:srgbClr val="262626"/>
              </a:solidFill>
              <a:latin typeface="Calibri" panose="020F0502020204030204" pitchFamily="34" charset="0"/>
              <a:cs typeface="Calibri" panose="020F0502020204030204" pitchFamily="34" charset="0"/>
            </a:endParaRPr>
          </a:p>
          <a:p>
            <a:pPr marL="228600" lvl="0" indent="-228600" defTabSz="342900">
              <a:lnSpc>
                <a:spcPct val="120000"/>
              </a:lnSpc>
              <a:buFont typeface="Arial" panose="020B0604020202020204" pitchFamily="34" charset="0"/>
              <a:buChar char="•"/>
            </a:pPr>
            <a:r>
              <a:rPr lang="en-US" altLang="zh-CN" sz="1700" dirty="0">
                <a:solidFill>
                  <a:srgbClr val="262626"/>
                </a:solidFill>
                <a:latin typeface="Calibri" panose="020F0502020204030204" pitchFamily="34" charset="0"/>
                <a:cs typeface="Calibri" panose="020F0502020204030204" pitchFamily="34" charset="0"/>
              </a:rPr>
              <a:t>CMD provide defaults for an executing container. CMD executed when docker run; RUN exectued when docker build。</a:t>
            </a:r>
            <a:endParaRPr lang="en-US" altLang="zh-CN" sz="1700" dirty="0">
              <a:solidFill>
                <a:srgbClr val="262626"/>
              </a:solidFill>
              <a:latin typeface="Calibri" panose="020F0502020204030204" pitchFamily="34" charset="0"/>
              <a:cs typeface="Calibri" panose="020F0502020204030204" pitchFamily="34" charset="0"/>
            </a:endParaRPr>
          </a:p>
          <a:p>
            <a:pPr marL="228600" lvl="0" indent="-228600" defTabSz="342900">
              <a:lnSpc>
                <a:spcPct val="120000"/>
              </a:lnSpc>
              <a:buFont typeface="Arial" panose="020B0604020202020204" pitchFamily="34" charset="0"/>
              <a:buChar char="•"/>
            </a:pPr>
            <a:r>
              <a:rPr lang="en-US" altLang="zh-CN" sz="1700" dirty="0">
                <a:solidFill>
                  <a:srgbClr val="262626"/>
                </a:solidFill>
                <a:latin typeface="Calibri" panose="020F0502020204030204" pitchFamily="34" charset="0"/>
                <a:cs typeface="Calibri" panose="020F0502020204030204" pitchFamily="34" charset="0"/>
              </a:rPr>
              <a:t>ENTRYPOINT: allows you to configure a container that will run as an executable.</a:t>
            </a:r>
            <a:endParaRPr lang="en-US" altLang="zh-CN" sz="1700" dirty="0">
              <a:solidFill>
                <a:srgbClr val="262626"/>
              </a:solidFill>
              <a:latin typeface="Calibri" panose="020F0502020204030204" pitchFamily="34" charset="0"/>
              <a:cs typeface="Calibri" panose="020F0502020204030204" pitchFamily="34" charset="0"/>
            </a:endParaRPr>
          </a:p>
          <a:p>
            <a:pPr marL="228600" lvl="0" indent="-228600" defTabSz="342900">
              <a:lnSpc>
                <a:spcPct val="120000"/>
              </a:lnSpc>
              <a:buFont typeface="Arial" panose="020B0604020202020204" pitchFamily="34" charset="0"/>
              <a:buChar char="•"/>
            </a:pPr>
            <a:r>
              <a:rPr lang="en-US" altLang="zh-CN" sz="1700" dirty="0">
                <a:solidFill>
                  <a:srgbClr val="262626"/>
                </a:solidFill>
                <a:latin typeface="Calibri" panose="020F0502020204030204" pitchFamily="34" charset="0"/>
                <a:cs typeface="Calibri" panose="020F0502020204030204" pitchFamily="34" charset="0"/>
              </a:rPr>
              <a:t>ENV:  sets the environment variable &lt;key&gt; to the value &lt;value&gt;</a:t>
            </a:r>
            <a:endParaRPr lang="en-US" altLang="zh-CN" sz="1700" dirty="0">
              <a:solidFill>
                <a:srgbClr val="262626"/>
              </a:solidFill>
              <a:latin typeface="Calibri" panose="020F0502020204030204" pitchFamily="34" charset="0"/>
              <a:cs typeface="Calibri" panose="020F0502020204030204" pitchFamily="34" charset="0"/>
            </a:endParaRPr>
          </a:p>
          <a:p>
            <a:pPr marL="228600" lvl="0" indent="-228600" defTabSz="342900">
              <a:lnSpc>
                <a:spcPct val="120000"/>
              </a:lnSpc>
              <a:buFont typeface="Arial" panose="020B0604020202020204" pitchFamily="34" charset="0"/>
              <a:buChar char="•"/>
            </a:pPr>
            <a:r>
              <a:rPr lang="en-US" altLang="zh-CN" sz="1700" dirty="0">
                <a:solidFill>
                  <a:srgbClr val="262626"/>
                </a:solidFill>
                <a:latin typeface="Calibri" panose="020F0502020204030204" pitchFamily="34" charset="0"/>
                <a:cs typeface="Calibri" panose="020F0502020204030204" pitchFamily="34" charset="0"/>
              </a:rPr>
              <a:t>VOLUME: creates a mount point with the specified name and marks it as holding externally mounted volumes from native host or other containers</a:t>
            </a:r>
            <a:endParaRPr lang="en-US" altLang="zh-CN" sz="1700" dirty="0">
              <a:solidFill>
                <a:srgbClr val="262626"/>
              </a:solidFill>
              <a:latin typeface="Calibri" panose="020F0502020204030204" pitchFamily="34" charset="0"/>
              <a:cs typeface="Calibri" panose="020F0502020204030204" pitchFamily="34" charset="0"/>
            </a:endParaRPr>
          </a:p>
          <a:p>
            <a:pPr marL="228600" lvl="0" indent="-228600" defTabSz="342900">
              <a:lnSpc>
                <a:spcPct val="120000"/>
              </a:lnSpc>
              <a:buFont typeface="Arial" panose="020B0604020202020204" pitchFamily="34" charset="0"/>
              <a:buChar char="•"/>
            </a:pPr>
            <a:r>
              <a:rPr lang="en-US" altLang="zh-CN" sz="1700" dirty="0">
                <a:solidFill>
                  <a:srgbClr val="262626"/>
                </a:solidFill>
                <a:latin typeface="Calibri" panose="020F0502020204030204" pitchFamily="34" charset="0"/>
                <a:cs typeface="Calibri" panose="020F0502020204030204" pitchFamily="34" charset="0"/>
              </a:rPr>
              <a:t>EXPOSE: expose ports</a:t>
            </a:r>
            <a:endParaRPr lang="en-US" altLang="zh-CN" sz="1700" dirty="0">
              <a:solidFill>
                <a:srgbClr val="262626"/>
              </a:solidFill>
              <a:latin typeface="Calibri" panose="020F0502020204030204" pitchFamily="34" charset="0"/>
              <a:cs typeface="Calibri" panose="020F0502020204030204" pitchFamily="34" charset="0"/>
            </a:endParaRPr>
          </a:p>
          <a:p>
            <a:pPr marL="228600" lvl="0" indent="-228600" defTabSz="342900">
              <a:lnSpc>
                <a:spcPct val="120000"/>
              </a:lnSpc>
              <a:buFont typeface="Arial" panose="020B0604020202020204" pitchFamily="34" charset="0"/>
              <a:buChar char="•"/>
            </a:pPr>
            <a:r>
              <a:rPr lang="en-US" altLang="zh-CN" sz="1700" dirty="0">
                <a:solidFill>
                  <a:srgbClr val="262626"/>
                </a:solidFill>
                <a:latin typeface="Calibri" panose="020F0502020204030204" pitchFamily="34" charset="0"/>
                <a:cs typeface="Calibri" panose="020F0502020204030204" pitchFamily="34" charset="0"/>
              </a:rPr>
              <a:t>WORKDIR: sets the working directory</a:t>
            </a:r>
            <a:endParaRPr lang="en-US" altLang="zh-CN" sz="1700" dirty="0">
              <a:solidFill>
                <a:srgbClr val="262626"/>
              </a:solidFill>
              <a:latin typeface="Calibri" panose="020F0502020204030204" pitchFamily="34" charset="0"/>
              <a:cs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5263"/>
            <a:ext cx="7886700" cy="526790"/>
          </a:xfrm>
        </p:spPr>
        <p:txBody>
          <a:bodyPr>
            <a:normAutofit fontScale="90000"/>
          </a:bodyPr>
          <a:lstStyle/>
          <a:p>
            <a:pPr algn="ctr"/>
            <a:r>
              <a:rPr lang="en-US" sz="3200" b="1" dirty="0">
                <a:latin typeface="Calibri" panose="020F0502020204030204" pitchFamily="34" charset="0"/>
                <a:cs typeface="Calibri" panose="020F0502020204030204" pitchFamily="34" charset="0"/>
              </a:rPr>
              <a:t>Docker Command Explain</a:t>
            </a:r>
            <a:endParaRPr lang="en-US" sz="3200" b="1" dirty="0">
              <a:latin typeface="Calibri" panose="020F0502020204030204" pitchFamily="34" charset="0"/>
              <a:cs typeface="Calibri" panose="020F0502020204030204" pitchFamily="34" charset="0"/>
            </a:endParaRPr>
          </a:p>
        </p:txBody>
      </p:sp>
      <p:sp>
        <p:nvSpPr>
          <p:cNvPr id="4" name="Content Placeholder 2"/>
          <p:cNvSpPr>
            <a:spLocks noGrp="1"/>
          </p:cNvSpPr>
          <p:nvPr/>
        </p:nvSpPr>
        <p:spPr>
          <a:xfrm>
            <a:off x="628650" y="989044"/>
            <a:ext cx="7886700" cy="560571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0" indent="-228600" defTabSz="342900">
              <a:lnSpc>
                <a:spcPct val="120000"/>
              </a:lnSpc>
              <a:buFont typeface="Arial" panose="020B0604020202020204" pitchFamily="34" charset="0"/>
              <a:buChar char="•"/>
            </a:pPr>
            <a:r>
              <a:rPr lang="en-US" altLang="zh-CN" sz="1700" dirty="0">
                <a:solidFill>
                  <a:srgbClr val="262626"/>
                </a:solidFill>
                <a:latin typeface="Calibri" panose="020F0502020204030204" pitchFamily="34" charset="0"/>
                <a:cs typeface="Calibri" panose="020F0502020204030204" pitchFamily="34" charset="0"/>
              </a:rPr>
              <a:t>CMD vs ENTRYPOINT</a:t>
            </a:r>
            <a:endParaRPr lang="en-US" altLang="zh-CN" sz="1700" dirty="0">
              <a:solidFill>
                <a:srgbClr val="262626"/>
              </a:solidFill>
              <a:latin typeface="Calibri" panose="020F0502020204030204" pitchFamily="34" charset="0"/>
              <a:cs typeface="Calibri" panose="020F0502020204030204" pitchFamily="34" charset="0"/>
            </a:endParaRPr>
          </a:p>
          <a:p>
            <a:pPr marL="228600" lvl="0" indent="-228600" defTabSz="342900">
              <a:lnSpc>
                <a:spcPct val="120000"/>
              </a:lnSpc>
              <a:buFont typeface="Arial" panose="020B0604020202020204" pitchFamily="34" charset="0"/>
              <a:buChar char="•"/>
            </a:pPr>
            <a:r>
              <a:rPr lang="en-US" altLang="zh-CN" sz="1700" dirty="0">
                <a:solidFill>
                  <a:srgbClr val="262626"/>
                </a:solidFill>
                <a:latin typeface="Calibri" panose="020F0502020204030204" pitchFamily="34" charset="0"/>
                <a:cs typeface="Calibri" panose="020F0502020204030204" pitchFamily="34" charset="0"/>
              </a:rPr>
              <a:t>The ENTRYPOINT specifies a command that will always be executed when the container starts.</a:t>
            </a:r>
            <a:endParaRPr lang="en-US" altLang="zh-CN" sz="1700" dirty="0">
              <a:solidFill>
                <a:srgbClr val="262626"/>
              </a:solidFill>
              <a:latin typeface="Calibri" panose="020F0502020204030204" pitchFamily="34" charset="0"/>
              <a:cs typeface="Calibri" panose="020F0502020204030204" pitchFamily="34" charset="0"/>
            </a:endParaRPr>
          </a:p>
          <a:p>
            <a:pPr marL="228600" lvl="0" indent="-228600" defTabSz="342900">
              <a:lnSpc>
                <a:spcPct val="120000"/>
              </a:lnSpc>
              <a:buFont typeface="Arial" panose="020B0604020202020204" pitchFamily="34" charset="0"/>
              <a:buChar char="•"/>
            </a:pPr>
            <a:r>
              <a:rPr lang="en-US" altLang="zh-CN" sz="1700" dirty="0">
                <a:solidFill>
                  <a:srgbClr val="262626"/>
                </a:solidFill>
                <a:latin typeface="Calibri" panose="020F0502020204030204" pitchFamily="34" charset="0"/>
                <a:cs typeface="Calibri" panose="020F0502020204030204" pitchFamily="34" charset="0"/>
              </a:rPr>
              <a:t>The CMD specifies arguments that will be fed to the ENTRYPOINT.</a:t>
            </a:r>
            <a:endParaRPr lang="en-US" altLang="zh-CN" sz="1700" dirty="0">
              <a:solidFill>
                <a:srgbClr val="262626"/>
              </a:solidFill>
              <a:latin typeface="Calibri" panose="020F0502020204030204" pitchFamily="34" charset="0"/>
              <a:cs typeface="Calibri" panose="020F0502020204030204" pitchFamily="34" charset="0"/>
            </a:endParaRPr>
          </a:p>
          <a:p>
            <a:pPr marL="228600" lvl="0" indent="-228600" defTabSz="342900">
              <a:lnSpc>
                <a:spcPct val="120000"/>
              </a:lnSpc>
              <a:buFont typeface="Arial" panose="020B0604020202020204" pitchFamily="34" charset="0"/>
              <a:buChar char="•"/>
            </a:pPr>
            <a:endParaRPr lang="en-US" altLang="zh-CN" sz="1700" dirty="0">
              <a:solidFill>
                <a:srgbClr val="262626"/>
              </a:solidFill>
              <a:latin typeface="Calibri" panose="020F0502020204030204" pitchFamily="34" charset="0"/>
              <a:cs typeface="Calibri" panose="020F0502020204030204" pitchFamily="34" charset="0"/>
            </a:endParaRPr>
          </a:p>
          <a:p>
            <a:pPr marL="228600" lvl="0" indent="-228600" defTabSz="342900">
              <a:lnSpc>
                <a:spcPct val="120000"/>
              </a:lnSpc>
              <a:buFont typeface="Arial" panose="020B0604020202020204" pitchFamily="34" charset="0"/>
              <a:buChar char="•"/>
            </a:pPr>
            <a:endParaRPr lang="en-US" altLang="zh-CN" sz="1700" dirty="0">
              <a:solidFill>
                <a:srgbClr val="262626"/>
              </a:solidFill>
              <a:latin typeface="Calibri" panose="020F0502020204030204" pitchFamily="34" charset="0"/>
              <a:cs typeface="Calibri" panose="020F0502020204030204" pitchFamily="34" charset="0"/>
            </a:endParaRPr>
          </a:p>
          <a:p>
            <a:pPr marL="228600" lvl="0" indent="-228600" defTabSz="342900">
              <a:lnSpc>
                <a:spcPct val="120000"/>
              </a:lnSpc>
              <a:buFont typeface="Arial" panose="020B0604020202020204" pitchFamily="34" charset="0"/>
              <a:buChar char="•"/>
            </a:pPr>
            <a:r>
              <a:rPr lang="en-US" altLang="zh-CN" sz="1700" dirty="0">
                <a:solidFill>
                  <a:srgbClr val="262626"/>
                </a:solidFill>
                <a:latin typeface="Calibri" panose="020F0502020204030204" pitchFamily="34" charset="0"/>
                <a:cs typeface="Calibri" panose="020F0502020204030204" pitchFamily="34" charset="0"/>
              </a:rPr>
              <a:t>no argument</a:t>
            </a:r>
            <a:endParaRPr lang="en-US" altLang="zh-CN" sz="1700" dirty="0">
              <a:solidFill>
                <a:srgbClr val="262626"/>
              </a:solidFill>
              <a:latin typeface="Calibri" panose="020F0502020204030204" pitchFamily="34" charset="0"/>
              <a:cs typeface="Calibri" panose="020F0502020204030204" pitchFamily="34" charset="0"/>
            </a:endParaRPr>
          </a:p>
          <a:p>
            <a:pPr marL="228600" lvl="0" indent="-228600" defTabSz="342900">
              <a:lnSpc>
                <a:spcPct val="120000"/>
              </a:lnSpc>
              <a:buFont typeface="Arial" panose="020B0604020202020204" pitchFamily="34" charset="0"/>
              <a:buChar char="•"/>
            </a:pPr>
            <a:endParaRPr lang="en-US" altLang="zh-CN" sz="1700" dirty="0">
              <a:solidFill>
                <a:srgbClr val="262626"/>
              </a:solidFill>
              <a:latin typeface="Calibri" panose="020F0502020204030204" pitchFamily="34" charset="0"/>
              <a:cs typeface="Calibri" panose="020F0502020204030204" pitchFamily="34" charset="0"/>
            </a:endParaRPr>
          </a:p>
          <a:p>
            <a:pPr marL="228600" lvl="0" indent="-228600" defTabSz="342900">
              <a:lnSpc>
                <a:spcPct val="120000"/>
              </a:lnSpc>
              <a:buFont typeface="Arial" panose="020B0604020202020204" pitchFamily="34" charset="0"/>
              <a:buChar char="•"/>
            </a:pPr>
            <a:endParaRPr lang="en-US" altLang="zh-CN" sz="1700" dirty="0">
              <a:solidFill>
                <a:srgbClr val="262626"/>
              </a:solidFill>
              <a:latin typeface="Calibri" panose="020F0502020204030204" pitchFamily="34" charset="0"/>
              <a:cs typeface="Calibri" panose="020F0502020204030204" pitchFamily="34" charset="0"/>
            </a:endParaRPr>
          </a:p>
          <a:p>
            <a:pPr marL="228600" lvl="0" indent="-228600" defTabSz="342900">
              <a:lnSpc>
                <a:spcPct val="120000"/>
              </a:lnSpc>
              <a:buFont typeface="Arial" panose="020B0604020202020204" pitchFamily="34" charset="0"/>
              <a:buChar char="•"/>
            </a:pPr>
            <a:endParaRPr lang="en-US" altLang="zh-CN" sz="1700" dirty="0">
              <a:solidFill>
                <a:srgbClr val="262626"/>
              </a:solidFill>
              <a:latin typeface="Calibri" panose="020F0502020204030204" pitchFamily="34" charset="0"/>
              <a:cs typeface="Calibri" panose="020F0502020204030204" pitchFamily="34" charset="0"/>
            </a:endParaRPr>
          </a:p>
          <a:p>
            <a:pPr marL="228600" lvl="0" indent="-228600" defTabSz="342900">
              <a:lnSpc>
                <a:spcPct val="120000"/>
              </a:lnSpc>
              <a:buFont typeface="Arial" panose="020B0604020202020204" pitchFamily="34" charset="0"/>
              <a:buChar char="•"/>
            </a:pPr>
            <a:r>
              <a:rPr lang="en-US" altLang="zh-CN" sz="1700" dirty="0">
                <a:solidFill>
                  <a:srgbClr val="262626"/>
                </a:solidFill>
                <a:latin typeface="Calibri" panose="020F0502020204030204" pitchFamily="34" charset="0"/>
                <a:cs typeface="Calibri" panose="020F0502020204030204" pitchFamily="34" charset="0"/>
              </a:rPr>
              <a:t>with the argument</a:t>
            </a:r>
            <a:endParaRPr lang="en-US" altLang="zh-CN" sz="1700" dirty="0">
              <a:solidFill>
                <a:srgbClr val="262626"/>
              </a:solidFill>
              <a:latin typeface="Calibri" panose="020F0502020204030204" pitchFamily="34" charset="0"/>
              <a:cs typeface="Calibri" panose="020F0502020204030204" pitchFamily="34" charset="0"/>
            </a:endParaRPr>
          </a:p>
        </p:txBody>
      </p:sp>
      <p:pic>
        <p:nvPicPr>
          <p:cNvPr id="3" name="图片 2"/>
          <p:cNvPicPr>
            <a:picLocks noChangeAspect="1"/>
          </p:cNvPicPr>
          <p:nvPr/>
        </p:nvPicPr>
        <p:blipFill>
          <a:blip r:embed="rId1"/>
          <a:stretch>
            <a:fillRect/>
          </a:stretch>
        </p:blipFill>
        <p:spPr>
          <a:xfrm>
            <a:off x="723900" y="2689225"/>
            <a:ext cx="2790825" cy="854710"/>
          </a:xfrm>
          <a:prstGeom prst="rect">
            <a:avLst/>
          </a:prstGeom>
        </p:spPr>
      </p:pic>
      <p:pic>
        <p:nvPicPr>
          <p:cNvPr id="5" name="图片 4"/>
          <p:cNvPicPr>
            <a:picLocks noChangeAspect="1"/>
          </p:cNvPicPr>
          <p:nvPr/>
        </p:nvPicPr>
        <p:blipFill>
          <a:blip r:embed="rId2"/>
          <a:stretch>
            <a:fillRect/>
          </a:stretch>
        </p:blipFill>
        <p:spPr>
          <a:xfrm>
            <a:off x="2757170" y="3543935"/>
            <a:ext cx="4238625" cy="1409700"/>
          </a:xfrm>
          <a:prstGeom prst="rect">
            <a:avLst/>
          </a:prstGeom>
        </p:spPr>
      </p:pic>
      <p:pic>
        <p:nvPicPr>
          <p:cNvPr id="6" name="图片 5"/>
          <p:cNvPicPr>
            <a:picLocks noChangeAspect="1"/>
          </p:cNvPicPr>
          <p:nvPr/>
        </p:nvPicPr>
        <p:blipFill>
          <a:blip r:embed="rId3"/>
          <a:stretch>
            <a:fillRect/>
          </a:stretch>
        </p:blipFill>
        <p:spPr>
          <a:xfrm>
            <a:off x="2757170" y="5137785"/>
            <a:ext cx="4314825" cy="1457325"/>
          </a:xfrm>
          <a:prstGeom prst="rect">
            <a:avLst/>
          </a:prstGeom>
        </p:spPr>
      </p:pic>
    </p:spTree>
  </p:cSld>
  <p:clrMapOvr>
    <a:masterClrMapping/>
  </p:clrMapOvr>
</p:sld>
</file>

<file path=ppt/tags/tag1.xml><?xml version="1.0" encoding="utf-8"?>
<p:tagLst xmlns:p="http://schemas.openxmlformats.org/presentationml/2006/main">
  <p:tag name="KSO_WM_UNIT_PLACING_PICTURE_USER_VIEWPORT" val="{&quot;height&quot;:7335,&quot;width&quot;:9765}"/>
</p:tagLst>
</file>

<file path=ppt/tags/tag2.xml><?xml version="1.0" encoding="utf-8"?>
<p:tagLst xmlns:p="http://schemas.openxmlformats.org/presentationml/2006/main">
  <p:tag name="KSO_WM_UNIT_PLACING_PICTURE_USER_VIEWPORT" val="{&quot;height&quot;:7890,&quot;width&quot;:759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3313</Words>
  <Application>WPS 演示</Application>
  <PresentationFormat>On-screen Show (4:3)</PresentationFormat>
  <Paragraphs>112</Paragraphs>
  <Slides>12</Slides>
  <Notes>56</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12</vt:i4>
      </vt:variant>
    </vt:vector>
  </HeadingPairs>
  <TitlesOfParts>
    <vt:vector size="25" baseType="lpstr">
      <vt:lpstr>Arial</vt:lpstr>
      <vt:lpstr>宋体</vt:lpstr>
      <vt:lpstr>Wingdings</vt:lpstr>
      <vt:lpstr>Calibri</vt:lpstr>
      <vt:lpstr>Montserrat</vt:lpstr>
      <vt:lpstr>Montserrat</vt:lpstr>
      <vt:lpstr>Arial</vt:lpstr>
      <vt:lpstr>Calibri Light</vt:lpstr>
      <vt:lpstr>微软雅黑</vt:lpstr>
      <vt:lpstr>Arial Unicode MS</vt:lpstr>
      <vt:lpstr>等线</vt:lpstr>
      <vt:lpstr>等线 Light</vt:lpstr>
      <vt:lpstr>Office Theme</vt:lpstr>
      <vt:lpstr>Enterprise Blockchain Developers (Intermediate)</vt:lpstr>
      <vt:lpstr>Outline</vt:lpstr>
      <vt:lpstr>Docker Overview</vt:lpstr>
      <vt:lpstr>Docker File</vt:lpstr>
      <vt:lpstr>Docker File</vt:lpstr>
      <vt:lpstr>Docker File</vt:lpstr>
      <vt:lpstr>Docker File</vt:lpstr>
      <vt:lpstr>Docker Command Explain</vt:lpstr>
      <vt:lpstr>Docker Command Explain</vt:lpstr>
      <vt:lpstr>Docker Command Explain</vt:lpstr>
      <vt:lpstr>Docker Compose Overview</vt:lpstr>
      <vt:lpstr>Docker Demo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FRACTALE Realtime Autonomic Control TransActive Layered Energy system</dc:title>
  <dc:creator>fun family</dc:creator>
  <cp:lastModifiedBy>Think</cp:lastModifiedBy>
  <cp:revision>948</cp:revision>
  <cp:lastPrinted>2020-07-07T09:15:00Z</cp:lastPrinted>
  <dcterms:created xsi:type="dcterms:W3CDTF">2017-11-09T17:09:00Z</dcterms:created>
  <dcterms:modified xsi:type="dcterms:W3CDTF">2021-03-03T05:49:35Z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