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35" r:id="rId6"/>
    <p:sldId id="1876" r:id="rId7"/>
    <p:sldId id="1940" r:id="rId8"/>
    <p:sldId id="1941" r:id="rId9"/>
    <p:sldId id="1942" r:id="rId10"/>
    <p:sldId id="1943" r:id="rId11"/>
    <p:sldId id="1912" r:id="rId12"/>
    <p:sldId id="1913" r:id="rId13"/>
    <p:sldId id="1914" r:id="rId14"/>
    <p:sldId id="1915" r:id="rId15"/>
    <p:sldId id="1916" r:id="rId16"/>
    <p:sldId id="1917" r:id="rId17"/>
    <p:sldId id="1918" r:id="rId18"/>
    <p:sldId id="1919" r:id="rId19"/>
    <p:sldId id="1920" r:id="rId20"/>
    <p:sldId id="1934" r:id="rId21"/>
    <p:sldId id="1921" r:id="rId22"/>
    <p:sldId id="1922" r:id="rId23"/>
    <p:sldId id="1880" r:id="rId24"/>
    <p:sldId id="1889" r:id="rId25"/>
    <p:sldId id="1890" r:id="rId26"/>
    <p:sldId id="1891" r:id="rId27"/>
    <p:sldId id="1895" r:id="rId28"/>
    <p:sldId id="1967" r:id="rId29"/>
    <p:sldId id="1968" r:id="rId30"/>
    <p:sldId id="1969" r:id="rId31"/>
    <p:sldId id="1897" r:id="rId32"/>
    <p:sldId id="1898" r:id="rId33"/>
    <p:sldId id="1899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Ordering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column1, column2, ...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table_name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ORDER BY column1, column2, ... ASC|DESC;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3133725"/>
            <a:ext cx="85153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Grouping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column_name(s) / max(</a:t>
            </a:r>
            <a:r>
              <a:rPr lang="en-US" altLang="zh-CN" sz="1775" dirty="0">
                <a:solidFill>
                  <a:srgbClr val="262626"/>
                </a:solidFill>
                <a:sym typeface="+mn-ea"/>
              </a:rPr>
              <a:t>column_name</a:t>
            </a:r>
            <a:r>
              <a:rPr lang="en-US" altLang="zh-CN" sz="1780" dirty="0">
                <a:solidFill>
                  <a:srgbClr val="262626"/>
                </a:solidFill>
              </a:rPr>
              <a:t>)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table_name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WHERE condition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GROUP BY column_name(s)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ORDER BY column_name(s); 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INNER JOIN, LEFT JOIN, RIGHT JOIN, FULL JOIN 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2425"/>
            <a:ext cx="5022850" cy="261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4235450"/>
            <a:ext cx="3042285" cy="2622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INNER JOIN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table1.column1,table1.column2,table2.column1,....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table1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INNER JOIN table2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ON table1.matching_column = table2.matching_column;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3469005"/>
            <a:ext cx="3072130" cy="2230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01720"/>
            <a:ext cx="5433060" cy="2097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Left JOIN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table1.column1,table1.column2,table2.column1,....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Student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LEFT JOIN studentcourse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ON table1.matching_column = table2.matching_column;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940" y="4093210"/>
            <a:ext cx="5433060" cy="2097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164965"/>
            <a:ext cx="3026410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75" dirty="0">
                <a:solidFill>
                  <a:srgbClr val="262626"/>
                </a:solidFill>
                <a:sym typeface="+mn-ea"/>
              </a:rPr>
              <a:t>RIGHT JOIN</a:t>
            </a:r>
            <a:r>
              <a:rPr lang="en-US" altLang="zh-CN" sz="1780" dirty="0">
                <a:solidFill>
                  <a:srgbClr val="262626"/>
                </a:solidFill>
              </a:rPr>
              <a:t>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Student.NAME,StudentCourse.COURSE_ID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Student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RIGHT JOIN StudentCourse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ON StudentCourse.ROLL_NO = Student.ROLL_NO;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093210"/>
            <a:ext cx="2672715" cy="1949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5" y="3663950"/>
            <a:ext cx="3326130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75" dirty="0">
                <a:solidFill>
                  <a:srgbClr val="262626"/>
                </a:solidFill>
                <a:sym typeface="+mn-ea"/>
              </a:rPr>
              <a:t>Full JOIN</a:t>
            </a:r>
            <a:r>
              <a:rPr lang="en-US" altLang="zh-CN" sz="1780" dirty="0">
                <a:solidFill>
                  <a:srgbClr val="262626"/>
                </a:solidFill>
              </a:rPr>
              <a:t>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Student.NAME,StudentCourse.COURSE_ID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Student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FULL JOIN StudentCourse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ON StudentCourse.ROLL_NO = Student.ROLL_NO;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012565"/>
            <a:ext cx="2905125" cy="1949450"/>
          </a:xfrm>
          <a:prstGeom prst="rect">
            <a:avLst/>
          </a:prstGeom>
        </p:spPr>
      </p:pic>
      <p:pic>
        <p:nvPicPr>
          <p:cNvPr id="4" name="图片 3" descr="table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70" y="3387725"/>
            <a:ext cx="2796540" cy="31984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Why need to master database design?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 semi decenetralized staking app.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ratio is the staking rate; profile is daily yield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this is a real example. Problem?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ratio and profit cannot be indexed and fast queried, if I would like to know which token has the highest exchange rate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real requirements: the client hope that the user could do signal token withdraw. so just  need to replace that token rate in the whole string.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This design will cause lots of troubles when there are new fetures, probably will rewrite the whole application later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1630680"/>
            <a:ext cx="9007475" cy="7600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1NF 2NF 3NF: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1NF: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Each table cell should contain a single value.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297305"/>
            <a:ext cx="7134225" cy="2486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4067175"/>
            <a:ext cx="70389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2NF: Single Column Primary Key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3NF:     Has no transitive functional dependencies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 transitive functional dependency is when changing a non-key column, might cause any of the other non-key columns to change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09065"/>
            <a:ext cx="6124575" cy="2486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222875"/>
            <a:ext cx="642937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Node js and Express js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3NF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480" y="1863090"/>
            <a:ext cx="5781675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 Requirements: Registration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Requirements: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Design database models: Using SQLite3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Write Login, Logout, and Dashboard home page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Write controller to interact with database through Models and rendering views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Do Code Demo Later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Problem Without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https://github.com/onebit256/node-express-rest-api-example (</a:t>
            </a:r>
            <a:r>
              <a:rPr lang="en-US" altLang="en-US" sz="1780" dirty="0">
                <a:solidFill>
                  <a:srgbClr val="FF0000"/>
                </a:solidFill>
              </a:rPr>
              <a:t>Explain the code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Without using Model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If we want to change the data query logic, we have to change the controller's logic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0535" y="2392045"/>
            <a:ext cx="6133465" cy="44659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Problem Without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https://github.com/onebit256/node-express-react-demo-project (</a:t>
            </a:r>
            <a:r>
              <a:rPr lang="en-US" altLang="en-US" sz="1775" dirty="0">
                <a:solidFill>
                  <a:srgbClr val="FF0000"/>
                </a:solidFill>
                <a:sym typeface="+mn-ea"/>
              </a:rPr>
              <a:t>Explain the code</a:t>
            </a:r>
            <a:r>
              <a:rPr lang="en-US" altLang="en-US" sz="1780" dirty="0">
                <a:solidFill>
                  <a:srgbClr val="262626"/>
                </a:solidFill>
              </a:rPr>
              <a:t>)   With Model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                                                                        *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                                                                        if we want to change the logic of                                                                       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                                                                        data save function,  we don't neet to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                                                                        change the controller's logic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program is more readable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easier to understand other's code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935480"/>
            <a:ext cx="4294505" cy="2259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752850"/>
            <a:ext cx="495300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Sequelize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</a:t>
            </a: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Sequelize ?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Sequelize is a promise-based ORM for Node.js v4 and upwards. It supports the dialects PostgreSQL, MySQL, SQLite and MSSQL and features solid transaction support, relations, read replication and more.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</a:t>
            </a: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ORM ?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An ORM is known as Object Relational Mapper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ORMs save time in writing raw SQL queries thereby reducing development time.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b="1" dirty="0">
                <a:solidFill>
                  <a:srgbClr val="262626"/>
                </a:solidFill>
              </a:rPr>
              <a:t>out of box query</a:t>
            </a:r>
            <a:endParaRPr lang="en-US" altLang="en-US" sz="1780" b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b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b="1" dirty="0">
                <a:solidFill>
                  <a:srgbClr val="262626"/>
                </a:solidFill>
              </a:rPr>
              <a:t>Example</a:t>
            </a:r>
            <a:endParaRPr lang="en-US" altLang="en-US" sz="1780" b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b="1" dirty="0">
                <a:solidFill>
                  <a:srgbClr val="262626"/>
                </a:solidFill>
              </a:rPr>
              <a:t>select *from user  =&gt; user.findAll()</a:t>
            </a:r>
            <a:endParaRPr lang="en-US" altLang="en-US" sz="1780" b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b="1" dirty="0">
                <a:solidFill>
                  <a:srgbClr val="262626"/>
                </a:solidFill>
              </a:rPr>
              <a:t>select * from user where =&gt; user.find()</a:t>
            </a:r>
            <a:endParaRPr lang="en-US" altLang="en-US" sz="1780" b="1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 Requirements: Registration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Requirements: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Design database models: Using SQLite3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Write Login, Logout, and Dashboard home page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Write controller to interact with database through Models and rendering views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 Now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How to write a program from scratch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JWT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50975"/>
            <a:ext cx="6534150" cy="421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5429250"/>
            <a:ext cx="562927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JWT vs Session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Drawback: the </a:t>
            </a: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Session </a:t>
            </a:r>
            <a:r>
              <a:rPr lang="en-US" altLang="en-US" sz="1780" dirty="0">
                <a:solidFill>
                  <a:srgbClr val="262626"/>
                </a:solidFill>
              </a:rPr>
              <a:t>cannot be verified cross servers for the cluster, unless stored in database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2613660"/>
            <a:ext cx="649605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Request Type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Get Request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the parameters are taken in url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Post Request(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the parameters are taken in request playload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demo Postman, project interaction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Send Parameters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Compare a normal program with a api program</a:t>
            </a: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69720"/>
            <a:ext cx="4238625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Basic Elements in an Application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Login/ Logout/ Signup (session / JWT)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File uploading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Data rendering</a:t>
            </a:r>
            <a:r>
              <a:rPr lang="zh-CN" altLang="en-US" dirty="0"/>
              <a:t> </a:t>
            </a:r>
            <a:r>
              <a:rPr lang="en-US" altLang="zh-CN" dirty="0"/>
              <a:t>and passing among application components (frontend backend/ mvc)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Database and databased design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specify Router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specify the request type, usually POST for Forms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Form will take inputs value as parameters to send to the server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action should match routes, then the route will call the controller function to handle the request. In this case, put action = /genre/create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2369820"/>
            <a:ext cx="825817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055235"/>
            <a:ext cx="86296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Upload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https://www.geeksforgeeks.org/file-uploading-in-node-js/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are Node and Express js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Nodejs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Nodejs is a backend framework.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a backend?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In the computer world, the "backend" refers to any part of a website or software program that users do not see. It contrasts with the frontend, which refers to a program's or website's user interface. In programming terminology, the backend is the "data access layer," while the frontend is the "presentation layer."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expressjs?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ExpressJS is a web application framework built on top of Nodejs that provides you with a simple API to build websites, web apps and back ends.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MVC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Model-View-Control</a:t>
            </a:r>
            <a:endParaRPr lang="en-US" altLang="en-US" sz="1800" b="1" dirty="0">
              <a:solidFill>
                <a:srgbClr val="262626"/>
              </a:solidFill>
            </a:endParaRPr>
          </a:p>
        </p:txBody>
      </p:sp>
      <p:pic>
        <p:nvPicPr>
          <p:cNvPr id="4" name="图片 3" descr="1-hTlpGXMh9EFefBIT9NrTD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" y="1559560"/>
            <a:ext cx="7840345" cy="5035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Model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The central component of the pattern. It is the application's dynamic data structure, independent of the user interface.[5] It directly manages the data, logic and rules of the application.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View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Any representation of information such as a chart, diagram or table. Multiple views of the same information are possible, such as a bar chart for management and a tabular view for accountants.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Accepts input and converts it to commands for the model or view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sz="1775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Model Programming Steps: Node and Express js</a:t>
            </a:r>
            <a:endParaRPr lang="en-US" sz="177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Steps: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Setting up an Express App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Adding middleware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Setting up database connection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Iterating process: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4. Writing routes and 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5. Defining corresponding data models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6. Writing corresponding html</a:t>
            </a: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are Node and Express js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Deffierence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" y="1485265"/>
            <a:ext cx="8583930" cy="5109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Query: Select * from table_name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Insert: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INSERT INTO users (id, name, email, password, createdAt, updatedAt)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VALUES (3, "bing", "we@qq.com", "123","","");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Deletion: DELETE from users WHERE name = "bing";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Update: UPDATE table_name SET field1=new-value1, field2=new-value2 Where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count, distinct, max, min, sum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select keyword() from users where xxx;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6454</Words>
  <Application>WPS 演示</Application>
  <PresentationFormat>On-screen Show (4:3)</PresentationFormat>
  <Paragraphs>313</Paragraphs>
  <Slides>31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Basic Elements in an Application</vt:lpstr>
      <vt:lpstr>What are Node and Express js</vt:lpstr>
      <vt:lpstr>MVC Model</vt:lpstr>
      <vt:lpstr>MVC Model</vt:lpstr>
      <vt:lpstr>MVC Model</vt:lpstr>
      <vt:lpstr>What are Node and Express js</vt:lpstr>
      <vt:lpstr>SQL</vt:lpstr>
      <vt:lpstr>SQL</vt:lpstr>
      <vt:lpstr>SQL</vt:lpstr>
      <vt:lpstr>SQL</vt:lpstr>
      <vt:lpstr>SQL</vt:lpstr>
      <vt:lpstr>SQL</vt:lpstr>
      <vt:lpstr>SQL</vt:lpstr>
      <vt:lpstr>SQL</vt:lpstr>
      <vt:lpstr>DataBase Design</vt:lpstr>
      <vt:lpstr>DataBase Design</vt:lpstr>
      <vt:lpstr>DataBase Design</vt:lpstr>
      <vt:lpstr>DataBase Design</vt:lpstr>
      <vt:lpstr>MVC Code Demo Requirements: Registration</vt:lpstr>
      <vt:lpstr>Problem Without Model</vt:lpstr>
      <vt:lpstr>Problem Without Model</vt:lpstr>
      <vt:lpstr>Sequelize</vt:lpstr>
      <vt:lpstr>MVC Code Demo Requirements: Registration</vt:lpstr>
      <vt:lpstr>JsonWebToken(JWT)</vt:lpstr>
      <vt:lpstr>JsonWebToken(JWT)</vt:lpstr>
      <vt:lpstr>Request Type</vt:lpstr>
      <vt:lpstr>Send Parameters to the View</vt:lpstr>
      <vt:lpstr>Form</vt:lpstr>
      <vt:lpstr>File 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999</cp:revision>
  <cp:lastPrinted>2020-07-07T09:15:00Z</cp:lastPrinted>
  <dcterms:created xsi:type="dcterms:W3CDTF">2017-11-09T17:09:00Z</dcterms:created>
  <dcterms:modified xsi:type="dcterms:W3CDTF">2021-03-04T03:55:01Z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