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3" r:id="rId3"/>
    <p:sldId id="1387" r:id="rId4"/>
    <p:sldId id="1901" r:id="rId6"/>
    <p:sldId id="1899" r:id="rId7"/>
    <p:sldId id="1950" r:id="rId8"/>
    <p:sldId id="1900" r:id="rId9"/>
    <p:sldId id="1875" r:id="rId10"/>
    <p:sldId id="1865" r:id="rId11"/>
    <p:sldId id="1866" r:id="rId12"/>
    <p:sldId id="1867" r:id="rId13"/>
    <p:sldId id="1868" r:id="rId14"/>
    <p:sldId id="1869" r:id="rId15"/>
    <p:sldId id="1870" r:id="rId16"/>
    <p:sldId id="1871" r:id="rId17"/>
    <p:sldId id="1944" r:id="rId18"/>
    <p:sldId id="1816" r:id="rId19"/>
    <p:sldId id="1946" r:id="rId20"/>
    <p:sldId id="1942" r:id="rId21"/>
    <p:sldId id="1945" r:id="rId22"/>
    <p:sldId id="1947" r:id="rId23"/>
    <p:sldId id="1948" r:id="rId24"/>
    <p:sldId id="1943" r:id="rId25"/>
    <p:sldId id="1949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Eternal Storage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26870"/>
            <a:ext cx="6010910" cy="26968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71060"/>
            <a:ext cx="381952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actural impl contract's data structure doesn't need to follow the previous impl contract's data structure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Cons: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Hard to write, as we need to extract all the data storing out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710" y="2730500"/>
            <a:ext cx="6629400" cy="27952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Use pregenerated impl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Use fixed impl Use pregenerated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460" y="4745990"/>
            <a:ext cx="8511540" cy="8642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85035"/>
            <a:ext cx="7256780" cy="15284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ProxyAdmin &amp; ProxyFactory 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Check if IniupgradProxy and AdminUpgradeProx have initializer (Inherited with admin)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 Storage has contrustor, so can use upgradeto without init data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583815" y="675640"/>
            <a:ext cx="3976370" cy="8388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Contract Quick Learning Tricks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1. read test cases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2. read contract deploy scripts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Tasks: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1. Add </a:t>
            </a: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 Proxy admin and Proxy Factor to </a:t>
            </a:r>
            <a:r>
              <a:rPr lang="en-US" altLang="en-US" sz="1540" dirty="0">
                <a:solidFill>
                  <a:srgbClr val="262626"/>
                </a:solidFill>
              </a:rPr>
              <a:t>PrivateStamp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2. Explain Aave's contract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3. Add version to make Proxy upgradeable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Web3 Introduction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Components: https://web3js.readthedocs.io/en/v1.3.0/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FF0000"/>
                </a:solidFill>
              </a:rPr>
              <a:t>eth</a:t>
            </a:r>
            <a:r>
              <a:rPr lang="en-US" altLang="en-US" sz="1540" dirty="0">
                <a:solidFill>
                  <a:srgbClr val="262626"/>
                </a:solidFill>
              </a:rPr>
              <a:t> - package allows you to interact with an Ethereum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1540" dirty="0">
                <a:solidFill>
                  <a:srgbClr val="262626"/>
                </a:solidFill>
              </a:rPr>
              <a:t>blockchain and Ethereum smart contracts. query, sendTx etc.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subscribe - function lets you subscribe to specific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1540" dirty="0">
                <a:solidFill>
                  <a:srgbClr val="262626"/>
                </a:solidFill>
              </a:rPr>
              <a:t>events in the blockchain. Example: Dex trading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FF0000"/>
                </a:solidFill>
              </a:rPr>
              <a:t>contract</a:t>
            </a:r>
            <a:r>
              <a:rPr lang="en-US" altLang="en-US" sz="1540" dirty="0">
                <a:solidFill>
                  <a:srgbClr val="262626"/>
                </a:solidFill>
              </a:rPr>
              <a:t> - makes it easy to interact with smart contracts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1540" dirty="0">
                <a:solidFill>
                  <a:srgbClr val="262626"/>
                </a:solidFill>
              </a:rPr>
              <a:t>on the ethereum blockchain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FF0000"/>
                </a:solidFill>
              </a:rPr>
              <a:t>account</a:t>
            </a:r>
            <a:r>
              <a:rPr lang="en-US" altLang="en-US" sz="1540" dirty="0">
                <a:solidFill>
                  <a:srgbClr val="262626"/>
                </a:solidFill>
              </a:rPr>
              <a:t> - contains functions to generate Ethereum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1540" dirty="0">
                <a:solidFill>
                  <a:srgbClr val="262626"/>
                </a:solidFill>
              </a:rPr>
              <a:t>accounts and sign transactions and data.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personal - package allows you to interact with the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1540" dirty="0">
                <a:solidFill>
                  <a:srgbClr val="262626"/>
                </a:solidFill>
              </a:rPr>
              <a:t>Ethereum node’s accounts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200" y="1567180"/>
            <a:ext cx="2724150" cy="37242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Gas vs GasLimit vs GasPrice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Gas vs GasPrice vs Gas Limit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Gas is the unit of calculation that indicates the fee for a particular action or transaction.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Excuting every line of code  requires gas = fule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The Gas Limit is the maximum amount of Gas that a user is willing to pay for performing this action or confirming a transaction (a minimum of 21,000).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Max Gas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The price of Gas (Gas Price) is the amount of Gwei that the user is willing to spend on each unit of Gas.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Auction = willingness to pay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Estimate Gas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Generate Encode Data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Get Estimated Gas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3519805"/>
            <a:ext cx="7959090" cy="1752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98930"/>
            <a:ext cx="7616190" cy="11341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Dive into Proxy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Web3 Intro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Web3 React Interaction</a:t>
            </a: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Transaction Type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Query vs Write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Call - query, no gas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Write to Contrcts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Step 1: </a:t>
            </a: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Generate Encode Data</a:t>
            </a:r>
            <a:endParaRPr lang="en-US" altLang="en-US" sz="1535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036445"/>
            <a:ext cx="8061325" cy="9067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548505"/>
            <a:ext cx="7616190" cy="11341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Transaction Type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Query vs Write </a:t>
            </a:r>
            <a:r>
              <a:rPr lang="zh-CN" altLang="en-US" sz="1540" dirty="0">
                <a:solidFill>
                  <a:srgbClr val="262626"/>
                </a:solidFill>
              </a:rPr>
              <a:t>（</a:t>
            </a:r>
            <a:r>
              <a:rPr lang="en-US" altLang="zh-CN" sz="1540" dirty="0">
                <a:solidFill>
                  <a:srgbClr val="FF0000"/>
                </a:solidFill>
              </a:rPr>
              <a:t>Code Demo</a:t>
            </a:r>
            <a:r>
              <a:rPr lang="en-US" altLang="zh-CN" sz="1540" dirty="0">
                <a:solidFill>
                  <a:srgbClr val="262626"/>
                </a:solidFill>
              </a:rPr>
              <a:t>)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Write to Contrcts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Step 2: </a:t>
            </a: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Sign a transaction</a:t>
            </a: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Step3: Send Raw Transaction</a:t>
            </a: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replace 0x with signedTransaction.rawTransaction</a:t>
            </a: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342515"/>
            <a:ext cx="5925185" cy="1537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944745"/>
            <a:ext cx="7708900" cy="8204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Function Call RPC vs signedTx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RPC </a:t>
            </a:r>
            <a:r>
              <a:rPr lang="zh-CN" altLang="en-US" sz="1535" dirty="0">
                <a:solidFill>
                  <a:srgbClr val="262626"/>
                </a:solidFill>
                <a:sym typeface="+mn-ea"/>
              </a:rPr>
              <a:t>（</a:t>
            </a:r>
            <a:r>
              <a:rPr lang="en-US" altLang="zh-CN" sz="1535" dirty="0">
                <a:solidFill>
                  <a:srgbClr val="FF0000"/>
                </a:solidFill>
                <a:sym typeface="+mn-ea"/>
              </a:rPr>
              <a:t>Code Demo</a:t>
            </a:r>
            <a:r>
              <a:rPr lang="en-US" altLang="zh-CN" sz="1535" dirty="0">
                <a:solidFill>
                  <a:srgbClr val="262626"/>
                </a:solidFill>
                <a:sym typeface="+mn-ea"/>
              </a:rPr>
              <a:t>)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Send Raw Post request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779905"/>
            <a:ext cx="4835525" cy="1533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3440430"/>
            <a:ext cx="4171950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40" dirty="0">
                <a:solidFill>
                  <a:srgbClr val="262626"/>
                </a:solidFill>
              </a:rPr>
              <a:t>Add Web3 to React (</a:t>
            </a:r>
            <a:r>
              <a:rPr lang="en-US" sz="1540" dirty="0">
                <a:solidFill>
                  <a:srgbClr val="FF0000"/>
                </a:solidFill>
              </a:rPr>
              <a:t>Code Demo</a:t>
            </a:r>
            <a:r>
              <a:rPr lang="en-US" sz="1540" dirty="0">
                <a:solidFill>
                  <a:srgbClr val="262626"/>
                </a:solidFill>
              </a:rPr>
              <a:t>)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Proxy: fall back and delegateCall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BaseUpgradeabilityProxy: no initializer or contractor, has upgradeto &amp; impl slot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399030" y="134620"/>
            <a:ext cx="4324350" cy="91230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https://github.com/OpenZeppelin/openzeppelin-sdk/tree/master/packages/lib/contracts/upgradeability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Keccak-256 - reserve a slot for proxy, so that this slot can never be allocated to compiler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" y="3603625"/>
            <a:ext cx="9006205" cy="1626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InitializableUpgradebilityProxy: with initializer &amp; Initialize the impl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BaseAdminUpgradeabilityProxy: Add admin, no Initializer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UpgradeabilityProxy: with constructor and set the impl slot 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sym typeface="+mn-ea"/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399030" y="134620"/>
            <a:ext cx="4324350" cy="91230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InitializableAdminUpgradebilityProxy:  Initialize the impl and set admin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AdminUpgradeabilityProxy: with constructor and set admin add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sym typeface="+mn-ea"/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399030" y="134620"/>
            <a:ext cx="4324350" cy="91230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Inherited, </a:t>
            </a:r>
            <a:r>
              <a:rPr lang="en-US" altLang="zh-CN" sz="1800" dirty="0">
                <a:solidFill>
                  <a:srgbClr val="262626"/>
                </a:solidFill>
              </a:rPr>
              <a:t>Unstructured, External Storage, ProxyFactory and ProxyAdmin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262626"/>
                </a:solidFill>
              </a:rPr>
              <a:t>Inherited</a:t>
            </a:r>
            <a:endParaRPr lang="en-US" altLang="en-US" sz="1800" b="1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What does it mean by upgradability? there is a initializer in the smartcontract or there are no constructor / initializer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3296920"/>
            <a:ext cx="7965440" cy="28327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Drawbacks: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Data Model cannot be changed, can only be updated or add new features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2774315"/>
            <a:ext cx="8203565" cy="2917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Eternal Storage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2404110"/>
            <a:ext cx="8724900" cy="3381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3916</Words>
  <Application>WPS 演示</Application>
  <PresentationFormat>On-screen Show (4:3)</PresentationFormat>
  <Paragraphs>196</Paragraphs>
  <Slides>23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Montserrat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Contract Quick Learning Tricks</vt:lpstr>
      <vt:lpstr>Code Demo</vt:lpstr>
      <vt:lpstr>Web3 Introduction</vt:lpstr>
      <vt:lpstr>Gas vs GasLimit vs GasPrice</vt:lpstr>
      <vt:lpstr>Estimate Gas</vt:lpstr>
      <vt:lpstr>Transaction Type</vt:lpstr>
      <vt:lpstr>Transaction Type</vt:lpstr>
      <vt:lpstr>Function Call RPC vs signedTx</vt:lpstr>
      <vt:lpstr>Code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1296</cp:revision>
  <cp:lastPrinted>2020-07-07T09:15:00Z</cp:lastPrinted>
  <dcterms:created xsi:type="dcterms:W3CDTF">2017-11-09T17:09:00Z</dcterms:created>
  <dcterms:modified xsi:type="dcterms:W3CDTF">2021-03-10T15:30:20Z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