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1837" r:id="rId2"/>
    <p:sldId id="1850" r:id="rId3"/>
    <p:sldId id="1876" r:id="rId4"/>
    <p:sldId id="1877" r:id="rId5"/>
    <p:sldId id="1851" r:id="rId6"/>
    <p:sldId id="1551" r:id="rId7"/>
    <p:sldId id="1826" r:id="rId8"/>
    <p:sldId id="1816" r:id="rId9"/>
    <p:sldId id="1878" r:id="rId10"/>
    <p:sldId id="1864" r:id="rId11"/>
    <p:sldId id="1879" r:id="rId12"/>
    <p:sldId id="1817" r:id="rId13"/>
    <p:sldId id="1880" r:id="rId14"/>
    <p:sldId id="1827" r:id="rId15"/>
    <p:sldId id="1881" r:id="rId16"/>
    <p:sldId id="1818" r:id="rId17"/>
    <p:sldId id="1902" r:id="rId18"/>
    <p:sldId id="1865" r:id="rId19"/>
    <p:sldId id="1819" r:id="rId20"/>
    <p:sldId id="1882" r:id="rId21"/>
    <p:sldId id="1883" r:id="rId22"/>
    <p:sldId id="1884" r:id="rId23"/>
    <p:sldId id="1820" r:id="rId24"/>
    <p:sldId id="1821" r:id="rId25"/>
    <p:sldId id="1828" r:id="rId26"/>
    <p:sldId id="1829" r:id="rId27"/>
    <p:sldId id="1885" r:id="rId28"/>
    <p:sldId id="1875" r:id="rId29"/>
    <p:sldId id="1822" r:id="rId3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5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Yan" initials="P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40" autoAdjust="0"/>
    <p:restoredTop sz="94597" autoAdjust="0"/>
  </p:normalViewPr>
  <p:slideViewPr>
    <p:cSldViewPr snapToGrid="0">
      <p:cViewPr varScale="1">
        <p:scale>
          <a:sx n="81" d="100"/>
          <a:sy n="81" d="100"/>
        </p:scale>
        <p:origin x="1810" y="62"/>
      </p:cViewPr>
      <p:guideLst>
        <p:guide orient="horz" pos="2160"/>
        <p:guide pos="2850"/>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e Wee Chua" userId="5fb630bc9e19550d" providerId="LiveId" clId="{C8740031-7BBC-44B5-AE37-459DDE5813AC}"/>
    <pc:docChg chg="modSld">
      <pc:chgData name="Chee Wee Chua" userId="5fb630bc9e19550d" providerId="LiveId" clId="{C8740031-7BBC-44B5-AE37-459DDE5813AC}" dt="2021-02-16T03:07:21.789" v="1" actId="20577"/>
      <pc:docMkLst>
        <pc:docMk/>
      </pc:docMkLst>
      <pc:sldChg chg="modSp mod">
        <pc:chgData name="Chee Wee Chua" userId="5fb630bc9e19550d" providerId="LiveId" clId="{C8740031-7BBC-44B5-AE37-459DDE5813AC}" dt="2021-02-16T03:07:21.789" v="1" actId="20577"/>
        <pc:sldMkLst>
          <pc:docMk/>
          <pc:sldMk cId="0" sldId="1864"/>
        </pc:sldMkLst>
        <pc:spChg chg="mod">
          <ac:chgData name="Chee Wee Chua" userId="5fb630bc9e19550d" providerId="LiveId" clId="{C8740031-7BBC-44B5-AE37-459DDE5813AC}" dt="2021-02-16T03:07:21.789" v="1" actId="20577"/>
          <ac:spMkLst>
            <pc:docMk/>
            <pc:sldMk cId="0" sldId="1864"/>
            <ac:spMk id="1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7"/>
          </a:xfrm>
          <a:prstGeom prst="rect">
            <a:avLst/>
          </a:prstGeom>
        </p:spPr>
        <p:txBody>
          <a:bodyPr vert="horz" lIns="96654" tIns="48328" rIns="96654" bIns="48328" rtlCol="0"/>
          <a:lstStyle>
            <a:lvl1pPr algn="l">
              <a:defRPr sz="13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6654" tIns="48328" rIns="96654" bIns="48328" rtlCol="0"/>
          <a:lstStyle>
            <a:lvl1pPr algn="r">
              <a:defRPr sz="1300"/>
            </a:lvl1pPr>
          </a:lstStyle>
          <a:p>
            <a:fld id="{3ACEC32E-EEDF-4F6F-9227-E6EDC3686343}" type="datetimeFigureOut">
              <a:rPr lang="en-US" smtClean="0"/>
              <a:t>2/16/2021</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54" tIns="48328" rIns="96654" bIns="48328"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6654" tIns="48328" rIns="96654" bIns="4832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119475"/>
            <a:ext cx="3169920" cy="481726"/>
          </a:xfrm>
          <a:prstGeom prst="rect">
            <a:avLst/>
          </a:prstGeom>
        </p:spPr>
        <p:txBody>
          <a:bodyPr vert="horz" lIns="96654" tIns="48328" rIns="96654" bIns="48328"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4" tIns="48328" rIns="96654" bIns="48328" rtlCol="0" anchor="b"/>
          <a:lstStyle>
            <a:lvl1pPr algn="r">
              <a:defRPr sz="1300"/>
            </a:lvl1pPr>
          </a:lstStyle>
          <a:p>
            <a:fld id="{E21EC080-2224-427D-8004-F896D4FDE80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D18584A-46E0-4748-9A73-182D262C1888}" type="datetimeFigureOut">
              <a:rPr lang="en-US" smtClean="0"/>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8584A-46E0-4748-9A73-182D262C1888}" type="datetimeFigureOut">
              <a:rPr lang="en-US" smtClean="0"/>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8584A-46E0-4748-9A73-182D262C1888}" type="datetimeFigureOut">
              <a:rPr lang="en-US" smtClean="0"/>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0">
    <p:spTree>
      <p:nvGrpSpPr>
        <p:cNvPr id="1" name=""/>
        <p:cNvGrpSpPr/>
        <p:nvPr/>
      </p:nvGrpSpPr>
      <p:grpSpPr>
        <a:xfrm>
          <a:off x="0" y="0"/>
          <a:ext cx="0" cy="0"/>
          <a:chOff x="0" y="0"/>
          <a:chExt cx="0" cy="0"/>
        </a:xfrm>
      </p:grpSpPr>
      <p:sp>
        <p:nvSpPr>
          <p:cNvPr id="133" name="幻灯片编号"/>
          <p:cNvSpPr txBox="1">
            <a:spLocks noGrp="1"/>
          </p:cNvSpPr>
          <p:nvPr>
            <p:ph type="sldNum" sz="quarter" idx="2"/>
          </p:nvPr>
        </p:nvSpPr>
        <p:spPr>
          <a:xfrm>
            <a:off x="8566175" y="6478588"/>
            <a:ext cx="120626" cy="184151"/>
          </a:xfrm>
          <a:prstGeom prst="rect">
            <a:avLst/>
          </a:prstGeom>
          <a:ln w="12700"/>
        </p:spPr>
        <p:txBody>
          <a:bodyPr lIns="0" tIns="0" rIns="0" bIns="0" anchor="b"/>
          <a:lstStyle/>
          <a:p>
            <a:fld id="{86CB4B4D-7CA3-9044-876B-883B54F8677D}" type="slidenum">
              <a:rPr/>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hasCustomPrompt="1"/>
          </p:nvPr>
        </p:nvSpPr>
        <p:spPr>
          <a:prstGeom prst="rect">
            <a:avLst/>
          </a:prstGeom>
        </p:spPr>
        <p:txBody>
          <a:bodyPr/>
          <a:lstStyle/>
          <a:p>
            <a:r>
              <a:t>标题文本</a:t>
            </a:r>
          </a:p>
        </p:txBody>
      </p:sp>
      <p:sp>
        <p:nvSpPr>
          <p:cNvPr id="21"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_03">
    <p:spTree>
      <p:nvGrpSpPr>
        <p:cNvPr id="1" name=""/>
        <p:cNvGrpSpPr/>
        <p:nvPr/>
      </p:nvGrpSpPr>
      <p:grpSpPr>
        <a:xfrm>
          <a:off x="0" y="0"/>
          <a:ext cx="0" cy="0"/>
          <a:chOff x="0" y="0"/>
          <a:chExt cx="0" cy="0"/>
        </a:xfrm>
      </p:grpSpPr>
      <p:sp>
        <p:nvSpPr>
          <p:cNvPr id="7" name="Picture Placeholder 11"/>
          <p:cNvSpPr>
            <a:spLocks noGrp="1"/>
          </p:cNvSpPr>
          <p:nvPr>
            <p:ph type="pic" sz="quarter" idx="10" hasCustomPrompt="1"/>
          </p:nvPr>
        </p:nvSpPr>
        <p:spPr>
          <a:xfrm>
            <a:off x="-1" y="0"/>
            <a:ext cx="9144001" cy="6858000"/>
          </a:xfrm>
        </p:spPr>
        <p:txBody>
          <a:bodyPr anchor="ctr" anchorCtr="1">
            <a:normAutofit/>
          </a:bodyPr>
          <a:lstStyle>
            <a:lvl1pPr marL="0" indent="0">
              <a:buNone/>
              <a:defRPr sz="1800">
                <a:solidFill>
                  <a:schemeClr val="bg1"/>
                </a:solidFill>
              </a:defRPr>
            </a:lvl1pPr>
          </a:lstStyle>
          <a:p>
            <a:r>
              <a:rPr lang="en-US" noProof="0" dirty="0"/>
              <a:t>Insert Image</a:t>
            </a:r>
          </a:p>
        </p:txBody>
      </p:sp>
      <p:sp>
        <p:nvSpPr>
          <p:cNvPr id="2" name="Title 1"/>
          <p:cNvSpPr>
            <a:spLocks noGrp="1"/>
          </p:cNvSpPr>
          <p:nvPr>
            <p:ph type="ctrTitle" hasCustomPrompt="1"/>
          </p:nvPr>
        </p:nvSpPr>
        <p:spPr>
          <a:xfrm>
            <a:off x="237015" y="2404234"/>
            <a:ext cx="3997529" cy="1746504"/>
          </a:xfrm>
        </p:spPr>
        <p:txBody>
          <a:bodyPr vert="horz" lIns="0" tIns="45720" rIns="0" bIns="45720" rtlCol="0" anchor="b" anchorCtr="1">
            <a:noAutofit/>
          </a:bodyPr>
          <a:lstStyle>
            <a:lvl1pPr>
              <a:defRPr lang="en-GB" dirty="0">
                <a:solidFill>
                  <a:schemeClr val="bg1"/>
                </a:solidFill>
              </a:defRPr>
            </a:lvl1pPr>
          </a:lstStyle>
          <a:p>
            <a:pPr marL="0" lvl="0"/>
            <a:r>
              <a:rPr lang="en-US" noProof="0"/>
              <a:t>TITLE</a:t>
            </a:r>
          </a:p>
        </p:txBody>
      </p:sp>
      <p:sp>
        <p:nvSpPr>
          <p:cNvPr id="3" name="Subtitle 2"/>
          <p:cNvSpPr>
            <a:spLocks noGrp="1"/>
          </p:cNvSpPr>
          <p:nvPr>
            <p:ph type="subTitle" idx="1" hasCustomPrompt="1"/>
          </p:nvPr>
        </p:nvSpPr>
        <p:spPr>
          <a:xfrm>
            <a:off x="339885" y="4553291"/>
            <a:ext cx="3787133" cy="521208"/>
          </a:xfrm>
        </p:spPr>
        <p:txBody>
          <a:bodyPr vert="horz" lIns="0" tIns="0" rIns="0" bIns="0" rtlCol="0" anchor="t" anchorCtr="1">
            <a:noAutofit/>
          </a:bodyPr>
          <a:lstStyle>
            <a:lvl1pPr marL="0" indent="0">
              <a:lnSpc>
                <a:spcPct val="100000"/>
              </a:lnSpc>
              <a:spcBef>
                <a:spcPts val="0"/>
              </a:spcBef>
              <a:buNone/>
              <a:defRPr lang="en-GB" sz="1500" dirty="0">
                <a:solidFill>
                  <a:schemeClr val="bg1"/>
                </a:solidFill>
              </a:defRPr>
            </a:lvl1pPr>
          </a:lstStyle>
          <a:p>
            <a:pPr lvl="0"/>
            <a:r>
              <a:rPr lang="en-US" noProof="0"/>
              <a:t>Subtitle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D18584A-46E0-4748-9A73-182D262C1888}" type="datetimeFigureOut">
              <a:rPr lang="en-US" smtClean="0"/>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18584A-46E0-4748-9A73-182D262C1888}" type="datetimeFigureOut">
              <a:rPr lang="en-US" smtClean="0"/>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18584A-46E0-4748-9A73-182D262C1888}" type="datetimeFigureOut">
              <a:rPr lang="en-US" smtClean="0"/>
              <a:t>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1"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D18584A-46E0-4748-9A73-182D262C1888}" type="datetimeFigureOut">
              <a:rPr lang="en-US" smtClean="0"/>
              <a:t>2/16/2021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11C2CC-ED7A-44FF-B284-7411D3F2E85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18584A-46E0-4748-9A73-182D262C1888}" type="datetimeFigureOut">
              <a:rPr lang="en-US" smtClean="0"/>
              <a:t>2/16/2021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11C2CC-ED7A-44FF-B284-7411D3F2E85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18584A-46E0-4748-9A73-182D262C1888}" type="datetimeFigureOut">
              <a:rPr lang="en-US" smtClean="0"/>
              <a:t>2/16/2021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11C2CC-ED7A-44FF-B284-7411D3F2E85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18584A-46E0-4748-9A73-182D262C1888}" type="datetimeFigureOut">
              <a:rPr lang="en-US" smtClean="0"/>
              <a:t>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18584A-46E0-4748-9A73-182D262C1888}" type="datetimeFigureOut">
              <a:rPr lang="en-US" smtClean="0"/>
              <a:t>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8584A-46E0-4748-9A73-182D262C1888}" type="datetimeFigureOut">
              <a:rPr lang="en-US" smtClean="0"/>
              <a:t>2/16/2021</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1C2CC-ED7A-44FF-B284-7411D3F2E85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16"/>
          <p:cNvSpPr>
            <a:spLocks noGrp="1" noRot="1" noChangeAspect="1" noMove="1" noResize="1" noEditPoints="1" noAdjustHandles="1" noChangeArrowheads="1" noChangeShapeType="1" noTextEdit="1"/>
          </p:cNvSpPr>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ctrTitle"/>
          </p:nvPr>
        </p:nvSpPr>
        <p:spPr>
          <a:xfrm>
            <a:off x="632843" y="4878964"/>
            <a:ext cx="7897185" cy="1000655"/>
          </a:xfrm>
        </p:spPr>
        <p:txBody>
          <a:bodyPr vert="horz" lIns="91440" tIns="45720" rIns="91440" bIns="45720" rtlCol="0" anchor="t">
            <a:normAutofit/>
          </a:bodyPr>
          <a:lstStyle/>
          <a:p>
            <a:pPr algn="ctr"/>
            <a:r>
              <a:rPr lang="en-US" sz="3200" dirty="0">
                <a:solidFill>
                  <a:schemeClr val="tx2"/>
                </a:solidFill>
              </a:rPr>
              <a:t>Enterprise Blockchain Developers (Intermediate)</a:t>
            </a:r>
          </a:p>
        </p:txBody>
      </p:sp>
      <p:pic>
        <p:nvPicPr>
          <p:cNvPr id="6" name="Picture 5"/>
          <p:cNvPicPr>
            <a:picLocks noChangeAspect="1"/>
          </p:cNvPicPr>
          <p:nvPr/>
        </p:nvPicPr>
        <p:blipFill rotWithShape="1">
          <a:blip r:embed="rId3"/>
          <a:srcRect t="9158" b="9158"/>
          <a:stretch>
            <a:fillRect/>
          </a:stretch>
        </p:blipFill>
        <p:spPr>
          <a:xfrm>
            <a:off x="20" y="10"/>
            <a:ext cx="9143980" cy="4201449"/>
          </a:xfrm>
          <a:prstGeom prst="rect">
            <a:avLst/>
          </a:prstGeom>
        </p:spPr>
      </p:pic>
      <p:grpSp>
        <p:nvGrpSpPr>
          <p:cNvPr id="26" name="Group 18"/>
          <p:cNvGrpSpPr>
            <a:grpSpLocks noGrp="1" noUngrp="1" noRot="1" noChangeAspect="1" noMove="1" noResize="1"/>
          </p:cNvGrpSpPr>
          <p:nvPr/>
        </p:nvGrpSpPr>
        <p:grpSpPr>
          <a:xfrm>
            <a:off x="0" y="2941813"/>
            <a:ext cx="9141713" cy="1828800"/>
            <a:chOff x="-305" y="3144820"/>
            <a:chExt cx="9182100" cy="1551136"/>
          </a:xfrm>
        </p:grpSpPr>
        <p:sp useBgFill="1">
          <p:nvSpPr>
            <p:cNvPr id="20" name="Freeform: Shape 19"/>
            <p:cNvSpPr/>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27" name="Freeform: Shape 20"/>
            <p:cNvSpPr/>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2" name="Freeform: Shape 21"/>
            <p:cNvSpPr/>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8" name="Freeform: Shape 22"/>
            <p:cNvSpPr/>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32" name="Rectangle 31"/>
          <p:cNvSpPr/>
          <p:nvPr/>
        </p:nvSpPr>
        <p:spPr>
          <a:xfrm>
            <a:off x="-169607" y="84246"/>
            <a:ext cx="9313607" cy="7929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3330" y="289587"/>
            <a:ext cx="1600430" cy="477051"/>
          </a:xfrm>
          <a:prstGeom prst="rect">
            <a:avLst/>
          </a:prstGeom>
        </p:spPr>
      </p:pic>
      <p:pic>
        <p:nvPicPr>
          <p:cNvPr id="34" name="Picture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34699" y="271782"/>
            <a:ext cx="988629" cy="454592"/>
          </a:xfrm>
          <a:prstGeom prst="rect">
            <a:avLst/>
          </a:prstGeom>
        </p:spPr>
      </p:pic>
      <p:pic>
        <p:nvPicPr>
          <p:cNvPr id="35" name="Picture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36573" y="352882"/>
            <a:ext cx="1894118" cy="373492"/>
          </a:xfrm>
          <a:prstGeom prst="rect">
            <a:avLst/>
          </a:prstGeom>
        </p:spPr>
      </p:pic>
      <p:sp>
        <p:nvSpPr>
          <p:cNvPr id="36" name="TextBox 35"/>
          <p:cNvSpPr txBox="1"/>
          <p:nvPr/>
        </p:nvSpPr>
        <p:spPr>
          <a:xfrm>
            <a:off x="6811628" y="145605"/>
            <a:ext cx="1352876" cy="253916"/>
          </a:xfrm>
          <a:prstGeom prst="rect">
            <a:avLst/>
          </a:prstGeom>
          <a:noFill/>
        </p:spPr>
        <p:txBody>
          <a:bodyPr wrap="square" rtlCol="0">
            <a:spAutoFit/>
          </a:bodyPr>
          <a:lstStyle/>
          <a:p>
            <a:r>
              <a:rPr lang="en-SG" sz="1050" dirty="0"/>
              <a:t>In support of</a:t>
            </a:r>
          </a:p>
        </p:txBody>
      </p:sp>
      <p:pic>
        <p:nvPicPr>
          <p:cNvPr id="37" name="Picture 2" descr="BAS_logo_FA_ Horizontal_RGB Web"/>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0815" y="145605"/>
            <a:ext cx="1348818" cy="67440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SmartMesh – The BrandLaureat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565637" y="6271357"/>
            <a:ext cx="717615" cy="47841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7604507" y="6071372"/>
            <a:ext cx="925521" cy="260096"/>
          </a:xfrm>
          <a:prstGeom prst="rect">
            <a:avLst/>
          </a:prstGeom>
          <a:noFill/>
        </p:spPr>
        <p:txBody>
          <a:bodyPr wrap="square" rtlCol="0">
            <a:spAutoFit/>
          </a:bodyPr>
          <a:lstStyle/>
          <a:p>
            <a:r>
              <a:rPr lang="en-SG" sz="1050" dirty="0"/>
              <a:t>Powered By</a:t>
            </a:r>
          </a:p>
        </p:txBody>
      </p:sp>
      <p:pic>
        <p:nvPicPr>
          <p:cNvPr id="40" name="Picture 39"/>
          <p:cNvPicPr>
            <a:picLocks noChangeAspect="1"/>
          </p:cNvPicPr>
          <p:nvPr/>
        </p:nvPicPr>
        <p:blipFill>
          <a:blip r:embed="rId9"/>
          <a:stretch>
            <a:fillRect/>
          </a:stretch>
        </p:blipFill>
        <p:spPr>
          <a:xfrm>
            <a:off x="8437229" y="6268126"/>
            <a:ext cx="500274" cy="4929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The Mechanism of APY (robot-advisor)</a:t>
            </a:r>
          </a:p>
        </p:txBody>
      </p:sp>
      <p:sp>
        <p:nvSpPr>
          <p:cNvPr id="4" name="矩形 3"/>
          <p:cNvSpPr/>
          <p:nvPr/>
        </p:nvSpPr>
        <p:spPr>
          <a:xfrm>
            <a:off x="7028815" y="979170"/>
            <a:ext cx="777875" cy="633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Stable Coins</a:t>
            </a:r>
          </a:p>
        </p:txBody>
      </p:sp>
      <p:sp>
        <p:nvSpPr>
          <p:cNvPr id="5" name="矩形 4"/>
          <p:cNvSpPr/>
          <p:nvPr/>
        </p:nvSpPr>
        <p:spPr>
          <a:xfrm>
            <a:off x="6724650" y="2279650"/>
            <a:ext cx="1381125" cy="6337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Smart Contract</a:t>
            </a:r>
          </a:p>
        </p:txBody>
      </p:sp>
      <p:sp>
        <p:nvSpPr>
          <p:cNvPr id="6" name="矩形 5"/>
          <p:cNvSpPr/>
          <p:nvPr/>
        </p:nvSpPr>
        <p:spPr>
          <a:xfrm>
            <a:off x="5008880" y="979170"/>
            <a:ext cx="777875" cy="633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p:cNvCxnSpPr>
            <a:stCxn id="4" idx="2"/>
            <a:endCxn id="5" idx="0"/>
          </p:cNvCxnSpPr>
          <p:nvPr/>
        </p:nvCxnSpPr>
        <p:spPr>
          <a:xfrm flipH="1">
            <a:off x="7415530" y="1612900"/>
            <a:ext cx="2540" cy="666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7550150" y="1762125"/>
            <a:ext cx="965200" cy="368300"/>
          </a:xfrm>
          <a:prstGeom prst="rect">
            <a:avLst/>
          </a:prstGeom>
          <a:noFill/>
        </p:spPr>
        <p:txBody>
          <a:bodyPr wrap="square" rtlCol="0">
            <a:spAutoFit/>
          </a:bodyPr>
          <a:lstStyle/>
          <a:p>
            <a:r>
              <a:rPr lang="en-US" altLang="zh-CN"/>
              <a:t>deposit</a:t>
            </a:r>
          </a:p>
        </p:txBody>
      </p:sp>
      <p:pic>
        <p:nvPicPr>
          <p:cNvPr id="10" name="图片 9" descr="assets--MKH2_ytXlW8XzpXtbG_--MKJQI6ks0cILZ8k5LDx--MKMPzz76FIvXDETJwDg-apy-finance"/>
          <p:cNvPicPr>
            <a:picLocks noChangeAspect="1"/>
          </p:cNvPicPr>
          <p:nvPr/>
        </p:nvPicPr>
        <p:blipFill>
          <a:blip r:embed="rId2"/>
          <a:stretch>
            <a:fillRect/>
          </a:stretch>
        </p:blipFill>
        <p:spPr>
          <a:xfrm>
            <a:off x="0" y="885825"/>
            <a:ext cx="5801360" cy="5972175"/>
          </a:xfrm>
          <a:prstGeom prst="rect">
            <a:avLst/>
          </a:prstGeom>
        </p:spPr>
      </p:pic>
      <p:sp>
        <p:nvSpPr>
          <p:cNvPr id="11" name="矩形 10"/>
          <p:cNvSpPr/>
          <p:nvPr/>
        </p:nvSpPr>
        <p:spPr>
          <a:xfrm>
            <a:off x="7028815" y="3586480"/>
            <a:ext cx="777875" cy="633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LP</a:t>
            </a:r>
          </a:p>
          <a:p>
            <a:pPr algn="ctr"/>
            <a:r>
              <a:rPr lang="en-US" altLang="zh-CN"/>
              <a:t>APT</a:t>
            </a:r>
          </a:p>
        </p:txBody>
      </p:sp>
      <p:sp>
        <p:nvSpPr>
          <p:cNvPr id="12" name="矩形 11"/>
          <p:cNvSpPr/>
          <p:nvPr/>
        </p:nvSpPr>
        <p:spPr>
          <a:xfrm>
            <a:off x="7028815" y="4883785"/>
            <a:ext cx="777875" cy="633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APY</a:t>
            </a:r>
          </a:p>
        </p:txBody>
      </p:sp>
      <p:sp>
        <p:nvSpPr>
          <p:cNvPr id="13" name="文本框 12"/>
          <p:cNvSpPr txBox="1"/>
          <p:nvPr/>
        </p:nvSpPr>
        <p:spPr>
          <a:xfrm>
            <a:off x="7806690" y="3106420"/>
            <a:ext cx="965200" cy="645160"/>
          </a:xfrm>
          <a:prstGeom prst="rect">
            <a:avLst/>
          </a:prstGeom>
          <a:noFill/>
        </p:spPr>
        <p:txBody>
          <a:bodyPr wrap="square" rtlCol="0">
            <a:spAutoFit/>
          </a:bodyPr>
          <a:lstStyle/>
          <a:p>
            <a:r>
              <a:rPr lang="en-US" altLang="zh-CN" dirty="0"/>
              <a:t>Obtain Receipt</a:t>
            </a:r>
          </a:p>
        </p:txBody>
      </p:sp>
      <p:cxnSp>
        <p:nvCxnSpPr>
          <p:cNvPr id="14" name="直接箭头连接符 13"/>
          <p:cNvCxnSpPr>
            <a:stCxn id="11" idx="2"/>
            <a:endCxn id="12" idx="0"/>
          </p:cNvCxnSpPr>
          <p:nvPr/>
        </p:nvCxnSpPr>
        <p:spPr>
          <a:xfrm>
            <a:off x="7418070" y="4220210"/>
            <a:ext cx="0" cy="663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7806690" y="4357370"/>
            <a:ext cx="965200" cy="645160"/>
          </a:xfrm>
          <a:prstGeom prst="rect">
            <a:avLst/>
          </a:prstGeom>
          <a:noFill/>
        </p:spPr>
        <p:txBody>
          <a:bodyPr wrap="square" rtlCol="0">
            <a:spAutoFit/>
          </a:bodyPr>
          <a:lstStyle/>
          <a:p>
            <a:r>
              <a:rPr lang="en-US" altLang="zh-CN"/>
              <a:t>auto mine</a:t>
            </a:r>
          </a:p>
        </p:txBody>
      </p:sp>
      <p:cxnSp>
        <p:nvCxnSpPr>
          <p:cNvPr id="17" name="曲线连接符 16"/>
          <p:cNvCxnSpPr>
            <a:stCxn id="5" idx="3"/>
            <a:endCxn id="11" idx="3"/>
          </p:cNvCxnSpPr>
          <p:nvPr/>
        </p:nvCxnSpPr>
        <p:spPr>
          <a:xfrm flipH="1">
            <a:off x="7806690" y="2596515"/>
            <a:ext cx="299085" cy="1306830"/>
          </a:xfrm>
          <a:prstGeom prst="curvedConnector3">
            <a:avLst>
              <a:gd name="adj1" fmla="val -7961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曲线连接符 17"/>
          <p:cNvCxnSpPr>
            <a:stCxn id="11" idx="1"/>
            <a:endCxn id="5" idx="1"/>
          </p:cNvCxnSpPr>
          <p:nvPr/>
        </p:nvCxnSpPr>
        <p:spPr>
          <a:xfrm rot="10800000">
            <a:off x="6724015" y="2596515"/>
            <a:ext cx="304165" cy="1306830"/>
          </a:xfrm>
          <a:prstGeom prst="curvedConnector3">
            <a:avLst>
              <a:gd name="adj1" fmla="val 178288"/>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758815" y="3106420"/>
            <a:ext cx="965200" cy="645160"/>
          </a:xfrm>
          <a:prstGeom prst="rect">
            <a:avLst/>
          </a:prstGeom>
          <a:noFill/>
        </p:spPr>
        <p:txBody>
          <a:bodyPr wrap="square" rtlCol="0">
            <a:spAutoFit/>
          </a:bodyPr>
          <a:lstStyle/>
          <a:p>
            <a:r>
              <a:rPr lang="en-US" altLang="zh-CN"/>
              <a:t>RedeemReceipt</a:t>
            </a:r>
          </a:p>
        </p:txBody>
      </p:sp>
      <p:cxnSp>
        <p:nvCxnSpPr>
          <p:cNvPr id="20" name="直接箭头连接符 19"/>
          <p:cNvCxnSpPr>
            <a:endCxn id="12" idx="1"/>
          </p:cNvCxnSpPr>
          <p:nvPr/>
        </p:nvCxnSpPr>
        <p:spPr>
          <a:xfrm flipV="1">
            <a:off x="5804535" y="5200650"/>
            <a:ext cx="1224280" cy="7054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063615" y="5795645"/>
            <a:ext cx="1584960" cy="922020"/>
          </a:xfrm>
          <a:prstGeom prst="rect">
            <a:avLst/>
          </a:prstGeom>
          <a:noFill/>
        </p:spPr>
        <p:txBody>
          <a:bodyPr wrap="square" rtlCol="0">
            <a:spAutoFit/>
          </a:bodyPr>
          <a:lstStyle/>
          <a:p>
            <a:r>
              <a:rPr lang="en-US" altLang="zh-CN"/>
              <a:t>The percentage of yield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The Mechanism of </a:t>
            </a:r>
            <a:r>
              <a:rPr lang="en-US" sz="3200" b="1" dirty="0">
                <a:latin typeface="Calibri" panose="020F0502020204030204" pitchFamily="34" charset="0"/>
                <a:cs typeface="Calibri" panose="020F0502020204030204" pitchFamily="34" charset="0"/>
                <a:sym typeface="+mn-ea"/>
              </a:rPr>
              <a:t>APY (robo-advisor)</a:t>
            </a:r>
            <a:endParaRPr lang="en-US" sz="3200" b="1" dirty="0">
              <a:latin typeface="Calibri" panose="020F0502020204030204" pitchFamily="34" charset="0"/>
              <a:cs typeface="Calibri" panose="020F0502020204030204" pitchFamily="34" charset="0"/>
            </a:endParaRPr>
          </a:p>
        </p:txBody>
      </p:sp>
      <p:sp>
        <p:nvSpPr>
          <p:cNvPr id="2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800" dirty="0">
                <a:solidFill>
                  <a:srgbClr val="262626"/>
                </a:solidFill>
                <a:sym typeface="+mn-ea"/>
              </a:rPr>
              <a:t>Drawback: </a:t>
            </a:r>
          </a:p>
          <a:p>
            <a:pPr defTabSz="342900">
              <a:lnSpc>
                <a:spcPct val="120000"/>
              </a:lnSpc>
            </a:pPr>
            <a:r>
              <a:rPr lang="en-US" altLang="en-US" sz="1800" dirty="0">
                <a:solidFill>
                  <a:srgbClr val="262626"/>
                </a:solidFill>
                <a:sym typeface="+mn-ea"/>
              </a:rPr>
              <a:t>Increase the systematic risk</a:t>
            </a:r>
          </a:p>
          <a:p>
            <a:pPr lvl="1" defTabSz="342900">
              <a:lnSpc>
                <a:spcPct val="120000"/>
              </a:lnSpc>
            </a:pPr>
            <a:r>
              <a:rPr lang="en-US" altLang="en-US" sz="1540" dirty="0">
                <a:solidFill>
                  <a:srgbClr val="262626"/>
                </a:solidFill>
                <a:sym typeface="+mn-ea"/>
              </a:rPr>
              <a:t>if one platform has problem, the effect would be amplified</a:t>
            </a:r>
          </a:p>
          <a:p>
            <a:pPr defTabSz="342900">
              <a:lnSpc>
                <a:spcPct val="120000"/>
              </a:lnSpc>
            </a:pPr>
            <a:endParaRPr lang="en-US" altLang="en-US" sz="1800" dirty="0">
              <a:solidFill>
                <a:srgbClr val="262626"/>
              </a:solidFill>
              <a:sym typeface="+mn-ea"/>
            </a:endParaRPr>
          </a:p>
          <a:p>
            <a:pPr defTabSz="342900">
              <a:lnSpc>
                <a:spcPct val="120000"/>
              </a:lnSpc>
            </a:pPr>
            <a:r>
              <a:rPr lang="en-US" altLang="en-US" sz="1800" dirty="0">
                <a:solidFill>
                  <a:srgbClr val="262626"/>
                </a:solidFill>
                <a:sym typeface="+mn-ea"/>
              </a:rPr>
              <a:t>Advantage:</a:t>
            </a:r>
          </a:p>
          <a:p>
            <a:pPr defTabSz="342900">
              <a:lnSpc>
                <a:spcPct val="120000"/>
              </a:lnSpc>
            </a:pPr>
            <a:r>
              <a:rPr lang="en-US" altLang="zh-CN" sz="1800">
                <a:sym typeface="+mn-ea"/>
              </a:rPr>
              <a:t>1. economic of scales, saving gas fee, why?</a:t>
            </a:r>
            <a:endParaRPr lang="en-US" altLang="zh-CN" sz="1800"/>
          </a:p>
          <a:p>
            <a:pPr defTabSz="342900">
              <a:lnSpc>
                <a:spcPct val="120000"/>
              </a:lnSpc>
            </a:pPr>
            <a:r>
              <a:rPr lang="en-US" altLang="zh-CN" sz="1800">
                <a:sym typeface="+mn-ea"/>
              </a:rPr>
              <a:t>2. aggregator, one stop shop add more liqudity to the market</a:t>
            </a:r>
          </a:p>
          <a:p>
            <a:pPr marL="0" indent="0" defTabSz="342900">
              <a:lnSpc>
                <a:spcPct val="120000"/>
              </a:lnSpc>
              <a:buNone/>
            </a:pPr>
            <a:endParaRPr lang="en-US" altLang="en-US" sz="1800" dirty="0">
              <a:solidFill>
                <a:srgbClr val="26262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The Mechanism of Yam(YFI, YFII)</a:t>
            </a:r>
            <a:endParaRPr lang="en-US" sz="3200" b="1" dirty="0">
              <a:latin typeface="Calibri" panose="020F0502020204030204" pitchFamily="34" charset="0"/>
              <a:cs typeface="Calibri" panose="020F0502020204030204" pitchFamily="34" charset="0"/>
            </a:endParaRPr>
          </a:p>
        </p:txBody>
      </p:sp>
      <p:grpSp>
        <p:nvGrpSpPr>
          <p:cNvPr id="8" name="组合 7"/>
          <p:cNvGrpSpPr/>
          <p:nvPr/>
        </p:nvGrpSpPr>
        <p:grpSpPr>
          <a:xfrm>
            <a:off x="1362710" y="2783205"/>
            <a:ext cx="6295367" cy="3778808"/>
            <a:chOff x="1680" y="4020"/>
            <a:chExt cx="10291" cy="6773"/>
          </a:xfrm>
        </p:grpSpPr>
        <p:sp>
          <p:nvSpPr>
            <p:cNvPr id="18" name="矩形 17"/>
            <p:cNvSpPr/>
            <p:nvPr/>
          </p:nvSpPr>
          <p:spPr>
            <a:xfrm>
              <a:off x="5465" y="6803"/>
              <a:ext cx="1225" cy="1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ETH</a:t>
              </a:r>
            </a:p>
          </p:txBody>
        </p:sp>
        <p:sp>
          <p:nvSpPr>
            <p:cNvPr id="5" name="矩形 4"/>
            <p:cNvSpPr/>
            <p:nvPr/>
          </p:nvSpPr>
          <p:spPr>
            <a:xfrm>
              <a:off x="3155" y="4020"/>
              <a:ext cx="1225" cy="1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ETH Pool</a:t>
              </a:r>
            </a:p>
          </p:txBody>
        </p:sp>
        <p:sp>
          <p:nvSpPr>
            <p:cNvPr id="6" name="矩形 5"/>
            <p:cNvSpPr/>
            <p:nvPr/>
          </p:nvSpPr>
          <p:spPr>
            <a:xfrm>
              <a:off x="3155" y="5400"/>
              <a:ext cx="1225" cy="1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MKR Pool</a:t>
              </a:r>
            </a:p>
          </p:txBody>
        </p:sp>
        <p:sp>
          <p:nvSpPr>
            <p:cNvPr id="7" name="矩形 6"/>
            <p:cNvSpPr/>
            <p:nvPr/>
          </p:nvSpPr>
          <p:spPr>
            <a:xfrm>
              <a:off x="3155" y="6803"/>
              <a:ext cx="1225" cy="1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COMPPool</a:t>
              </a:r>
            </a:p>
          </p:txBody>
        </p:sp>
        <p:sp>
          <p:nvSpPr>
            <p:cNvPr id="9" name="矩形 8"/>
            <p:cNvSpPr/>
            <p:nvPr/>
          </p:nvSpPr>
          <p:spPr>
            <a:xfrm>
              <a:off x="5465" y="5400"/>
              <a:ext cx="1225" cy="1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YAM</a:t>
              </a:r>
            </a:p>
          </p:txBody>
        </p:sp>
        <p:cxnSp>
          <p:nvCxnSpPr>
            <p:cNvPr id="10" name="直接箭头连接符 9"/>
            <p:cNvCxnSpPr>
              <a:stCxn id="5" idx="3"/>
              <a:endCxn id="9" idx="1"/>
            </p:cNvCxnSpPr>
            <p:nvPr/>
          </p:nvCxnSpPr>
          <p:spPr>
            <a:xfrm>
              <a:off x="4380" y="4531"/>
              <a:ext cx="1085" cy="1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6" idx="3"/>
              <a:endCxn id="9" idx="1"/>
            </p:cNvCxnSpPr>
            <p:nvPr/>
          </p:nvCxnSpPr>
          <p:spPr>
            <a:xfrm>
              <a:off x="4380" y="5911"/>
              <a:ext cx="108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7" idx="3"/>
            </p:cNvCxnSpPr>
            <p:nvPr/>
          </p:nvCxnSpPr>
          <p:spPr>
            <a:xfrm flipV="1">
              <a:off x="4380" y="5911"/>
              <a:ext cx="1085" cy="14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21" idx="3"/>
              <a:endCxn id="9" idx="1"/>
            </p:cNvCxnSpPr>
            <p:nvPr/>
          </p:nvCxnSpPr>
          <p:spPr>
            <a:xfrm flipV="1">
              <a:off x="4380" y="5911"/>
              <a:ext cx="1085" cy="42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652" y="7824"/>
              <a:ext cx="1384" cy="660"/>
            </a:xfrm>
            <a:prstGeom prst="rect">
              <a:avLst/>
            </a:prstGeom>
            <a:noFill/>
          </p:spPr>
          <p:txBody>
            <a:bodyPr wrap="square" rtlCol="0">
              <a:spAutoFit/>
            </a:bodyPr>
            <a:lstStyle/>
            <a:p>
              <a:r>
                <a:rPr lang="en-US" altLang="zh-CN"/>
                <a:t>staking</a:t>
              </a:r>
            </a:p>
          </p:txBody>
        </p:sp>
        <p:cxnSp>
          <p:nvCxnSpPr>
            <p:cNvPr id="15" name="直接箭头连接符 14"/>
            <p:cNvCxnSpPr>
              <a:stCxn id="9" idx="3"/>
              <a:endCxn id="16" idx="1"/>
            </p:cNvCxnSpPr>
            <p:nvPr/>
          </p:nvCxnSpPr>
          <p:spPr>
            <a:xfrm>
              <a:off x="6690" y="5911"/>
              <a:ext cx="13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8074" y="5400"/>
              <a:ext cx="1225" cy="1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YAM/ETH</a:t>
              </a:r>
            </a:p>
          </p:txBody>
        </p:sp>
        <p:sp>
          <p:nvSpPr>
            <p:cNvPr id="17" name="文本框 16"/>
            <p:cNvSpPr txBox="1"/>
            <p:nvPr/>
          </p:nvSpPr>
          <p:spPr>
            <a:xfrm>
              <a:off x="6690" y="7824"/>
              <a:ext cx="1384" cy="660"/>
            </a:xfrm>
            <a:prstGeom prst="rect">
              <a:avLst/>
            </a:prstGeom>
            <a:noFill/>
          </p:spPr>
          <p:txBody>
            <a:bodyPr wrap="square" rtlCol="0">
              <a:spAutoFit/>
            </a:bodyPr>
            <a:lstStyle/>
            <a:p>
              <a:r>
                <a:rPr lang="en-US" altLang="zh-CN"/>
                <a:t>staking</a:t>
              </a:r>
            </a:p>
          </p:txBody>
        </p:sp>
        <p:cxnSp>
          <p:nvCxnSpPr>
            <p:cNvPr id="19" name="直接箭头连接符 18"/>
            <p:cNvCxnSpPr>
              <a:stCxn id="18" idx="3"/>
              <a:endCxn id="16" idx="1"/>
            </p:cNvCxnSpPr>
            <p:nvPr/>
          </p:nvCxnSpPr>
          <p:spPr>
            <a:xfrm flipV="1">
              <a:off x="6690" y="5911"/>
              <a:ext cx="1384" cy="14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1680" y="5405"/>
              <a:ext cx="1158" cy="1156"/>
            </a:xfrm>
            <a:prstGeom prst="rect">
              <a:avLst/>
            </a:prstGeom>
            <a:noFill/>
          </p:spPr>
          <p:txBody>
            <a:bodyPr wrap="square" rtlCol="0">
              <a:spAutoFit/>
            </a:bodyPr>
            <a:lstStyle/>
            <a:p>
              <a:r>
                <a:rPr lang="en-US" altLang="zh-CN"/>
                <a:t>X1 yield</a:t>
              </a:r>
            </a:p>
          </p:txBody>
        </p:sp>
        <p:sp>
          <p:nvSpPr>
            <p:cNvPr id="21" name="矩形 20"/>
            <p:cNvSpPr/>
            <p:nvPr/>
          </p:nvSpPr>
          <p:spPr>
            <a:xfrm>
              <a:off x="2839" y="9454"/>
              <a:ext cx="1541" cy="133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a:t>UNIV2 Yam</a:t>
              </a:r>
            </a:p>
            <a:p>
              <a:pPr algn="ctr"/>
              <a:r>
                <a:rPr lang="en-US" altLang="zh-CN"/>
                <a:t>Pool</a:t>
              </a:r>
            </a:p>
          </p:txBody>
        </p:sp>
        <p:sp>
          <p:nvSpPr>
            <p:cNvPr id="22" name="文本框 21"/>
            <p:cNvSpPr txBox="1"/>
            <p:nvPr/>
          </p:nvSpPr>
          <p:spPr>
            <a:xfrm>
              <a:off x="1680" y="9459"/>
              <a:ext cx="1158" cy="1156"/>
            </a:xfrm>
            <a:prstGeom prst="rect">
              <a:avLst/>
            </a:prstGeom>
            <a:noFill/>
          </p:spPr>
          <p:txBody>
            <a:bodyPr wrap="square" rtlCol="0">
              <a:spAutoFit/>
            </a:bodyPr>
            <a:lstStyle/>
            <a:p>
              <a:r>
                <a:rPr lang="en-US" altLang="zh-CN"/>
                <a:t>X5 yield</a:t>
              </a:r>
            </a:p>
          </p:txBody>
        </p:sp>
        <p:sp>
          <p:nvSpPr>
            <p:cNvPr id="23" name="矩形 22"/>
            <p:cNvSpPr/>
            <p:nvPr/>
          </p:nvSpPr>
          <p:spPr>
            <a:xfrm>
              <a:off x="10384" y="5405"/>
              <a:ext cx="1587" cy="1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UNIV2/YAM</a:t>
              </a:r>
              <a:endParaRPr lang="zh-CN" altLang="en-US"/>
            </a:p>
          </p:txBody>
        </p:sp>
        <p:cxnSp>
          <p:nvCxnSpPr>
            <p:cNvPr id="24" name="直接箭头连接符 23"/>
            <p:cNvCxnSpPr>
              <a:stCxn id="16" idx="3"/>
              <a:endCxn id="23" idx="1"/>
            </p:cNvCxnSpPr>
            <p:nvPr/>
          </p:nvCxnSpPr>
          <p:spPr>
            <a:xfrm>
              <a:off x="9299" y="5911"/>
              <a:ext cx="1085" cy="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曲线连接符 24"/>
            <p:cNvCxnSpPr>
              <a:stCxn id="23" idx="2"/>
              <a:endCxn id="21" idx="3"/>
            </p:cNvCxnSpPr>
            <p:nvPr/>
          </p:nvCxnSpPr>
          <p:spPr>
            <a:xfrm rot="5400000">
              <a:off x="5930" y="4876"/>
              <a:ext cx="3698" cy="6798"/>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 name="Content Placeholder 2"/>
          <p:cNvSpPr>
            <a:spLocks noGrp="1"/>
          </p:cNvSpPr>
          <p:nvPr>
            <p:ph idx="1"/>
          </p:nvPr>
        </p:nvSpPr>
        <p:spPr>
          <a:xfrm>
            <a:off x="628650" y="989330"/>
            <a:ext cx="7886700" cy="5405120"/>
          </a:xfrm>
        </p:spPr>
        <p:txBody>
          <a:bodyPr>
            <a:normAutofit lnSpcReduction="10000"/>
          </a:bodyPr>
          <a:lstStyle/>
          <a:p>
            <a:pPr defTabSz="342900">
              <a:lnSpc>
                <a:spcPct val="120000"/>
              </a:lnSpc>
            </a:pPr>
            <a:r>
              <a:rPr lang="en-US" altLang="en-US" sz="1540" dirty="0">
                <a:solidFill>
                  <a:srgbClr val="262626"/>
                </a:solidFill>
              </a:rPr>
              <a:t>Heat up the market as it brings the Wealth Effect, and stimulates the token hoarders</a:t>
            </a:r>
          </a:p>
          <a:p>
            <a:pPr defTabSz="342900">
              <a:lnSpc>
                <a:spcPct val="120000"/>
              </a:lnSpc>
            </a:pPr>
            <a:r>
              <a:rPr lang="en-US" altLang="en-US" sz="1535" dirty="0">
                <a:solidFill>
                  <a:srgbClr val="262626"/>
                </a:solidFill>
                <a:sym typeface="+mn-ea"/>
              </a:rPr>
              <a:t>In the first place, Yam is worthless, What is the incentive to add liquidity in uniswap? </a:t>
            </a:r>
            <a:endParaRPr lang="en-US" altLang="en-US" sz="1540" dirty="0">
              <a:solidFill>
                <a:srgbClr val="262626"/>
              </a:solidFill>
            </a:endParaRPr>
          </a:p>
          <a:p>
            <a:pPr defTabSz="342900">
              <a:lnSpc>
                <a:spcPct val="120000"/>
              </a:lnSpc>
            </a:pPr>
            <a:r>
              <a:rPr lang="en-US" altLang="en-US" sz="1540" dirty="0">
                <a:solidFill>
                  <a:srgbClr val="262626"/>
                </a:solidFill>
              </a:rPr>
              <a:t>More new participants joining the game than </a:t>
            </a:r>
            <a:r>
              <a:rPr lang="en-US" altLang="en-US" sz="1535" dirty="0">
                <a:solidFill>
                  <a:srgbClr val="262626"/>
                </a:solidFill>
                <a:sym typeface="+mn-ea"/>
              </a:rPr>
              <a:t>leaving game</a:t>
            </a:r>
            <a:r>
              <a:rPr lang="en-US" altLang="en-US" sz="1540" dirty="0">
                <a:solidFill>
                  <a:srgbClr val="262626"/>
                </a:solidFill>
              </a:rPr>
              <a:t> -&gt; price increase -&gt; more participants until market depth poor -&gt; price decrease -&gt; market collapse</a:t>
            </a:r>
          </a:p>
          <a:p>
            <a:pPr defTabSz="342900">
              <a:lnSpc>
                <a:spcPct val="120000"/>
              </a:lnSpc>
            </a:pPr>
            <a:endParaRPr lang="en-US" altLang="en-US" sz="1540" dirty="0">
              <a:solidFill>
                <a:srgbClr val="26262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The Mechanism of Yam(YFI, YFII)</a:t>
            </a:r>
            <a:endParaRPr lang="en-US" sz="3200" b="1" dirty="0">
              <a:latin typeface="Calibri" panose="020F0502020204030204" pitchFamily="34" charset="0"/>
              <a:cs typeface="Calibri" panose="020F0502020204030204" pitchFamily="34" charset="0"/>
            </a:endParaRPr>
          </a:p>
        </p:txBody>
      </p:sp>
      <p:sp>
        <p:nvSpPr>
          <p:cNvPr id="2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800" dirty="0">
                <a:solidFill>
                  <a:srgbClr val="262626"/>
                </a:solidFill>
                <a:sym typeface="+mn-ea"/>
              </a:rPr>
              <a:t>Drawback: </a:t>
            </a:r>
          </a:p>
          <a:p>
            <a:pPr defTabSz="342900">
              <a:lnSpc>
                <a:spcPct val="120000"/>
              </a:lnSpc>
            </a:pPr>
            <a:r>
              <a:rPr lang="en-US" altLang="en-US" sz="1800" dirty="0">
                <a:solidFill>
                  <a:srgbClr val="262626"/>
                </a:solidFill>
                <a:sym typeface="+mn-ea"/>
              </a:rPr>
              <a:t>“Ponzi scheme”</a:t>
            </a:r>
          </a:p>
          <a:p>
            <a:pPr defTabSz="342900">
              <a:lnSpc>
                <a:spcPct val="120000"/>
              </a:lnSpc>
            </a:pPr>
            <a:endParaRPr lang="en-US" altLang="en-US" sz="1800" dirty="0">
              <a:solidFill>
                <a:srgbClr val="262626"/>
              </a:solidFill>
              <a:sym typeface="+mn-ea"/>
            </a:endParaRPr>
          </a:p>
          <a:p>
            <a:pPr defTabSz="342900">
              <a:lnSpc>
                <a:spcPct val="120000"/>
              </a:lnSpc>
            </a:pPr>
            <a:r>
              <a:rPr lang="en-US" altLang="en-US" sz="1800" dirty="0">
                <a:solidFill>
                  <a:srgbClr val="262626"/>
                </a:solidFill>
                <a:sym typeface="+mn-ea"/>
              </a:rPr>
              <a:t>Incentives:</a:t>
            </a:r>
          </a:p>
          <a:p>
            <a:pPr defTabSz="342900">
              <a:lnSpc>
                <a:spcPct val="120000"/>
              </a:lnSpc>
            </a:pPr>
            <a:r>
              <a:rPr lang="en-US" altLang="en-US" sz="1800" dirty="0">
                <a:solidFill>
                  <a:srgbClr val="262626"/>
                </a:solidFill>
                <a:sym typeface="+mn-ea"/>
              </a:rPr>
              <a:t> It gives an opportunity to</a:t>
            </a:r>
            <a:r>
              <a:rPr lang="en-US" altLang="en-US" sz="1800" dirty="0">
                <a:solidFill>
                  <a:srgbClr val="FF0000"/>
                </a:solidFill>
                <a:sym typeface="+mn-ea"/>
              </a:rPr>
              <a:t> token hoarders</a:t>
            </a:r>
            <a:r>
              <a:rPr lang="en-US" altLang="en-US" sz="1800" dirty="0">
                <a:solidFill>
                  <a:srgbClr val="262626"/>
                </a:solidFill>
                <a:sym typeface="+mn-ea"/>
              </a:rPr>
              <a:t> to earn something that can trading for money later while still having their tokens</a:t>
            </a:r>
            <a:endParaRPr lang="en-US" altLang="en-US" sz="1800" dirty="0">
              <a:solidFill>
                <a:srgbClr val="262626"/>
              </a:solidFill>
            </a:endParaRPr>
          </a:p>
          <a:p>
            <a:pPr defTabSz="342900">
              <a:lnSpc>
                <a:spcPct val="120000"/>
              </a:lnSpc>
            </a:pPr>
            <a:endParaRPr lang="en-US" altLang="en-US" sz="1800" dirty="0">
              <a:solidFill>
                <a:srgbClr val="262626"/>
              </a:solidFill>
              <a:sym typeface="+mn-ea"/>
            </a:endParaRPr>
          </a:p>
          <a:p>
            <a:pPr marL="0" indent="0" defTabSz="342900">
              <a:lnSpc>
                <a:spcPct val="120000"/>
              </a:lnSpc>
              <a:buNone/>
            </a:pPr>
            <a:endParaRPr lang="en-US" altLang="en-US" sz="1800" dirty="0">
              <a:solidFill>
                <a:srgbClr val="26262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The Mechanism of </a:t>
            </a:r>
            <a:r>
              <a:rPr lang="en-US" altLang="en-US" sz="3200" b="1" dirty="0">
                <a:solidFill>
                  <a:srgbClr val="262626"/>
                </a:solidFill>
                <a:latin typeface="Calibri" panose="020F0502020204030204" pitchFamily="34" charset="0"/>
                <a:cs typeface="Calibri" panose="020F0502020204030204" pitchFamily="34" charset="0"/>
                <a:sym typeface="+mn-ea"/>
              </a:rPr>
              <a:t>Nexus Mutual (p2p Insurance)</a:t>
            </a:r>
            <a:endParaRPr lang="en-US" sz="3200" b="1" dirty="0">
              <a:latin typeface="Calibri" panose="020F0502020204030204" pitchFamily="34" charset="0"/>
              <a:cs typeface="Calibri" panose="020F0502020204030204" pitchFamily="34" charset="0"/>
            </a:endParaRPr>
          </a:p>
        </p:txBody>
      </p:sp>
      <p:pic>
        <p:nvPicPr>
          <p:cNvPr id="3" name="图片 2"/>
          <p:cNvPicPr>
            <a:picLocks noChangeAspect="1"/>
          </p:cNvPicPr>
          <p:nvPr/>
        </p:nvPicPr>
        <p:blipFill>
          <a:blip r:embed="rId2"/>
          <a:stretch>
            <a:fillRect/>
          </a:stretch>
        </p:blipFill>
        <p:spPr>
          <a:xfrm>
            <a:off x="628650" y="1469390"/>
            <a:ext cx="7639050" cy="4076700"/>
          </a:xfrm>
          <a:prstGeom prst="rect">
            <a:avLst/>
          </a:prstGeom>
        </p:spPr>
      </p:pic>
      <p:grpSp>
        <p:nvGrpSpPr>
          <p:cNvPr id="5" name="组合 4"/>
          <p:cNvGrpSpPr/>
          <p:nvPr/>
        </p:nvGrpSpPr>
        <p:grpSpPr>
          <a:xfrm>
            <a:off x="1050925" y="5546090"/>
            <a:ext cx="5115560" cy="1311910"/>
            <a:chOff x="1633" y="8337"/>
            <a:chExt cx="8056" cy="2066"/>
          </a:xfrm>
        </p:grpSpPr>
        <p:sp>
          <p:nvSpPr>
            <p:cNvPr id="4" name="矩形 3"/>
            <p:cNvSpPr/>
            <p:nvPr/>
          </p:nvSpPr>
          <p:spPr>
            <a:xfrm>
              <a:off x="1633" y="8371"/>
              <a:ext cx="1838" cy="9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Deposite</a:t>
              </a:r>
            </a:p>
            <a:p>
              <a:pPr algn="ctr"/>
              <a:r>
                <a:rPr lang="en-US" altLang="zh-CN"/>
                <a:t>ETH</a:t>
              </a:r>
            </a:p>
          </p:txBody>
        </p:sp>
        <p:cxnSp>
          <p:nvCxnSpPr>
            <p:cNvPr id="8" name="直接箭头连接符 7"/>
            <p:cNvCxnSpPr>
              <a:stCxn id="4" idx="3"/>
            </p:cNvCxnSpPr>
            <p:nvPr/>
          </p:nvCxnSpPr>
          <p:spPr>
            <a:xfrm flipV="1">
              <a:off x="3471" y="8825"/>
              <a:ext cx="1271" cy="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4742" y="8371"/>
              <a:ext cx="1838" cy="9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Capital</a:t>
              </a:r>
            </a:p>
            <a:p>
              <a:pPr algn="ctr"/>
              <a:r>
                <a:rPr lang="en-US" altLang="zh-CN"/>
                <a:t>Pool</a:t>
              </a:r>
            </a:p>
          </p:txBody>
        </p:sp>
        <p:sp>
          <p:nvSpPr>
            <p:cNvPr id="27" name="矩形 26"/>
            <p:cNvSpPr/>
            <p:nvPr/>
          </p:nvSpPr>
          <p:spPr>
            <a:xfrm>
              <a:off x="7851" y="8337"/>
              <a:ext cx="1838" cy="9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NXM</a:t>
              </a:r>
            </a:p>
          </p:txBody>
        </p:sp>
        <p:cxnSp>
          <p:nvCxnSpPr>
            <p:cNvPr id="28" name="直接箭头连接符 27"/>
            <p:cNvCxnSpPr/>
            <p:nvPr/>
          </p:nvCxnSpPr>
          <p:spPr>
            <a:xfrm flipV="1">
              <a:off x="6580" y="8802"/>
              <a:ext cx="1271" cy="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26" idx="2"/>
              <a:endCxn id="27" idx="2"/>
            </p:cNvCxnSpPr>
            <p:nvPr/>
          </p:nvCxnSpPr>
          <p:spPr>
            <a:xfrm rot="5400000" flipH="1" flipV="1">
              <a:off x="7198" y="7752"/>
              <a:ext cx="34" cy="3109"/>
            </a:xfrm>
            <a:prstGeom prst="bentConnector3">
              <a:avLst>
                <a:gd name="adj1" fmla="val -110147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5660" y="9823"/>
              <a:ext cx="3109" cy="580"/>
            </a:xfrm>
            <a:prstGeom prst="rect">
              <a:avLst/>
            </a:prstGeom>
            <a:noFill/>
          </p:spPr>
          <p:txBody>
            <a:bodyPr wrap="square" rtlCol="0">
              <a:spAutoFit/>
            </a:bodyPr>
            <a:lstStyle/>
            <a:p>
              <a:r>
                <a:rPr lang="en-US" altLang="zh-CN"/>
                <a:t>Insurance Profit</a:t>
              </a:r>
            </a:p>
          </p:txBody>
        </p:sp>
      </p:grpSp>
      <p:sp>
        <p:nvSpPr>
          <p:cNvPr id="6" name="Content Placeholder 2"/>
          <p:cNvSpPr>
            <a:spLocks noGrp="1"/>
          </p:cNvSpPr>
          <p:nvPr>
            <p:ph idx="1"/>
          </p:nvPr>
        </p:nvSpPr>
        <p:spPr>
          <a:xfrm>
            <a:off x="628650" y="989330"/>
            <a:ext cx="7886700" cy="5405120"/>
          </a:xfrm>
        </p:spPr>
        <p:txBody>
          <a:bodyPr>
            <a:normAutofit lnSpcReduction="10000"/>
          </a:bodyPr>
          <a:lstStyle/>
          <a:p>
            <a:pPr defTabSz="342900">
              <a:lnSpc>
                <a:spcPct val="120000"/>
              </a:lnSpc>
            </a:pPr>
            <a:r>
              <a:rPr lang="en-US" altLang="en-US" sz="1540" dirty="0">
                <a:solidFill>
                  <a:srgbClr val="262626"/>
                </a:solidFill>
              </a:rPr>
              <a:t>Hard to find conterparties</a:t>
            </a:r>
          </a:p>
          <a:p>
            <a:pPr defTabSz="342900">
              <a:lnSpc>
                <a:spcPct val="120000"/>
              </a:lnSpc>
            </a:pPr>
            <a:endParaRPr lang="en-US" altLang="en-US" sz="1540" dirty="0">
              <a:solidFill>
                <a:srgbClr val="26262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The Mechanism of </a:t>
            </a:r>
            <a:r>
              <a:rPr lang="en-US" altLang="en-US" sz="3200" b="1" dirty="0">
                <a:solidFill>
                  <a:srgbClr val="262626"/>
                </a:solidFill>
                <a:latin typeface="Calibri" panose="020F0502020204030204" pitchFamily="34" charset="0"/>
                <a:cs typeface="Calibri" panose="020F0502020204030204" pitchFamily="34" charset="0"/>
                <a:sym typeface="+mn-ea"/>
              </a:rPr>
              <a:t>Nexus Mutual (p2p Insurance)</a:t>
            </a:r>
            <a:endParaRPr lang="en-US" sz="3200" b="1" dirty="0">
              <a:latin typeface="Calibri" panose="020F0502020204030204" pitchFamily="34" charset="0"/>
              <a:cs typeface="Calibri" panose="020F0502020204030204" pitchFamily="34" charset="0"/>
            </a:endParaRPr>
          </a:p>
        </p:txBody>
      </p:sp>
      <p:sp>
        <p:nvSpPr>
          <p:cNvPr id="2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800" dirty="0">
                <a:solidFill>
                  <a:srgbClr val="262626"/>
                </a:solidFill>
                <a:sym typeface="+mn-ea"/>
              </a:rPr>
              <a:t>Catiple provision, Governance, Risk Assessment, and Claim assessment are all decentralized.</a:t>
            </a:r>
          </a:p>
          <a:p>
            <a:pPr defTabSz="342900">
              <a:lnSpc>
                <a:spcPct val="120000"/>
              </a:lnSpc>
            </a:pPr>
            <a:r>
              <a:rPr lang="en-US" altLang="en-US" sz="1800" dirty="0">
                <a:solidFill>
                  <a:srgbClr val="262626"/>
                </a:solidFill>
                <a:sym typeface="+mn-ea"/>
              </a:rPr>
              <a:t>Smart Contract Cover, crypto wallet cover, as well as more standard products, like earthquake cover, in essence, p2p insurance would be very easy to become gambling, taking their bets. why?</a:t>
            </a:r>
          </a:p>
          <a:p>
            <a:pPr defTabSz="342900">
              <a:lnSpc>
                <a:spcPct val="120000"/>
              </a:lnSpc>
            </a:pPr>
            <a:endParaRPr lang="en-US" altLang="en-US" sz="1800" dirty="0">
              <a:solidFill>
                <a:srgbClr val="262626"/>
              </a:solidFill>
              <a:sym typeface="+mn-ea"/>
            </a:endParaRPr>
          </a:p>
          <a:p>
            <a:pPr defTabSz="342900">
              <a:lnSpc>
                <a:spcPct val="120000"/>
              </a:lnSpc>
            </a:pPr>
            <a:endParaRPr lang="en-US" altLang="en-US" sz="1800" dirty="0">
              <a:solidFill>
                <a:srgbClr val="262626"/>
              </a:solidFill>
              <a:sym typeface="+mn-ea"/>
            </a:endParaRPr>
          </a:p>
          <a:p>
            <a:pPr marL="0" indent="0" defTabSz="342900">
              <a:lnSpc>
                <a:spcPct val="120000"/>
              </a:lnSpc>
              <a:buNone/>
            </a:pPr>
            <a:endParaRPr lang="en-US" altLang="zh-CN" sz="1800" dirty="0">
              <a:solidFill>
                <a:srgbClr val="262626"/>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The Mechanism of UMA</a:t>
            </a:r>
            <a:endParaRPr lang="en-US" sz="3200" b="1" dirty="0">
              <a:latin typeface="Calibri" panose="020F0502020204030204" pitchFamily="34" charset="0"/>
              <a:cs typeface="Calibri" panose="020F0502020204030204" pitchFamily="34" charset="0"/>
            </a:endParaRPr>
          </a:p>
        </p:txBody>
      </p:sp>
      <p:pic>
        <p:nvPicPr>
          <p:cNvPr id="5" name="内容占位符 4"/>
          <p:cNvPicPr>
            <a:picLocks noGrp="1" noChangeAspect="1"/>
          </p:cNvPicPr>
          <p:nvPr>
            <p:ph idx="1"/>
          </p:nvPr>
        </p:nvPicPr>
        <p:blipFill>
          <a:blip r:embed="rId2"/>
          <a:stretch>
            <a:fillRect/>
          </a:stretch>
        </p:blipFill>
        <p:spPr>
          <a:xfrm>
            <a:off x="1104900" y="3705225"/>
            <a:ext cx="6934200" cy="3152775"/>
          </a:xfrm>
          <a:prstGeom prst="rect">
            <a:avLst/>
          </a:prstGeom>
        </p:spPr>
      </p:pic>
      <p:sp>
        <p:nvSpPr>
          <p:cNvPr id="23" name="Content Placeholder 2"/>
          <p:cNvSpPr>
            <a:spLocks noGrp="1"/>
          </p:cNvSpPr>
          <p:nvPr/>
        </p:nvSpPr>
        <p:spPr>
          <a:xfrm>
            <a:off x="628650" y="989044"/>
            <a:ext cx="7886700" cy="56057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342900">
              <a:lnSpc>
                <a:spcPct val="120000"/>
              </a:lnSpc>
            </a:pPr>
            <a:r>
              <a:rPr lang="en-US" altLang="en-US" sz="1800" dirty="0">
                <a:solidFill>
                  <a:srgbClr val="262626"/>
                </a:solidFill>
                <a:sym typeface="+mn-ea"/>
              </a:rPr>
              <a:t>this is gambling, why?</a:t>
            </a:r>
          </a:p>
          <a:p>
            <a:pPr defTabSz="342900">
              <a:lnSpc>
                <a:spcPct val="120000"/>
              </a:lnSpc>
            </a:pPr>
            <a:r>
              <a:rPr lang="en-US" altLang="en-US" sz="1800" dirty="0">
                <a:solidFill>
                  <a:srgbClr val="262626"/>
                </a:solidFill>
                <a:sym typeface="+mn-ea"/>
              </a:rPr>
              <a:t>Deposit more than the synthetic asset, like Apple.</a:t>
            </a:r>
          </a:p>
          <a:p>
            <a:pPr defTabSz="342900">
              <a:lnSpc>
                <a:spcPct val="120000"/>
              </a:lnSpc>
            </a:pPr>
            <a:r>
              <a:rPr lang="en-US" altLang="en-US" sz="1800" dirty="0">
                <a:solidFill>
                  <a:srgbClr val="262626"/>
                </a:solidFill>
                <a:sym typeface="+mn-ea"/>
              </a:rPr>
              <a:t>when the price hits the liquidation threshhold, the counterparty earn the difference, otherwise, the counterparty sell it out at a lower price, and the issuser earn the difference</a:t>
            </a:r>
          </a:p>
          <a:p>
            <a:pPr marL="0" indent="0" defTabSz="342900">
              <a:lnSpc>
                <a:spcPct val="120000"/>
              </a:lnSpc>
              <a:buNone/>
            </a:pPr>
            <a:endParaRPr lang="en-US" altLang="zh-CN" sz="1800" dirty="0">
              <a:solidFill>
                <a:srgbClr val="262626"/>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Enlightment of DeFi</a:t>
            </a:r>
            <a:endParaRPr lang="en-US" sz="3200" b="1" dirty="0">
              <a:latin typeface="Calibri" panose="020F0502020204030204" pitchFamily="34" charset="0"/>
              <a:cs typeface="Calibri" panose="020F0502020204030204" pitchFamily="34" charset="0"/>
            </a:endParaRPr>
          </a:p>
        </p:txBody>
      </p:sp>
      <p:sp>
        <p:nvSpPr>
          <p:cNvPr id="23" name="Content Placeholder 2"/>
          <p:cNvSpPr>
            <a:spLocks noGrp="1"/>
          </p:cNvSpPr>
          <p:nvPr/>
        </p:nvSpPr>
        <p:spPr>
          <a:xfrm>
            <a:off x="628650" y="989044"/>
            <a:ext cx="7886700" cy="56057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342900">
              <a:lnSpc>
                <a:spcPct val="120000"/>
              </a:lnSpc>
              <a:buNone/>
            </a:pPr>
            <a:r>
              <a:rPr lang="en-US" altLang="zh-CN" sz="1800" dirty="0">
                <a:solidFill>
                  <a:srgbClr val="262626"/>
                </a:solidFill>
              </a:rPr>
              <a:t>A healthy financial market:</a:t>
            </a:r>
          </a:p>
          <a:p>
            <a:pPr marL="0" indent="0" defTabSz="342900">
              <a:lnSpc>
                <a:spcPct val="120000"/>
              </a:lnSpc>
              <a:buNone/>
            </a:pPr>
            <a:endParaRPr lang="en-US" altLang="zh-CN" sz="1800" dirty="0">
              <a:solidFill>
                <a:srgbClr val="262626"/>
              </a:solidFill>
            </a:endParaRPr>
          </a:p>
          <a:p>
            <a:pPr marL="0" indent="0" defTabSz="342900">
              <a:lnSpc>
                <a:spcPct val="120000"/>
              </a:lnSpc>
              <a:buNone/>
            </a:pPr>
            <a:r>
              <a:rPr lang="en-US" altLang="zh-CN" sz="1800" dirty="0">
                <a:solidFill>
                  <a:srgbClr val="262626"/>
                </a:solidFill>
              </a:rPr>
              <a:t>4 type of players:</a:t>
            </a:r>
          </a:p>
          <a:p>
            <a:pPr marL="0" indent="0" defTabSz="342900">
              <a:lnSpc>
                <a:spcPct val="120000"/>
              </a:lnSpc>
              <a:buNone/>
            </a:pPr>
            <a:r>
              <a:rPr lang="en-US" altLang="zh-CN" sz="1800" dirty="0">
                <a:solidFill>
                  <a:srgbClr val="262626"/>
                </a:solidFill>
              </a:rPr>
              <a:t>Business: hedage operational risk / Dividend</a:t>
            </a:r>
          </a:p>
          <a:p>
            <a:pPr marL="0" indent="0" defTabSz="342900">
              <a:lnSpc>
                <a:spcPct val="120000"/>
              </a:lnSpc>
              <a:buNone/>
            </a:pPr>
            <a:r>
              <a:rPr lang="en-US" altLang="zh-CN" sz="1800" dirty="0">
                <a:solidFill>
                  <a:srgbClr val="262626"/>
                </a:solidFill>
              </a:rPr>
              <a:t>Investors: </a:t>
            </a:r>
          </a:p>
          <a:p>
            <a:pPr marL="0" indent="0" defTabSz="342900">
              <a:lnSpc>
                <a:spcPct val="120000"/>
              </a:lnSpc>
              <a:buNone/>
            </a:pPr>
            <a:r>
              <a:rPr lang="en-US" altLang="zh-CN" sz="1800" dirty="0">
                <a:solidFill>
                  <a:srgbClr val="262626"/>
                </a:solidFill>
              </a:rPr>
              <a:t>Speclutators: adding liqudity</a:t>
            </a:r>
            <a:endParaRPr lang="zh-CN" altLang="en-US" sz="1800" dirty="0">
              <a:solidFill>
                <a:srgbClr val="262626"/>
              </a:solidFill>
            </a:endParaRPr>
          </a:p>
          <a:p>
            <a:pPr marL="0" indent="0" defTabSz="342900">
              <a:lnSpc>
                <a:spcPct val="120000"/>
              </a:lnSpc>
              <a:buNone/>
            </a:pPr>
            <a:r>
              <a:rPr lang="en-US" altLang="zh-CN" sz="1800" dirty="0">
                <a:solidFill>
                  <a:srgbClr val="262626"/>
                </a:solidFill>
              </a:rPr>
              <a:t>Intermediaries: issuing</a:t>
            </a:r>
          </a:p>
          <a:p>
            <a:pPr marL="0" indent="0" defTabSz="342900">
              <a:lnSpc>
                <a:spcPct val="120000"/>
              </a:lnSpc>
              <a:buNone/>
            </a:pPr>
            <a:endParaRPr lang="zh-CN" altLang="en-US" sz="1800" dirty="0">
              <a:solidFill>
                <a:srgbClr val="262626"/>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Enlightment of DeFi</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defTabSz="342900">
              <a:lnSpc>
                <a:spcPct val="120000"/>
              </a:lnSpc>
            </a:pPr>
            <a:r>
              <a:rPr lang="en-US" altLang="en-US" sz="1800" dirty="0">
                <a:solidFill>
                  <a:srgbClr val="262626"/>
                </a:solidFill>
              </a:rPr>
              <a:t>Opens up a way to attract more users</a:t>
            </a:r>
          </a:p>
          <a:p>
            <a:pPr defTabSz="342900">
              <a:lnSpc>
                <a:spcPct val="120000"/>
              </a:lnSpc>
            </a:pPr>
            <a:r>
              <a:rPr lang="en-US" altLang="en-US" sz="1800" dirty="0">
                <a:solidFill>
                  <a:srgbClr val="262626"/>
                </a:solidFill>
              </a:rPr>
              <a:t>It makes all the transactions and desicions transparent</a:t>
            </a: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In turn:</a:t>
            </a: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brings more users</a:t>
            </a: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It solves many infomation aysmetric problems in todays financial industry</a:t>
            </a:r>
            <a:r>
              <a:rPr lang="en-US" altLang="en-US" sz="1540" dirty="0">
                <a:solidFill>
                  <a:srgbClr val="262626"/>
                </a:solidFill>
              </a:rPr>
              <a:t> </a:t>
            </a:r>
          </a:p>
          <a:p>
            <a:pPr defTabSz="342900">
              <a:lnSpc>
                <a:spcPct val="120000"/>
              </a:lnSpc>
            </a:pPr>
            <a:r>
              <a:rPr lang="en-US" altLang="en-US" sz="2000" b="1" dirty="0">
                <a:solidFill>
                  <a:srgbClr val="262626"/>
                </a:solidFill>
              </a:rPr>
              <a:t> Premise: if they are well regulated and operated by the professionals within some jurisdiction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US" sz="3200" b="1" dirty="0">
                <a:solidFill>
                  <a:srgbClr val="262626"/>
                </a:solidFill>
                <a:latin typeface="Calibri" panose="020F0502020204030204" pitchFamily="34" charset="0"/>
                <a:cs typeface="Calibri" panose="020F0502020204030204" pitchFamily="34" charset="0"/>
                <a:sym typeface="+mn-ea"/>
              </a:rPr>
              <a:t>Governance</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800" dirty="0">
                <a:solidFill>
                  <a:srgbClr val="262626"/>
                </a:solidFill>
              </a:rPr>
              <a:t>Trend one: Most of the DeFi projects have community based governance smart contracts to make decisions, why? easy to attract the user</a:t>
            </a:r>
          </a:p>
          <a:p>
            <a:pPr defTabSz="342900">
              <a:lnSpc>
                <a:spcPct val="120000"/>
              </a:lnSpc>
            </a:pPr>
            <a:endParaRPr lang="zh-CN" altLang="en-US" sz="1800" dirty="0">
              <a:solidFill>
                <a:srgbClr val="262626"/>
              </a:solidFill>
            </a:endParaRPr>
          </a:p>
          <a:p>
            <a:pPr defTabSz="342900">
              <a:lnSpc>
                <a:spcPct val="120000"/>
              </a:lnSpc>
            </a:pPr>
            <a:r>
              <a:rPr lang="en-US" altLang="zh-CN" sz="1800" dirty="0">
                <a:solidFill>
                  <a:srgbClr val="262626"/>
                </a:solidFill>
              </a:rPr>
              <a:t>Trend two: As the technology matures, we can see that the core challenge in the path of Blockchain’s large-scale adoption is </a:t>
            </a:r>
            <a:r>
              <a:rPr lang="en-US" altLang="zh-CN" sz="1800" dirty="0">
                <a:solidFill>
                  <a:srgbClr val="FF0000"/>
                </a:solidFill>
              </a:rPr>
              <a:t>stakeholder management and bringing competitors and unlikely collaborators</a:t>
            </a:r>
            <a:r>
              <a:rPr lang="en-US" altLang="zh-CN" sz="1800" dirty="0">
                <a:solidFill>
                  <a:srgbClr val="262626"/>
                </a:solidFill>
              </a:rPr>
              <a:t> together to solve shared problems. </a:t>
            </a:r>
          </a:p>
        </p:txBody>
      </p:sp>
      <p:pic>
        <p:nvPicPr>
          <p:cNvPr id="4" name="图片 3"/>
          <p:cNvPicPr>
            <a:picLocks noChangeAspect="1"/>
          </p:cNvPicPr>
          <p:nvPr/>
        </p:nvPicPr>
        <p:blipFill>
          <a:blip r:embed="rId2"/>
          <a:stretch>
            <a:fillRect/>
          </a:stretch>
        </p:blipFill>
        <p:spPr>
          <a:xfrm>
            <a:off x="2969260" y="3544570"/>
            <a:ext cx="3205480" cy="2914650"/>
          </a:xfrm>
          <a:prstGeom prst="rect">
            <a:avLst/>
          </a:prstGeom>
        </p:spPr>
      </p:pic>
      <p:pic>
        <p:nvPicPr>
          <p:cNvPr id="5" name="图片 4"/>
          <p:cNvPicPr>
            <a:picLocks noChangeAspect="1"/>
          </p:cNvPicPr>
          <p:nvPr/>
        </p:nvPicPr>
        <p:blipFill>
          <a:blip r:embed="rId3"/>
          <a:stretch>
            <a:fillRect/>
          </a:stretch>
        </p:blipFill>
        <p:spPr>
          <a:xfrm>
            <a:off x="0" y="3544570"/>
            <a:ext cx="3189605" cy="2873375"/>
          </a:xfrm>
          <a:prstGeom prst="rect">
            <a:avLst/>
          </a:prstGeom>
        </p:spPr>
      </p:pic>
      <p:pic>
        <p:nvPicPr>
          <p:cNvPr id="6" name="图片 5"/>
          <p:cNvPicPr>
            <a:picLocks noChangeAspect="1"/>
          </p:cNvPicPr>
          <p:nvPr/>
        </p:nvPicPr>
        <p:blipFill>
          <a:blip r:embed="rId4"/>
          <a:stretch>
            <a:fillRect/>
          </a:stretch>
        </p:blipFill>
        <p:spPr>
          <a:xfrm>
            <a:off x="6012815" y="3544570"/>
            <a:ext cx="3131185" cy="27870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GB" sz="3200" b="1" dirty="0">
                <a:latin typeface="Calibri" panose="020F0502020204030204" pitchFamily="34" charset="0"/>
                <a:cs typeface="Calibri" panose="020F0502020204030204" pitchFamily="34" charset="0"/>
                <a:sym typeface="+mn-ea"/>
              </a:rPr>
              <a:t>Blockchain Technology History</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800" dirty="0">
                <a:solidFill>
                  <a:srgbClr val="262626"/>
                </a:solidFill>
              </a:rPr>
              <a:t>2016 -2018: most people think public chain is a universal solution</a:t>
            </a:r>
          </a:p>
        </p:txBody>
      </p:sp>
      <p:pic>
        <p:nvPicPr>
          <p:cNvPr id="4" name="图片 3"/>
          <p:cNvPicPr>
            <a:picLocks noChangeAspect="1"/>
          </p:cNvPicPr>
          <p:nvPr/>
        </p:nvPicPr>
        <p:blipFill>
          <a:blip r:embed="rId2"/>
          <a:stretch>
            <a:fillRect/>
          </a:stretch>
        </p:blipFill>
        <p:spPr>
          <a:xfrm>
            <a:off x="647700" y="2028825"/>
            <a:ext cx="7867650" cy="482917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US" sz="3200" b="1" dirty="0">
                <a:solidFill>
                  <a:srgbClr val="262626"/>
                </a:solidFill>
                <a:latin typeface="Calibri" panose="020F0502020204030204" pitchFamily="34" charset="0"/>
                <a:cs typeface="Calibri" panose="020F0502020204030204" pitchFamily="34" charset="0"/>
                <a:sym typeface="+mn-ea"/>
              </a:rPr>
              <a:t>Governance</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Type 1:  Example Centralized ICO projects</a:t>
            </a:r>
          </a:p>
          <a:p>
            <a:pPr defTabSz="342900">
              <a:lnSpc>
                <a:spcPct val="120000"/>
              </a:lnSpc>
            </a:pPr>
            <a:endParaRPr lang="en-US" altLang="zh-CN" sz="1800" dirty="0">
              <a:solidFill>
                <a:srgbClr val="262626"/>
              </a:solidFill>
            </a:endParaRPr>
          </a:p>
          <a:p>
            <a:pPr defTabSz="342900">
              <a:lnSpc>
                <a:spcPct val="120000"/>
              </a:lnSpc>
            </a:pPr>
            <a:r>
              <a:rPr lang="en-US" altLang="zh-CN" sz="1800" dirty="0">
                <a:solidFill>
                  <a:srgbClr val="262626"/>
                </a:solidFill>
              </a:rPr>
              <a:t>Orgs = partners: </a:t>
            </a:r>
          </a:p>
          <a:p>
            <a:pPr defTabSz="342900">
              <a:lnSpc>
                <a:spcPct val="120000"/>
              </a:lnSpc>
            </a:pPr>
            <a:r>
              <a:rPr lang="en-US" altLang="zh-CN" sz="1800" dirty="0">
                <a:solidFill>
                  <a:srgbClr val="262626"/>
                </a:solidFill>
              </a:rPr>
              <a:t>exchanges</a:t>
            </a:r>
          </a:p>
          <a:p>
            <a:pPr defTabSz="342900">
              <a:lnSpc>
                <a:spcPct val="120000"/>
              </a:lnSpc>
            </a:pPr>
            <a:r>
              <a:rPr lang="en-US" altLang="zh-CN" sz="1800" dirty="0">
                <a:solidFill>
                  <a:srgbClr val="262626"/>
                </a:solidFill>
              </a:rPr>
              <a:t>media</a:t>
            </a:r>
          </a:p>
          <a:p>
            <a:pPr defTabSz="342900">
              <a:lnSpc>
                <a:spcPct val="120000"/>
              </a:lnSpc>
            </a:pPr>
            <a:r>
              <a:rPr lang="en-US" altLang="zh-CN" sz="1800" dirty="0">
                <a:solidFill>
                  <a:srgbClr val="262626"/>
                </a:solidFill>
              </a:rPr>
              <a:t>sales channel </a:t>
            </a:r>
          </a:p>
          <a:p>
            <a:pPr defTabSz="342900">
              <a:lnSpc>
                <a:spcPct val="120000"/>
              </a:lnSpc>
            </a:pPr>
            <a:r>
              <a:rPr lang="en-US" altLang="zh-CN" sz="1800" dirty="0">
                <a:solidFill>
                  <a:srgbClr val="262626"/>
                </a:solidFill>
              </a:rPr>
              <a:t>they take tokens</a:t>
            </a:r>
          </a:p>
          <a:p>
            <a:pPr defTabSz="342900">
              <a:lnSpc>
                <a:spcPct val="120000"/>
              </a:lnSpc>
            </a:pPr>
            <a:r>
              <a:rPr lang="en-US" altLang="zh-CN" sz="1800" dirty="0">
                <a:solidFill>
                  <a:srgbClr val="262626"/>
                </a:solidFill>
              </a:rPr>
              <a:t>and they help you promote. </a:t>
            </a:r>
          </a:p>
          <a:p>
            <a:pPr defTabSz="342900">
              <a:lnSpc>
                <a:spcPct val="120000"/>
              </a:lnSpc>
            </a:pPr>
            <a:endParaRPr lang="en-US" altLang="zh-CN" sz="1800" dirty="0">
              <a:solidFill>
                <a:srgbClr val="262626"/>
              </a:solidFill>
            </a:endParaRPr>
          </a:p>
          <a:p>
            <a:pPr defTabSz="342900">
              <a:lnSpc>
                <a:spcPct val="120000"/>
              </a:lnSpc>
            </a:pPr>
            <a:r>
              <a:rPr lang="en-US" altLang="zh-CN" sz="1800" dirty="0">
                <a:solidFill>
                  <a:srgbClr val="262626"/>
                </a:solidFill>
              </a:rPr>
              <a:t>Your marketing fee get dramatically decreased, once they have consensus</a:t>
            </a:r>
          </a:p>
        </p:txBody>
      </p:sp>
      <p:pic>
        <p:nvPicPr>
          <p:cNvPr id="5" name="图片 4"/>
          <p:cNvPicPr>
            <a:picLocks noChangeAspect="1"/>
          </p:cNvPicPr>
          <p:nvPr/>
        </p:nvPicPr>
        <p:blipFill>
          <a:blip r:embed="rId2"/>
          <a:stretch>
            <a:fillRect/>
          </a:stretch>
        </p:blipFill>
        <p:spPr>
          <a:xfrm>
            <a:off x="5325745" y="989330"/>
            <a:ext cx="3189605" cy="28733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US" sz="3200" b="1" dirty="0">
                <a:solidFill>
                  <a:srgbClr val="262626"/>
                </a:solidFill>
                <a:latin typeface="Calibri" panose="020F0502020204030204" pitchFamily="34" charset="0"/>
                <a:cs typeface="Calibri" panose="020F0502020204030204" pitchFamily="34" charset="0"/>
                <a:sym typeface="+mn-ea"/>
              </a:rPr>
              <a:t>Governance</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defTabSz="342900">
              <a:lnSpc>
                <a:spcPct val="120000"/>
              </a:lnSpc>
            </a:pPr>
            <a:r>
              <a:rPr lang="en-US" altLang="zh-CN" sz="1800" dirty="0">
                <a:solidFill>
                  <a:srgbClr val="262626"/>
                </a:solidFill>
              </a:rPr>
              <a:t>Type 2: Example Defi Project</a:t>
            </a:r>
          </a:p>
          <a:p>
            <a:pPr defTabSz="342900">
              <a:lnSpc>
                <a:spcPct val="120000"/>
              </a:lnSpc>
            </a:pPr>
            <a:r>
              <a:rPr lang="en-US" altLang="zh-CN" sz="1800" dirty="0">
                <a:solidFill>
                  <a:srgbClr val="262626"/>
                </a:solidFill>
              </a:rPr>
              <a:t>Governance smart contract</a:t>
            </a:r>
          </a:p>
          <a:p>
            <a:pPr defTabSz="342900">
              <a:lnSpc>
                <a:spcPct val="120000"/>
              </a:lnSpc>
            </a:pPr>
            <a:r>
              <a:rPr lang="en-US" altLang="zh-CN" sz="1800" dirty="0">
                <a:solidFill>
                  <a:srgbClr val="262626"/>
                </a:solidFill>
              </a:rPr>
              <a:t>Defi smart contract platform</a:t>
            </a:r>
          </a:p>
          <a:p>
            <a:pPr defTabSz="342900">
              <a:lnSpc>
                <a:spcPct val="120000"/>
              </a:lnSpc>
            </a:pPr>
            <a:r>
              <a:rPr lang="en-US" altLang="zh-CN" sz="1800" dirty="0">
                <a:solidFill>
                  <a:srgbClr val="262626"/>
                </a:solidFill>
              </a:rPr>
              <a:t>orgs = individuals / partners</a:t>
            </a:r>
          </a:p>
          <a:p>
            <a:pPr defTabSz="342900">
              <a:lnSpc>
                <a:spcPct val="120000"/>
              </a:lnSpc>
            </a:pPr>
            <a:r>
              <a:rPr lang="en-US" altLang="zh-CN" sz="1800" dirty="0">
                <a:solidFill>
                  <a:srgbClr val="262626"/>
                </a:solidFill>
                <a:sym typeface="+mn-ea"/>
              </a:rPr>
              <a:t>exchanges</a:t>
            </a:r>
            <a:endParaRPr lang="en-US" altLang="zh-CN" sz="1800" dirty="0">
              <a:solidFill>
                <a:srgbClr val="262626"/>
              </a:solidFill>
            </a:endParaRPr>
          </a:p>
          <a:p>
            <a:pPr defTabSz="342900">
              <a:lnSpc>
                <a:spcPct val="120000"/>
              </a:lnSpc>
            </a:pPr>
            <a:r>
              <a:rPr lang="en-US" altLang="zh-CN" sz="1800" dirty="0">
                <a:solidFill>
                  <a:srgbClr val="262626"/>
                </a:solidFill>
                <a:sym typeface="+mn-ea"/>
              </a:rPr>
              <a:t>media</a:t>
            </a:r>
            <a:endParaRPr lang="en-US" altLang="zh-CN" sz="1800" dirty="0">
              <a:solidFill>
                <a:srgbClr val="262626"/>
              </a:solidFill>
            </a:endParaRPr>
          </a:p>
          <a:p>
            <a:pPr defTabSz="342900">
              <a:lnSpc>
                <a:spcPct val="120000"/>
              </a:lnSpc>
            </a:pPr>
            <a:r>
              <a:rPr lang="en-US" altLang="zh-CN" sz="1800" dirty="0">
                <a:solidFill>
                  <a:srgbClr val="262626"/>
                </a:solidFill>
                <a:sym typeface="+mn-ea"/>
              </a:rPr>
              <a:t>sales channel </a:t>
            </a:r>
            <a:endParaRPr lang="en-US" altLang="zh-CN" sz="1800" dirty="0">
              <a:solidFill>
                <a:srgbClr val="262626"/>
              </a:solidFill>
            </a:endParaRPr>
          </a:p>
          <a:p>
            <a:pPr defTabSz="342900">
              <a:lnSpc>
                <a:spcPct val="120000"/>
              </a:lnSpc>
            </a:pPr>
            <a:r>
              <a:rPr lang="en-US" altLang="zh-CN" sz="1800" dirty="0">
                <a:solidFill>
                  <a:srgbClr val="262626"/>
                </a:solidFill>
                <a:sym typeface="+mn-ea"/>
              </a:rPr>
              <a:t>they take tokens</a:t>
            </a:r>
            <a:endParaRPr lang="en-US" altLang="zh-CN" sz="1800" dirty="0">
              <a:solidFill>
                <a:srgbClr val="262626"/>
              </a:solidFill>
            </a:endParaRPr>
          </a:p>
          <a:p>
            <a:pPr defTabSz="342900">
              <a:lnSpc>
                <a:spcPct val="120000"/>
              </a:lnSpc>
            </a:pPr>
            <a:r>
              <a:rPr lang="en-US" altLang="zh-CN" sz="1800" dirty="0">
                <a:solidFill>
                  <a:srgbClr val="262626"/>
                </a:solidFill>
                <a:sym typeface="+mn-ea"/>
              </a:rPr>
              <a:t>and they help you promote. </a:t>
            </a:r>
          </a:p>
          <a:p>
            <a:pPr defTabSz="342900">
              <a:lnSpc>
                <a:spcPct val="120000"/>
              </a:lnSpc>
            </a:pPr>
            <a:endParaRPr lang="en-US" altLang="zh-CN" sz="1800" dirty="0">
              <a:solidFill>
                <a:srgbClr val="262626"/>
              </a:solidFill>
              <a:sym typeface="+mn-ea"/>
            </a:endParaRPr>
          </a:p>
          <a:p>
            <a:pPr defTabSz="342900">
              <a:lnSpc>
                <a:spcPct val="120000"/>
              </a:lnSpc>
            </a:pPr>
            <a:r>
              <a:rPr lang="en-US" altLang="zh-CN" sz="1800" dirty="0">
                <a:solidFill>
                  <a:srgbClr val="262626"/>
                </a:solidFill>
                <a:sym typeface="+mn-ea"/>
              </a:rPr>
              <a:t>Your marketing fee get dramatically decreased, once they have consensus</a:t>
            </a:r>
            <a:endParaRPr lang="en-US" altLang="zh-CN" sz="1800" dirty="0">
              <a:solidFill>
                <a:srgbClr val="262626"/>
              </a:solidFill>
            </a:endParaRPr>
          </a:p>
        </p:txBody>
      </p:sp>
      <p:pic>
        <p:nvPicPr>
          <p:cNvPr id="4" name="图片 3"/>
          <p:cNvPicPr>
            <a:picLocks noChangeAspect="1"/>
          </p:cNvPicPr>
          <p:nvPr/>
        </p:nvPicPr>
        <p:blipFill>
          <a:blip r:embed="rId2"/>
          <a:stretch>
            <a:fillRect/>
          </a:stretch>
        </p:blipFill>
        <p:spPr>
          <a:xfrm>
            <a:off x="5212715" y="682625"/>
            <a:ext cx="3205480" cy="29146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US" sz="3200" b="1" dirty="0">
                <a:solidFill>
                  <a:srgbClr val="262626"/>
                </a:solidFill>
                <a:latin typeface="Calibri" panose="020F0502020204030204" pitchFamily="34" charset="0"/>
                <a:cs typeface="Calibri" panose="020F0502020204030204" pitchFamily="34" charset="0"/>
                <a:sym typeface="+mn-ea"/>
              </a:rPr>
              <a:t>Governance</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Type 3:</a:t>
            </a:r>
          </a:p>
          <a:p>
            <a:pPr defTabSz="342900">
              <a:lnSpc>
                <a:spcPct val="120000"/>
              </a:lnSpc>
            </a:pPr>
            <a:r>
              <a:rPr lang="en-US" altLang="zh-CN" sz="1800" dirty="0">
                <a:solidFill>
                  <a:srgbClr val="262626"/>
                </a:solidFill>
              </a:rPr>
              <a:t>Example: </a:t>
            </a:r>
          </a:p>
          <a:p>
            <a:pPr defTabSz="342900">
              <a:lnSpc>
                <a:spcPct val="120000"/>
              </a:lnSpc>
            </a:pPr>
            <a:r>
              <a:rPr lang="en-US" altLang="zh-CN" sz="1800" dirty="0">
                <a:solidFill>
                  <a:srgbClr val="262626"/>
                </a:solidFill>
              </a:rPr>
              <a:t>Governments / Big Corpration: </a:t>
            </a:r>
          </a:p>
          <a:p>
            <a:pPr defTabSz="342900">
              <a:lnSpc>
                <a:spcPct val="120000"/>
              </a:lnSpc>
            </a:pPr>
            <a:r>
              <a:rPr lang="en-US" altLang="zh-CN" sz="1800" dirty="0">
                <a:solidFill>
                  <a:srgbClr val="262626"/>
                </a:solidFill>
              </a:rPr>
              <a:t>coordination between departments </a:t>
            </a:r>
          </a:p>
          <a:p>
            <a:pPr defTabSz="342900">
              <a:lnSpc>
                <a:spcPct val="120000"/>
              </a:lnSpc>
            </a:pPr>
            <a:r>
              <a:rPr lang="en-US" altLang="zh-CN" sz="1800" dirty="0">
                <a:solidFill>
                  <a:srgbClr val="262626"/>
                </a:solidFill>
              </a:rPr>
              <a:t>Hyperledger Fabric</a:t>
            </a:r>
          </a:p>
        </p:txBody>
      </p:sp>
      <p:pic>
        <p:nvPicPr>
          <p:cNvPr id="6" name="图片 5"/>
          <p:cNvPicPr>
            <a:picLocks noChangeAspect="1"/>
          </p:cNvPicPr>
          <p:nvPr/>
        </p:nvPicPr>
        <p:blipFill>
          <a:blip r:embed="rId2"/>
          <a:stretch>
            <a:fillRect/>
          </a:stretch>
        </p:blipFill>
        <p:spPr>
          <a:xfrm>
            <a:off x="5384165" y="682625"/>
            <a:ext cx="3131185" cy="278701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US" sz="3200" b="1" dirty="0">
                <a:solidFill>
                  <a:srgbClr val="262626"/>
                </a:solidFill>
                <a:latin typeface="Calibri" panose="020F0502020204030204" pitchFamily="34" charset="0"/>
                <a:cs typeface="Calibri" panose="020F0502020204030204" pitchFamily="34" charset="0"/>
                <a:sym typeface="+mn-ea"/>
              </a:rPr>
              <a:t>Private (permissioned) blockchains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800" dirty="0">
                <a:solidFill>
                  <a:srgbClr val="262626"/>
                </a:solidFill>
              </a:rPr>
              <a:t>Why?</a:t>
            </a: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1 more inter organizational collaboration and more efficient</a:t>
            </a: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2 involve more potiential clients to join the community and become the “owner” of a company</a:t>
            </a:r>
          </a:p>
          <a:p>
            <a:pPr lvl="1" defTabSz="342900">
              <a:lnSpc>
                <a:spcPct val="120000"/>
              </a:lnSpc>
            </a:pPr>
            <a:r>
              <a:rPr lang="en-US" altLang="en-US" sz="1540" dirty="0">
                <a:solidFill>
                  <a:srgbClr val="262626"/>
                </a:solidFill>
              </a:rPr>
              <a:t>markting</a:t>
            </a:r>
          </a:p>
          <a:p>
            <a:pPr lvl="1" defTabSz="342900">
              <a:lnSpc>
                <a:spcPct val="120000"/>
              </a:lnSpc>
            </a:pPr>
            <a:r>
              <a:rPr lang="en-US" altLang="en-US" sz="1540" dirty="0">
                <a:solidFill>
                  <a:srgbClr val="262626"/>
                </a:solidFill>
              </a:rPr>
              <a:t>client loyalty</a:t>
            </a:r>
          </a:p>
          <a:p>
            <a:pPr lvl="1" defTabSz="342900">
              <a:lnSpc>
                <a:spcPct val="120000"/>
              </a:lnSpc>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Mainstream solutions:</a:t>
            </a:r>
          </a:p>
          <a:p>
            <a:pPr marL="685800" lvl="1" indent="-228600" defTabSz="342900">
              <a:lnSpc>
                <a:spcPct val="120000"/>
              </a:lnSpc>
              <a:buFont typeface="Arial" panose="020B0604020202020204" pitchFamily="34" charset="0"/>
              <a:buChar char="•"/>
            </a:pPr>
            <a:r>
              <a:rPr lang="en-US" altLang="en-US" sz="1540" dirty="0">
                <a:solidFill>
                  <a:srgbClr val="262626"/>
                </a:solidFill>
              </a:rPr>
              <a:t>Hyperledge Fabric</a:t>
            </a:r>
          </a:p>
          <a:p>
            <a:pPr marL="685800" lvl="1" indent="-228600" defTabSz="342900">
              <a:lnSpc>
                <a:spcPct val="120000"/>
              </a:lnSpc>
              <a:buFont typeface="Arial" panose="020B0604020202020204" pitchFamily="34" charset="0"/>
              <a:buChar char="•"/>
            </a:pPr>
            <a:r>
              <a:rPr lang="en-US" altLang="en-US" sz="1540" dirty="0">
                <a:solidFill>
                  <a:srgbClr val="262626"/>
                </a:solidFill>
              </a:rPr>
              <a:t>Ethereum </a:t>
            </a:r>
          </a:p>
          <a:p>
            <a:pPr marL="685800" lvl="1" indent="-228600" defTabSz="342900">
              <a:lnSpc>
                <a:spcPct val="120000"/>
              </a:lnSpc>
              <a:buFont typeface="Arial" panose="020B0604020202020204" pitchFamily="34" charset="0"/>
              <a:buChar char="•"/>
            </a:pPr>
            <a:r>
              <a:rPr lang="en-US" altLang="en-US" sz="1540" dirty="0">
                <a:solidFill>
                  <a:srgbClr val="262626"/>
                </a:solidFill>
              </a:rPr>
              <a:t>R3 Corda</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US" sz="3200" b="1" dirty="0">
                <a:solidFill>
                  <a:srgbClr val="262626"/>
                </a:solidFill>
                <a:latin typeface="Calibri" panose="020F0502020204030204" pitchFamily="34" charset="0"/>
                <a:cs typeface="Calibri" panose="020F0502020204030204" pitchFamily="34" charset="0"/>
                <a:sym typeface="+mn-ea"/>
              </a:rPr>
              <a:t>Cross-Chain Solutions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defTabSz="342900">
              <a:lnSpc>
                <a:spcPct val="120000"/>
              </a:lnSpc>
            </a:pPr>
            <a:r>
              <a:rPr lang="en-US" altLang="en-US" sz="1800" dirty="0">
                <a:solidFill>
                  <a:srgbClr val="262626"/>
                </a:solidFill>
              </a:rPr>
              <a:t>Along with the blockchain demand increase, there will be a huge need for the crosschain solutions to connect different isolated chains</a:t>
            </a: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Solutions:</a:t>
            </a:r>
          </a:p>
          <a:p>
            <a:pPr defTabSz="342900">
              <a:lnSpc>
                <a:spcPct val="120000"/>
              </a:lnSpc>
            </a:pPr>
            <a:r>
              <a:rPr lang="en-US" altLang="en-US" sz="1800" dirty="0">
                <a:solidFill>
                  <a:srgbClr val="262626"/>
                </a:solidFill>
              </a:rPr>
              <a:t>1 Messaging Relay</a:t>
            </a:r>
          </a:p>
          <a:p>
            <a:pPr defTabSz="342900">
              <a:lnSpc>
                <a:spcPct val="120000"/>
              </a:lnSpc>
            </a:pPr>
            <a:r>
              <a:rPr lang="en-US" altLang="en-US" sz="1800" dirty="0">
                <a:solidFill>
                  <a:srgbClr val="262626"/>
                </a:solidFill>
              </a:rPr>
              <a:t>2 Atomic Swap</a:t>
            </a:r>
          </a:p>
          <a:p>
            <a:pPr defTabSz="342900">
              <a:lnSpc>
                <a:spcPct val="120000"/>
              </a:lnSpc>
            </a:pPr>
            <a:r>
              <a:rPr lang="en-US" altLang="en-US" sz="1800" dirty="0">
                <a:solidFill>
                  <a:srgbClr val="262626"/>
                </a:solidFill>
              </a:rPr>
              <a:t>3 Centralized Gateway</a:t>
            </a:r>
          </a:p>
          <a:p>
            <a:pPr defTabSz="342900">
              <a:lnSpc>
                <a:spcPct val="120000"/>
              </a:lnSpc>
            </a:pPr>
            <a:endParaRPr lang="en-US" altLang="en-US" sz="1800" dirty="0">
              <a:solidFill>
                <a:srgbClr val="262626"/>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US" sz="3200" b="1" dirty="0">
                <a:solidFill>
                  <a:srgbClr val="262626"/>
                </a:solidFill>
                <a:latin typeface="Calibri" panose="020F0502020204030204" pitchFamily="34" charset="0"/>
                <a:cs typeface="Calibri" panose="020F0502020204030204" pitchFamily="34" charset="0"/>
                <a:sym typeface="+mn-ea"/>
              </a:rPr>
              <a:t>Cross-Chain Solutions</a:t>
            </a:r>
            <a:endParaRPr lang="en-US" sz="3200" b="1" dirty="0">
              <a:latin typeface="Calibri" panose="020F0502020204030204" pitchFamily="34" charset="0"/>
              <a:cs typeface="Calibri" panose="020F0502020204030204" pitchFamily="34" charset="0"/>
            </a:endParaRPr>
          </a:p>
        </p:txBody>
      </p:sp>
      <p:pic>
        <p:nvPicPr>
          <p:cNvPr id="4" name="图片 3" descr="497524_1_En_17_Fig1_HTML"/>
          <p:cNvPicPr>
            <a:picLocks noChangeAspect="1"/>
          </p:cNvPicPr>
          <p:nvPr/>
        </p:nvPicPr>
        <p:blipFill>
          <a:blip r:embed="rId2"/>
          <a:stretch>
            <a:fillRect/>
          </a:stretch>
        </p:blipFill>
        <p:spPr>
          <a:xfrm>
            <a:off x="628650" y="1546860"/>
            <a:ext cx="7849870" cy="395986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US" sz="3200" b="1" dirty="0">
                <a:solidFill>
                  <a:srgbClr val="262626"/>
                </a:solidFill>
                <a:latin typeface="Calibri" panose="020F0502020204030204" pitchFamily="34" charset="0"/>
                <a:cs typeface="Calibri" panose="020F0502020204030204" pitchFamily="34" charset="0"/>
                <a:sym typeface="+mn-ea"/>
              </a:rPr>
              <a:t>Cross-Chain Solutions</a:t>
            </a:r>
            <a:endParaRPr lang="en-US" sz="3200" b="1" dirty="0">
              <a:latin typeface="Calibri" panose="020F0502020204030204" pitchFamily="34" charset="0"/>
              <a:cs typeface="Calibri" panose="020F0502020204030204" pitchFamily="34" charset="0"/>
            </a:endParaRPr>
          </a:p>
        </p:txBody>
      </p:sp>
      <p:pic>
        <p:nvPicPr>
          <p:cNvPr id="6" name="图片 5" descr="1-KUjZ-o0t1E6clu7ZrDNgLQ"/>
          <p:cNvPicPr>
            <a:picLocks noChangeAspect="1"/>
          </p:cNvPicPr>
          <p:nvPr/>
        </p:nvPicPr>
        <p:blipFill>
          <a:blip r:embed="rId2"/>
          <a:stretch>
            <a:fillRect/>
          </a:stretch>
        </p:blipFill>
        <p:spPr>
          <a:xfrm>
            <a:off x="394970" y="1336675"/>
            <a:ext cx="8121015" cy="548513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US" sz="3200" b="1" dirty="0">
                <a:solidFill>
                  <a:srgbClr val="262626"/>
                </a:solidFill>
                <a:latin typeface="Calibri" panose="020F0502020204030204" pitchFamily="34" charset="0"/>
                <a:cs typeface="Calibri" panose="020F0502020204030204" pitchFamily="34" charset="0"/>
                <a:sym typeface="+mn-ea"/>
              </a:rPr>
              <a:t>Cross-Chain Solutions</a:t>
            </a:r>
            <a:endParaRPr lang="en-US" sz="3200" b="1" dirty="0">
              <a:latin typeface="Calibri" panose="020F0502020204030204" pitchFamily="34" charset="0"/>
              <a:cs typeface="Calibri" panose="020F0502020204030204" pitchFamily="34" charset="0"/>
            </a:endParaRPr>
          </a:p>
        </p:txBody>
      </p:sp>
      <p:sp>
        <p:nvSpPr>
          <p:cNvPr id="3" name="矩形 2"/>
          <p:cNvSpPr/>
          <p:nvPr/>
        </p:nvSpPr>
        <p:spPr>
          <a:xfrm>
            <a:off x="1858010" y="1975485"/>
            <a:ext cx="479425" cy="3527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5230495" y="1975485"/>
            <a:ext cx="479425" cy="3527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043555" y="2828925"/>
            <a:ext cx="1481455" cy="119951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Gateway</a:t>
            </a:r>
          </a:p>
        </p:txBody>
      </p:sp>
      <p:sp>
        <p:nvSpPr>
          <p:cNvPr id="7" name="矩形 6"/>
          <p:cNvSpPr/>
          <p:nvPr/>
        </p:nvSpPr>
        <p:spPr>
          <a:xfrm>
            <a:off x="1844040" y="2356485"/>
            <a:ext cx="479425" cy="3663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G</a:t>
            </a:r>
          </a:p>
        </p:txBody>
      </p:sp>
      <p:sp>
        <p:nvSpPr>
          <p:cNvPr id="8" name="矩形 7"/>
          <p:cNvSpPr/>
          <p:nvPr/>
        </p:nvSpPr>
        <p:spPr>
          <a:xfrm>
            <a:off x="1858010" y="3711575"/>
            <a:ext cx="479425" cy="3663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A</a:t>
            </a:r>
          </a:p>
        </p:txBody>
      </p:sp>
      <p:sp>
        <p:nvSpPr>
          <p:cNvPr id="9" name="矩形 8"/>
          <p:cNvSpPr/>
          <p:nvPr/>
        </p:nvSpPr>
        <p:spPr>
          <a:xfrm>
            <a:off x="5230495" y="3711575"/>
            <a:ext cx="479425" cy="3663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A</a:t>
            </a:r>
          </a:p>
        </p:txBody>
      </p:sp>
      <p:sp>
        <p:nvSpPr>
          <p:cNvPr id="10" name="矩形 9"/>
          <p:cNvSpPr/>
          <p:nvPr/>
        </p:nvSpPr>
        <p:spPr>
          <a:xfrm>
            <a:off x="5230495" y="2356485"/>
            <a:ext cx="479425" cy="3663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G</a:t>
            </a:r>
          </a:p>
        </p:txBody>
      </p:sp>
      <p:cxnSp>
        <p:nvCxnSpPr>
          <p:cNvPr id="11" name="曲线连接符 10"/>
          <p:cNvCxnSpPr>
            <a:stCxn id="9" idx="3"/>
            <a:endCxn id="10" idx="3"/>
          </p:cNvCxnSpPr>
          <p:nvPr/>
        </p:nvCxnSpPr>
        <p:spPr>
          <a:xfrm flipV="1">
            <a:off x="5709920" y="2540000"/>
            <a:ext cx="3175" cy="1355090"/>
          </a:xfrm>
          <a:prstGeom prst="curvedConnector3">
            <a:avLst>
              <a:gd name="adj1" fmla="val 75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曲线连接符 11"/>
          <p:cNvCxnSpPr>
            <a:stCxn id="7" idx="1"/>
            <a:endCxn id="8" idx="1"/>
          </p:cNvCxnSpPr>
          <p:nvPr/>
        </p:nvCxnSpPr>
        <p:spPr>
          <a:xfrm rot="10800000" flipH="1" flipV="1">
            <a:off x="1844040" y="2540000"/>
            <a:ext cx="13970" cy="1355090"/>
          </a:xfrm>
          <a:prstGeom prst="curvedConnector3">
            <a:avLst>
              <a:gd name="adj1" fmla="val -170454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10" idx="1"/>
            <a:endCxn id="5" idx="6"/>
          </p:cNvCxnSpPr>
          <p:nvPr/>
        </p:nvCxnSpPr>
        <p:spPr>
          <a:xfrm flipH="1">
            <a:off x="4525010" y="2540000"/>
            <a:ext cx="705485" cy="889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5" idx="2"/>
            <a:endCxn id="7" idx="3"/>
          </p:cNvCxnSpPr>
          <p:nvPr/>
        </p:nvCxnSpPr>
        <p:spPr>
          <a:xfrm flipH="1" flipV="1">
            <a:off x="2323465" y="2540000"/>
            <a:ext cx="720090" cy="889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US" sz="3200" b="1" dirty="0">
                <a:solidFill>
                  <a:srgbClr val="262626"/>
                </a:solidFill>
                <a:latin typeface="Calibri" panose="020F0502020204030204" pitchFamily="34" charset="0"/>
                <a:cs typeface="Calibri" panose="020F0502020204030204" pitchFamily="34" charset="0"/>
                <a:sym typeface="+mn-ea"/>
              </a:rPr>
              <a:t>Cross-Chain Solutions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defTabSz="342900">
              <a:lnSpc>
                <a:spcPct val="120000"/>
              </a:lnSpc>
            </a:pPr>
            <a:r>
              <a:rPr lang="en-US" altLang="en-US" sz="1800" dirty="0">
                <a:solidFill>
                  <a:srgbClr val="262626"/>
                </a:solidFill>
              </a:rPr>
              <a:t>Difference: </a:t>
            </a: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Messaging Relay: the token is a proxy</a:t>
            </a:r>
          </a:p>
          <a:p>
            <a:pPr defTabSz="342900">
              <a:lnSpc>
                <a:spcPct val="120000"/>
              </a:lnSpc>
            </a:pPr>
            <a:r>
              <a:rPr lang="en-US" altLang="en-US" sz="1800" dirty="0">
                <a:solidFill>
                  <a:srgbClr val="262626"/>
                </a:solidFill>
              </a:rPr>
              <a:t>Atomic : the token is authentic</a:t>
            </a:r>
          </a:p>
          <a:p>
            <a:pPr defTabSz="342900">
              <a:lnSpc>
                <a:spcPct val="120000"/>
              </a:lnSpc>
            </a:pPr>
            <a:r>
              <a:rPr lang="en-US" altLang="en-US" sz="1800" dirty="0">
                <a:solidFill>
                  <a:srgbClr val="262626"/>
                </a:solidFill>
              </a:rPr>
              <a:t>Gateway: centralized program</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US" sz="3200" b="1" dirty="0">
                <a:solidFill>
                  <a:srgbClr val="262626"/>
                </a:solidFill>
                <a:latin typeface="Calibri" panose="020F0502020204030204" pitchFamily="34" charset="0"/>
                <a:cs typeface="Calibri" panose="020F0502020204030204" pitchFamily="34" charset="0"/>
                <a:sym typeface="+mn-ea"/>
              </a:rPr>
              <a:t>Sharding</a:t>
            </a:r>
            <a:endParaRPr lang="en-US" sz="3200" b="1" dirty="0">
              <a:latin typeface="Calibri" panose="020F0502020204030204" pitchFamily="34" charset="0"/>
              <a:cs typeface="Calibri" panose="020F0502020204030204" pitchFamily="34" charset="0"/>
            </a:endParaRPr>
          </a:p>
        </p:txBody>
      </p:sp>
      <p:sp>
        <p:nvSpPr>
          <p:cNvPr id="6" name="内容占位符 5"/>
          <p:cNvSpPr>
            <a:spLocks noGrp="1"/>
          </p:cNvSpPr>
          <p:nvPr>
            <p:ph idx="1"/>
          </p:nvPr>
        </p:nvSpPr>
        <p:spPr/>
        <p:txBody>
          <a:bodyPr/>
          <a:lstStyle/>
          <a:p>
            <a:endParaRPr lang="zh-CN" altLang="en-US"/>
          </a:p>
        </p:txBody>
      </p:sp>
      <p:pic>
        <p:nvPicPr>
          <p:cNvPr id="7" name="图片 6" descr="0-ufBJ5S8YX0IGIqng"/>
          <p:cNvPicPr>
            <a:picLocks noChangeAspect="1"/>
          </p:cNvPicPr>
          <p:nvPr/>
        </p:nvPicPr>
        <p:blipFill>
          <a:blip r:embed="rId2"/>
          <a:stretch>
            <a:fillRect/>
          </a:stretch>
        </p:blipFill>
        <p:spPr>
          <a:xfrm>
            <a:off x="628650" y="1294130"/>
            <a:ext cx="8299450" cy="53066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GB" sz="3200" b="1" dirty="0">
                <a:latin typeface="Calibri" panose="020F0502020204030204" pitchFamily="34" charset="0"/>
                <a:cs typeface="Calibri" panose="020F0502020204030204" pitchFamily="34" charset="0"/>
                <a:sym typeface="+mn-ea"/>
              </a:rPr>
              <a:t>Blockchain Technology History</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800" dirty="0">
                <a:solidFill>
                  <a:srgbClr val="262626"/>
                </a:solidFill>
              </a:rPr>
              <a:t>As results:</a:t>
            </a:r>
          </a:p>
          <a:p>
            <a:pPr defTabSz="342900">
              <a:lnSpc>
                <a:spcPct val="120000"/>
              </a:lnSpc>
            </a:pPr>
            <a:r>
              <a:rPr lang="en-US" altLang="en-US" sz="1800" dirty="0">
                <a:solidFill>
                  <a:srgbClr val="262626"/>
                </a:solidFill>
              </a:rPr>
              <a:t>1. huge amount of captitals were invested into the public chain projects</a:t>
            </a:r>
          </a:p>
          <a:p>
            <a:pPr defTabSz="342900">
              <a:lnSpc>
                <a:spcPct val="120000"/>
              </a:lnSpc>
            </a:pPr>
            <a:r>
              <a:rPr lang="en-US" altLang="en-US" sz="1800" dirty="0">
                <a:solidFill>
                  <a:srgbClr val="262626"/>
                </a:solidFill>
              </a:rPr>
              <a:t>2. it still cannot solve blockchain impossible triangle problem</a:t>
            </a:r>
          </a:p>
          <a:p>
            <a:pPr defTabSz="342900">
              <a:lnSpc>
                <a:spcPct val="120000"/>
              </a:lnSpc>
            </a:pPr>
            <a:r>
              <a:rPr lang="en-US" altLang="en-US" sz="1800" dirty="0">
                <a:solidFill>
                  <a:srgbClr val="262626"/>
                </a:solidFill>
              </a:rPr>
              <a:t>( A blockchain system cannot simultaneously combine decentralization, scalability and security)</a:t>
            </a: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then looking for a tradeoff between </a:t>
            </a:r>
          </a:p>
          <a:p>
            <a:pPr marL="0" indent="0" defTabSz="342900">
              <a:lnSpc>
                <a:spcPct val="120000"/>
              </a:lnSpc>
              <a:buNone/>
            </a:pPr>
            <a:r>
              <a:rPr lang="en-US" altLang="en-US" sz="1800" dirty="0">
                <a:solidFill>
                  <a:srgbClr val="262626"/>
                </a:solidFill>
              </a:rPr>
              <a:t>Decentraliztion and Scalability</a:t>
            </a:r>
          </a:p>
          <a:p>
            <a:pPr marL="0" indent="0" defTabSz="342900">
              <a:lnSpc>
                <a:spcPct val="120000"/>
              </a:lnSpc>
              <a:buNone/>
            </a:pPr>
            <a:endParaRPr lang="en-US" altLang="en-US" sz="1800" dirty="0">
              <a:solidFill>
                <a:srgbClr val="262626"/>
              </a:solidFill>
            </a:endParaRPr>
          </a:p>
        </p:txBody>
      </p:sp>
      <p:pic>
        <p:nvPicPr>
          <p:cNvPr id="6" name="图片 5"/>
          <p:cNvPicPr>
            <a:picLocks noChangeAspect="1"/>
          </p:cNvPicPr>
          <p:nvPr/>
        </p:nvPicPr>
        <p:blipFill>
          <a:blip r:embed="rId2"/>
          <a:stretch>
            <a:fillRect/>
          </a:stretch>
        </p:blipFill>
        <p:spPr>
          <a:xfrm>
            <a:off x="5057775" y="3362325"/>
            <a:ext cx="4086225" cy="34956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GB" sz="3200" b="1" dirty="0">
                <a:latin typeface="Calibri" panose="020F0502020204030204" pitchFamily="34" charset="0"/>
                <a:cs typeface="Calibri" panose="020F0502020204030204" pitchFamily="34" charset="0"/>
                <a:sym typeface="+mn-ea"/>
              </a:rPr>
              <a:t>Blockchain Technology History</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800" dirty="0">
                <a:solidFill>
                  <a:srgbClr val="262626"/>
                </a:solidFill>
              </a:rPr>
              <a:t>2019 -2020: Application Specific Chain (Ethereum: 14 tps)</a:t>
            </a:r>
            <a:endParaRPr lang="en-US" altLang="en-US" sz="1540" dirty="0">
              <a:solidFill>
                <a:srgbClr val="262626"/>
              </a:solidFill>
            </a:endParaRPr>
          </a:p>
        </p:txBody>
      </p:sp>
      <p:pic>
        <p:nvPicPr>
          <p:cNvPr id="5" name="图片 4"/>
          <p:cNvPicPr>
            <a:picLocks noChangeAspect="1"/>
          </p:cNvPicPr>
          <p:nvPr/>
        </p:nvPicPr>
        <p:blipFill>
          <a:blip r:embed="rId2"/>
          <a:stretch>
            <a:fillRect/>
          </a:stretch>
        </p:blipFill>
        <p:spPr>
          <a:xfrm>
            <a:off x="1387475" y="1659890"/>
            <a:ext cx="7756525" cy="42646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GB" sz="3200" b="1" dirty="0">
                <a:latin typeface="Calibri" panose="020F0502020204030204" pitchFamily="34" charset="0"/>
                <a:cs typeface="Calibri" panose="020F0502020204030204" pitchFamily="34" charset="0"/>
                <a:sym typeface="+mn-ea"/>
              </a:rPr>
              <a:t>Blockchain Technology History</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marL="228600" lvl="0" indent="-228600" defTabSz="342900">
              <a:lnSpc>
                <a:spcPct val="120000"/>
              </a:lnSpc>
              <a:buFont typeface="Arial" panose="020B0604020202020204" pitchFamily="34" charset="0"/>
              <a:buChar char="•"/>
            </a:pPr>
            <a:r>
              <a:rPr lang="en-US" altLang="en-US" sz="1800" dirty="0">
                <a:solidFill>
                  <a:srgbClr val="262626"/>
                </a:solidFill>
              </a:rPr>
              <a:t>1. Each chain is only designed for one business logic / business</a:t>
            </a:r>
          </a:p>
          <a:p>
            <a:pPr marL="228600" lvl="0" indent="-228600" defTabSz="342900">
              <a:lnSpc>
                <a:spcPct val="120000"/>
              </a:lnSpc>
              <a:buFont typeface="Arial" panose="020B0604020202020204" pitchFamily="34" charset="0"/>
              <a:buChar char="•"/>
            </a:pPr>
            <a:r>
              <a:rPr lang="en-US" altLang="en-US" sz="1800" dirty="0">
                <a:solidFill>
                  <a:srgbClr val="262626"/>
                </a:solidFill>
              </a:rPr>
              <a:t>2. Naturally, limit the number of validators</a:t>
            </a:r>
          </a:p>
          <a:p>
            <a:pPr marL="228600" lvl="0" indent="-228600" defTabSz="342900">
              <a:lnSpc>
                <a:spcPct val="120000"/>
              </a:lnSpc>
              <a:buFont typeface="Arial" panose="020B0604020202020204" pitchFamily="34" charset="0"/>
              <a:buChar char="•"/>
            </a:pPr>
            <a:r>
              <a:rPr lang="en-US" altLang="en-US" sz="1800" dirty="0">
                <a:solidFill>
                  <a:srgbClr val="262626"/>
                </a:solidFill>
              </a:rPr>
              <a:t>3. As a result, the chain gets more centralized</a:t>
            </a:r>
          </a:p>
          <a:p>
            <a:pPr marL="228600" lvl="0" indent="-228600" defTabSz="342900">
              <a:lnSpc>
                <a:spcPct val="120000"/>
              </a:lnSpc>
              <a:buFont typeface="Arial" panose="020B0604020202020204" pitchFamily="34" charset="0"/>
              <a:buChar char="•"/>
            </a:pP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It sacrifices decentraliztion and makes the chain faster and the ecosystem more scalable</a:t>
            </a:r>
          </a:p>
          <a:p>
            <a:pPr marL="0" lvl="1" indent="-228600" defTabSz="342900">
              <a:lnSpc>
                <a:spcPct val="120000"/>
              </a:lnSpc>
              <a:buFont typeface="Arial" panose="020B0604020202020204" pitchFamily="34" charset="0"/>
              <a:buChar char="•"/>
            </a:pPr>
            <a:endParaRPr lang="en-US" altLang="en-US" sz="1800" dirty="0">
              <a:solidFill>
                <a:srgbClr val="262626"/>
              </a:solidFill>
              <a:sym typeface="+mn-ea"/>
            </a:endParaRPr>
          </a:p>
          <a:p>
            <a:pPr marL="0" lvl="1" indent="-228600" defTabSz="342900">
              <a:lnSpc>
                <a:spcPct val="120000"/>
              </a:lnSpc>
              <a:buFont typeface="Arial" panose="020B0604020202020204" pitchFamily="34" charset="0"/>
              <a:buChar char="•"/>
            </a:pPr>
            <a:r>
              <a:rPr lang="en-US" altLang="en-US" sz="1800" dirty="0">
                <a:solidFill>
                  <a:srgbClr val="262626"/>
                </a:solidFill>
                <a:sym typeface="+mn-ea"/>
              </a:rPr>
              <a:t>It makes commercial adption possible</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endParaRPr lang="en-US" altLang="en-US" sz="1800" dirty="0">
              <a:solidFill>
                <a:srgbClr val="26262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GB" sz="3200" b="1" dirty="0">
                <a:latin typeface="Calibri" panose="020F0502020204030204" pitchFamily="34" charset="0"/>
                <a:cs typeface="Calibri" panose="020F0502020204030204" pitchFamily="34" charset="0"/>
                <a:sym typeface="+mn-ea"/>
              </a:rPr>
              <a:t>Blockchain Technology Trends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800" dirty="0">
                <a:solidFill>
                  <a:srgbClr val="262626"/>
                </a:solidFill>
              </a:rPr>
              <a:t>DeFi frameworks are getting mature</a:t>
            </a: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Governance is critical</a:t>
            </a: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 Private (permissioned) blockchains will dominate</a:t>
            </a:r>
          </a:p>
          <a:p>
            <a:pPr marL="228600" lvl="0" indent="-228600" defTabSz="342900">
              <a:lnSpc>
                <a:spcPct val="120000"/>
              </a:lnSpc>
              <a:buFont typeface="Arial" panose="020B0604020202020204" pitchFamily="34" charset="0"/>
              <a:buChar char="•"/>
            </a:pP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Adaption of cross-chain solutions</a:t>
            </a:r>
          </a:p>
          <a:p>
            <a:pPr marL="228600" lvl="0" indent="-228600" defTabSz="342900">
              <a:lnSpc>
                <a:spcPct val="120000"/>
              </a:lnSpc>
              <a:buFont typeface="Arial" panose="020B0604020202020204" pitchFamily="34" charset="0"/>
              <a:buChar char="•"/>
            </a:pP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Sharding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DeFi</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defTabSz="342900">
              <a:lnSpc>
                <a:spcPct val="120000"/>
              </a:lnSpc>
            </a:pPr>
            <a:r>
              <a:rPr lang="en-US" altLang="en-US" sz="1800" b="1" i="1" dirty="0">
                <a:solidFill>
                  <a:srgbClr val="262626"/>
                </a:solidFill>
              </a:rPr>
              <a:t>Thus far, 2020 hasn’t been the best of years for many. But for decentralised finance, or DeFi, 2020 has been a period of stratospheric growth, with the total value locked in rising from under $1bn, to just under </a:t>
            </a:r>
            <a:r>
              <a:rPr lang="en-US" altLang="en-US" sz="1800" b="1" i="1" dirty="0">
                <a:solidFill>
                  <a:srgbClr val="FF0000"/>
                </a:solidFill>
              </a:rPr>
              <a:t>$8bn</a:t>
            </a:r>
            <a:r>
              <a:rPr lang="en-US" altLang="en-US" sz="1800" b="1" i="1" dirty="0">
                <a:solidFill>
                  <a:srgbClr val="262626"/>
                </a:solidFill>
              </a:rPr>
              <a:t> on Sep. 15, 2020</a:t>
            </a:r>
          </a:p>
          <a:p>
            <a:pPr defTabSz="342900">
              <a:lnSpc>
                <a:spcPct val="120000"/>
              </a:lnSpc>
            </a:pPr>
            <a:endParaRPr lang="en-US" altLang="en-US" sz="1800" b="1" i="1" dirty="0">
              <a:solidFill>
                <a:srgbClr val="262626"/>
              </a:solidFill>
            </a:endParaRPr>
          </a:p>
          <a:p>
            <a:pPr defTabSz="342900">
              <a:lnSpc>
                <a:spcPct val="120000"/>
              </a:lnSpc>
            </a:pPr>
            <a:r>
              <a:rPr lang="en-US" altLang="en-US" sz="1800" b="1" i="1" dirty="0">
                <a:solidFill>
                  <a:srgbClr val="262626"/>
                </a:solidFill>
              </a:rPr>
              <a:t>Why is Defi important? The frameworks are getting mature, after the the real assets being mapped to the chain, lots of new business models will emerge, lots of new job opportunities.</a:t>
            </a:r>
          </a:p>
          <a:p>
            <a:pPr defTabSz="342900">
              <a:lnSpc>
                <a:spcPct val="120000"/>
              </a:lnSpc>
            </a:pPr>
            <a:endParaRPr lang="en-US" altLang="en-US" sz="1800" b="1" i="1" dirty="0">
              <a:solidFill>
                <a:srgbClr val="262626"/>
              </a:solidFill>
            </a:endParaRPr>
          </a:p>
          <a:p>
            <a:pPr defTabSz="342900">
              <a:lnSpc>
                <a:spcPct val="120000"/>
              </a:lnSpc>
            </a:pPr>
            <a:r>
              <a:rPr lang="en-US" altLang="en-US" sz="1800" dirty="0">
                <a:solidFill>
                  <a:srgbClr val="262626"/>
                </a:solidFill>
              </a:rPr>
              <a:t>Type of Defi:</a:t>
            </a:r>
          </a:p>
          <a:p>
            <a:pPr lvl="1" defTabSz="342900">
              <a:lnSpc>
                <a:spcPct val="120000"/>
              </a:lnSpc>
            </a:pPr>
            <a:r>
              <a:rPr lang="en-US" altLang="en-US" sz="1540" dirty="0">
                <a:solidFill>
                  <a:srgbClr val="262626"/>
                </a:solidFill>
              </a:rPr>
              <a:t>Yield Farming (e.g, Yam, APY Finance)</a:t>
            </a:r>
          </a:p>
          <a:p>
            <a:pPr lvl="1" defTabSz="342900">
              <a:lnSpc>
                <a:spcPct val="120000"/>
              </a:lnSpc>
            </a:pPr>
            <a:r>
              <a:rPr lang="en-US" altLang="en-US" sz="1540" dirty="0">
                <a:solidFill>
                  <a:srgbClr val="262626"/>
                </a:solidFill>
              </a:rPr>
              <a:t>Insurance (e.g, Nexus Mutual) </a:t>
            </a:r>
          </a:p>
          <a:p>
            <a:pPr lvl="1" defTabSz="342900">
              <a:lnSpc>
                <a:spcPct val="120000"/>
              </a:lnSpc>
            </a:pPr>
            <a:r>
              <a:rPr lang="en-US" altLang="en-US" sz="1540" dirty="0">
                <a:solidFill>
                  <a:srgbClr val="262626"/>
                </a:solidFill>
              </a:rPr>
              <a:t>Predictions Market (e.g., Augur and others)</a:t>
            </a:r>
          </a:p>
          <a:p>
            <a:pPr lvl="1" defTabSz="342900">
              <a:lnSpc>
                <a:spcPct val="120000"/>
              </a:lnSpc>
            </a:pPr>
            <a:r>
              <a:rPr lang="en-US" altLang="en-US" sz="1540" dirty="0">
                <a:solidFill>
                  <a:srgbClr val="262626"/>
                </a:solidFill>
              </a:rPr>
              <a:t>Decentralized leverage trading (e.g., dYdX)</a:t>
            </a:r>
          </a:p>
          <a:p>
            <a:pPr lvl="1" defTabSz="342900">
              <a:lnSpc>
                <a:spcPct val="120000"/>
              </a:lnSpc>
            </a:pPr>
            <a:r>
              <a:rPr lang="en-US" altLang="en-US" sz="1540" dirty="0">
                <a:solidFill>
                  <a:srgbClr val="262626"/>
                </a:solidFill>
              </a:rPr>
              <a:t>Lending Protocols  (e.g.,  Compound, Aave, InstaDApp, and more)</a:t>
            </a:r>
          </a:p>
          <a:p>
            <a:pPr lvl="1" defTabSz="342900">
              <a:lnSpc>
                <a:spcPct val="120000"/>
              </a:lnSpc>
            </a:pPr>
            <a:r>
              <a:rPr lang="en-US" altLang="en-US" sz="1540" dirty="0">
                <a:solidFill>
                  <a:srgbClr val="262626"/>
                </a:solidFill>
              </a:rPr>
              <a:t>Synthetic assets (e.g., UMA)</a:t>
            </a:r>
          </a:p>
          <a:p>
            <a:pPr lvl="1" defTabSz="342900">
              <a:lnSpc>
                <a:spcPct val="120000"/>
              </a:lnSpc>
            </a:pPr>
            <a:r>
              <a:rPr lang="en-US" altLang="en-US" sz="1540" dirty="0">
                <a:solidFill>
                  <a:srgbClr val="262626"/>
                </a:solidFill>
              </a:rPr>
              <a:t>Stable Coins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The Mechanism of Compond</a:t>
            </a:r>
          </a:p>
        </p:txBody>
      </p:sp>
      <p:pic>
        <p:nvPicPr>
          <p:cNvPr id="9" name="图片 8"/>
          <p:cNvPicPr>
            <a:picLocks noChangeAspect="1"/>
          </p:cNvPicPr>
          <p:nvPr/>
        </p:nvPicPr>
        <p:blipFill>
          <a:blip r:embed="rId2"/>
          <a:stretch>
            <a:fillRect/>
          </a:stretch>
        </p:blipFill>
        <p:spPr>
          <a:xfrm>
            <a:off x="0" y="3124200"/>
            <a:ext cx="6419850" cy="3733800"/>
          </a:xfrm>
          <a:prstGeom prst="rect">
            <a:avLst/>
          </a:prstGeom>
        </p:spPr>
      </p:pic>
      <p:sp>
        <p:nvSpPr>
          <p:cNvPr id="23" name="Content Placeholder 2"/>
          <p:cNvSpPr>
            <a:spLocks noGrp="1"/>
          </p:cNvSpPr>
          <p:nvPr>
            <p:ph idx="1"/>
          </p:nvPr>
        </p:nvSpPr>
        <p:spPr>
          <a:xfrm>
            <a:off x="628650" y="989044"/>
            <a:ext cx="7886700" cy="5605719"/>
          </a:xfrm>
        </p:spPr>
        <p:txBody>
          <a:bodyPr>
            <a:normAutofit lnSpcReduction="10000"/>
          </a:bodyPr>
          <a:lstStyle/>
          <a:p>
            <a:pPr defTabSz="342900">
              <a:lnSpc>
                <a:spcPct val="120000"/>
              </a:lnSpc>
            </a:pPr>
            <a:r>
              <a:rPr lang="en-US" altLang="en-US" sz="1540" dirty="0">
                <a:solidFill>
                  <a:srgbClr val="262626"/>
                </a:solidFill>
              </a:rPr>
              <a:t>The value of the collateral &gt; the borrowed money </a:t>
            </a:r>
          </a:p>
          <a:p>
            <a:pPr defTabSz="342900">
              <a:lnSpc>
                <a:spcPct val="120000"/>
              </a:lnSpc>
            </a:pPr>
            <a:r>
              <a:rPr lang="en-US" altLang="en-US" sz="1540" dirty="0">
                <a:solidFill>
                  <a:srgbClr val="262626"/>
                </a:solidFill>
              </a:rPr>
              <a:t>Increase the leverage for traders</a:t>
            </a:r>
          </a:p>
          <a:p>
            <a:pPr defTabSz="342900">
              <a:lnSpc>
                <a:spcPct val="120000"/>
              </a:lnSpc>
            </a:pPr>
            <a:r>
              <a:rPr lang="en-US" altLang="en-US" sz="1540" dirty="0">
                <a:solidFill>
                  <a:srgbClr val="262626"/>
                </a:solidFill>
              </a:rPr>
              <a:t>it could drop below a certain threshold which would trigger the smart contract to close the position (also called liquidation)</a:t>
            </a:r>
          </a:p>
          <a:p>
            <a:pPr defTabSz="342900">
              <a:lnSpc>
                <a:spcPct val="120000"/>
              </a:lnSpc>
            </a:pPr>
            <a:endParaRPr lang="en-US" altLang="en-US" sz="1540" dirty="0">
              <a:solidFill>
                <a:srgbClr val="262626"/>
              </a:solidFill>
            </a:endParaRPr>
          </a:p>
        </p:txBody>
      </p:sp>
      <p:sp>
        <p:nvSpPr>
          <p:cNvPr id="3" name="矩形 2"/>
          <p:cNvSpPr/>
          <p:nvPr/>
        </p:nvSpPr>
        <p:spPr>
          <a:xfrm>
            <a:off x="7202805" y="3284220"/>
            <a:ext cx="1312545" cy="1016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ETH </a:t>
            </a:r>
          </a:p>
        </p:txBody>
      </p:sp>
      <p:cxnSp>
        <p:nvCxnSpPr>
          <p:cNvPr id="4" name="直接箭头连接符 3"/>
          <p:cNvCxnSpPr>
            <a:stCxn id="3" idx="1"/>
            <a:endCxn id="9" idx="3"/>
          </p:cNvCxnSpPr>
          <p:nvPr/>
        </p:nvCxnSpPr>
        <p:spPr>
          <a:xfrm flipH="1">
            <a:off x="6419850" y="3792220"/>
            <a:ext cx="782955" cy="1198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202805" y="5198745"/>
            <a:ext cx="1312545" cy="1016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DAI</a:t>
            </a:r>
          </a:p>
        </p:txBody>
      </p:sp>
      <p:cxnSp>
        <p:nvCxnSpPr>
          <p:cNvPr id="6" name="直接箭头连接符 5"/>
          <p:cNvCxnSpPr>
            <a:stCxn id="9" idx="3"/>
            <a:endCxn id="5" idx="1"/>
          </p:cNvCxnSpPr>
          <p:nvPr/>
        </p:nvCxnSpPr>
        <p:spPr>
          <a:xfrm>
            <a:off x="6419850" y="4991100"/>
            <a:ext cx="782955" cy="7156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L 形 6"/>
          <p:cNvSpPr/>
          <p:nvPr/>
        </p:nvSpPr>
        <p:spPr>
          <a:xfrm rot="18900000">
            <a:off x="7647305" y="4492625"/>
            <a:ext cx="423545" cy="40894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The Mechanism of Compond</a:t>
            </a:r>
          </a:p>
        </p:txBody>
      </p:sp>
      <p:sp>
        <p:nvSpPr>
          <p:cNvPr id="23" name="Content Placeholder 2"/>
          <p:cNvSpPr>
            <a:spLocks noGrp="1"/>
          </p:cNvSpPr>
          <p:nvPr>
            <p:ph idx="1"/>
          </p:nvPr>
        </p:nvSpPr>
        <p:spPr>
          <a:xfrm>
            <a:off x="628650" y="989044"/>
            <a:ext cx="7886700" cy="5605719"/>
          </a:xfrm>
        </p:spPr>
        <p:txBody>
          <a:bodyPr>
            <a:normAutofit lnSpcReduction="20000"/>
          </a:bodyPr>
          <a:lstStyle/>
          <a:p>
            <a:pPr defTabSz="342900">
              <a:lnSpc>
                <a:spcPct val="120000"/>
              </a:lnSpc>
            </a:pPr>
            <a:r>
              <a:rPr lang="en-US" altLang="en-US" sz="1800" dirty="0">
                <a:solidFill>
                  <a:srgbClr val="262626"/>
                </a:solidFill>
                <a:sym typeface="+mn-ea"/>
              </a:rPr>
              <a:t>Drawback: </a:t>
            </a:r>
          </a:p>
          <a:p>
            <a:pPr defTabSz="342900">
              <a:lnSpc>
                <a:spcPct val="120000"/>
              </a:lnSpc>
            </a:pPr>
            <a:r>
              <a:rPr lang="en-US" altLang="en-US" sz="1800" dirty="0">
                <a:solidFill>
                  <a:srgbClr val="262626"/>
                </a:solidFill>
                <a:sym typeface="+mn-ea"/>
              </a:rPr>
              <a:t>This cannot make a credit loan</a:t>
            </a:r>
          </a:p>
          <a:p>
            <a:pPr defTabSz="342900">
              <a:lnSpc>
                <a:spcPct val="120000"/>
              </a:lnSpc>
            </a:pPr>
            <a:r>
              <a:rPr lang="en-US" altLang="en-US" sz="1800" dirty="0">
                <a:solidFill>
                  <a:srgbClr val="262626"/>
                </a:solidFill>
                <a:sym typeface="+mn-ea"/>
              </a:rPr>
              <a:t>Advantage:</a:t>
            </a:r>
          </a:p>
          <a:p>
            <a:pPr defTabSz="342900">
              <a:lnSpc>
                <a:spcPct val="120000"/>
              </a:lnSpc>
            </a:pPr>
            <a:r>
              <a:rPr lang="en-US" altLang="en-US" sz="1800" dirty="0">
                <a:solidFill>
                  <a:srgbClr val="262626"/>
                </a:solidFill>
              </a:rPr>
              <a:t>It matches trustless lending and borrowing needs, makes the money more efficient</a:t>
            </a: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Possible Applications in the real world:</a:t>
            </a:r>
          </a:p>
          <a:p>
            <a:pPr defTabSz="342900">
              <a:lnSpc>
                <a:spcPct val="120000"/>
              </a:lnSpc>
            </a:pPr>
            <a:r>
              <a:rPr lang="en-US" altLang="en-US" sz="1800" dirty="0">
                <a:solidFill>
                  <a:srgbClr val="262626"/>
                </a:solidFill>
              </a:rPr>
              <a:t>Once real assets mapped to the chain, we can use the the same framwork, to add liquidity to the illiquid assets. </a:t>
            </a: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Why people would like to participant </a:t>
            </a:r>
          </a:p>
          <a:p>
            <a:pPr defTabSz="342900">
              <a:lnSpc>
                <a:spcPct val="120000"/>
              </a:lnSpc>
            </a:pPr>
            <a:r>
              <a:rPr lang="en-US" altLang="en-US" sz="1800" dirty="0">
                <a:solidFill>
                  <a:srgbClr val="262626"/>
                </a:solidFill>
              </a:rPr>
              <a:t>1. It gives an opportunity to</a:t>
            </a:r>
            <a:r>
              <a:rPr lang="en-US" altLang="en-US" sz="1800" dirty="0">
                <a:solidFill>
                  <a:srgbClr val="FF0000"/>
                </a:solidFill>
              </a:rPr>
              <a:t> token </a:t>
            </a:r>
            <a:r>
              <a:rPr lang="en-US" altLang="en-US" sz="1800" dirty="0">
                <a:solidFill>
                  <a:srgbClr val="FF0000"/>
                </a:solidFill>
                <a:sym typeface="+mn-ea"/>
              </a:rPr>
              <a:t>hoarders</a:t>
            </a:r>
            <a:r>
              <a:rPr lang="en-US" altLang="en-US" sz="1800" dirty="0">
                <a:solidFill>
                  <a:srgbClr val="262626"/>
                </a:solidFill>
                <a:sym typeface="+mn-ea"/>
              </a:rPr>
              <a:t> to earn interest while still having their tokens</a:t>
            </a:r>
          </a:p>
          <a:p>
            <a:pPr defTabSz="342900">
              <a:lnSpc>
                <a:spcPct val="120000"/>
              </a:lnSpc>
            </a:pPr>
            <a:r>
              <a:rPr lang="en-US" altLang="en-US" sz="1800" dirty="0">
                <a:solidFill>
                  <a:srgbClr val="262626"/>
                </a:solidFill>
              </a:rPr>
              <a:t>2. It satifyies the risk takers needs in a fair environment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1160</Words>
  <Application>Microsoft Office PowerPoint</Application>
  <PresentationFormat>On-screen Show (4:3)</PresentationFormat>
  <Paragraphs>208</Paragraphs>
  <Slides>29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Enterprise Blockchain Developers (Intermediate)</vt:lpstr>
      <vt:lpstr>Blockchain Technology History</vt:lpstr>
      <vt:lpstr>Blockchain Technology History</vt:lpstr>
      <vt:lpstr>Blockchain Technology History</vt:lpstr>
      <vt:lpstr>Blockchain Technology History</vt:lpstr>
      <vt:lpstr>Blockchain Technology Trends</vt:lpstr>
      <vt:lpstr>DeFi</vt:lpstr>
      <vt:lpstr>The Mechanism of Compond</vt:lpstr>
      <vt:lpstr>The Mechanism of Compond</vt:lpstr>
      <vt:lpstr>The Mechanism of APY (robot-advisor)</vt:lpstr>
      <vt:lpstr>The Mechanism of APY (robo-advisor)</vt:lpstr>
      <vt:lpstr>The Mechanism of Yam(YFI, YFII)</vt:lpstr>
      <vt:lpstr>The Mechanism of Yam(YFI, YFII)</vt:lpstr>
      <vt:lpstr>The Mechanism of Nexus Mutual (p2p Insurance)</vt:lpstr>
      <vt:lpstr>The Mechanism of Nexus Mutual (p2p Insurance)</vt:lpstr>
      <vt:lpstr>The Mechanism of UMA</vt:lpstr>
      <vt:lpstr>Enlightment of DeFi</vt:lpstr>
      <vt:lpstr>Enlightment of DeFi</vt:lpstr>
      <vt:lpstr>Governance</vt:lpstr>
      <vt:lpstr>Governance</vt:lpstr>
      <vt:lpstr>Governance</vt:lpstr>
      <vt:lpstr>Governance</vt:lpstr>
      <vt:lpstr>Private (permissioned) blockchains</vt:lpstr>
      <vt:lpstr>Cross-Chain Solutions</vt:lpstr>
      <vt:lpstr>Cross-Chain Solutions</vt:lpstr>
      <vt:lpstr>Cross-Chain Solutions</vt:lpstr>
      <vt:lpstr>Cross-Chain Solutions</vt:lpstr>
      <vt:lpstr>Cross-Chain Solutions</vt:lpstr>
      <vt:lpstr>Sharding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FRACTALE Realtime Autonomic Control TransActive Layered Energy system</dc:title>
  <dc:creator>fun family</dc:creator>
  <cp:lastModifiedBy>Chee Wee Chua</cp:lastModifiedBy>
  <cp:revision>1055</cp:revision>
  <cp:lastPrinted>2020-07-07T09:15:00Z</cp:lastPrinted>
  <dcterms:created xsi:type="dcterms:W3CDTF">2017-11-09T17:09:00Z</dcterms:created>
  <dcterms:modified xsi:type="dcterms:W3CDTF">2021-02-16T03:07:46Z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