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837" r:id="rId3"/>
    <p:sldId id="1850" r:id="rId5"/>
    <p:sldId id="1876" r:id="rId6"/>
    <p:sldId id="1877" r:id="rId7"/>
    <p:sldId id="1851" r:id="rId8"/>
    <p:sldId id="1551" r:id="rId9"/>
    <p:sldId id="1826" r:id="rId10"/>
    <p:sldId id="1816" r:id="rId11"/>
    <p:sldId id="1878" r:id="rId12"/>
    <p:sldId id="1864" r:id="rId13"/>
    <p:sldId id="1879" r:id="rId14"/>
    <p:sldId id="1817" r:id="rId15"/>
    <p:sldId id="1880" r:id="rId16"/>
    <p:sldId id="1827" r:id="rId17"/>
    <p:sldId id="1881" r:id="rId18"/>
    <p:sldId id="1818" r:id="rId19"/>
    <p:sldId id="1902" r:id="rId20"/>
    <p:sldId id="1865" r:id="rId21"/>
    <p:sldId id="1819" r:id="rId22"/>
    <p:sldId id="1882" r:id="rId23"/>
    <p:sldId id="1883" r:id="rId24"/>
    <p:sldId id="1884" r:id="rId25"/>
    <p:sldId id="1820" r:id="rId26"/>
    <p:sldId id="1821" r:id="rId27"/>
    <p:sldId id="1828" r:id="rId28"/>
    <p:sldId id="1829" r:id="rId29"/>
    <p:sldId id="1885" r:id="rId30"/>
    <p:sldId id="1875" r:id="rId31"/>
    <p:sldId id="1822"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5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APY (robot-advisor)</a:t>
            </a:r>
            <a:endParaRPr lang="en-US" sz="3200" b="1" dirty="0">
              <a:latin typeface="Calibri" panose="020F0502020204030204" pitchFamily="34" charset="0"/>
              <a:cs typeface="Calibri" panose="020F0502020204030204" pitchFamily="34" charset="0"/>
            </a:endParaRPr>
          </a:p>
        </p:txBody>
      </p:sp>
      <p:sp>
        <p:nvSpPr>
          <p:cNvPr id="4" name="矩形 3"/>
          <p:cNvSpPr/>
          <p:nvPr/>
        </p:nvSpPr>
        <p:spPr>
          <a:xfrm>
            <a:off x="7028815" y="97917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Stable Coins</a:t>
            </a:r>
            <a:endParaRPr lang="en-US" altLang="zh-CN"/>
          </a:p>
        </p:txBody>
      </p:sp>
      <p:sp>
        <p:nvSpPr>
          <p:cNvPr id="5" name="矩形 4"/>
          <p:cNvSpPr/>
          <p:nvPr/>
        </p:nvSpPr>
        <p:spPr>
          <a:xfrm>
            <a:off x="6724650" y="2279650"/>
            <a:ext cx="1381125" cy="6337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Smart Contract</a:t>
            </a:r>
            <a:endParaRPr lang="en-US" altLang="zh-CN"/>
          </a:p>
        </p:txBody>
      </p:sp>
      <p:sp>
        <p:nvSpPr>
          <p:cNvPr id="6" name="矩形 5"/>
          <p:cNvSpPr/>
          <p:nvPr/>
        </p:nvSpPr>
        <p:spPr>
          <a:xfrm>
            <a:off x="5008880" y="97917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4" idx="2"/>
            <a:endCxn id="5" idx="0"/>
          </p:cNvCxnSpPr>
          <p:nvPr/>
        </p:nvCxnSpPr>
        <p:spPr>
          <a:xfrm flipH="1">
            <a:off x="7415530" y="1612900"/>
            <a:ext cx="254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550150" y="1762125"/>
            <a:ext cx="965200" cy="368300"/>
          </a:xfrm>
          <a:prstGeom prst="rect">
            <a:avLst/>
          </a:prstGeom>
          <a:noFill/>
        </p:spPr>
        <p:txBody>
          <a:bodyPr wrap="square" rtlCol="0">
            <a:spAutoFit/>
          </a:bodyPr>
          <a:p>
            <a:r>
              <a:rPr lang="en-US" altLang="zh-CN"/>
              <a:t>deposit</a:t>
            </a:r>
            <a:endParaRPr lang="en-US" altLang="zh-CN"/>
          </a:p>
        </p:txBody>
      </p:sp>
      <p:pic>
        <p:nvPicPr>
          <p:cNvPr id="10" name="图片 9" descr="assets--MKH2_ytXlW8XzpXtbG_--MKJQI6ks0cILZ8k5LDx--MKMPzz76FIvXDETJwDg-apy-finance"/>
          <p:cNvPicPr>
            <a:picLocks noChangeAspect="1"/>
          </p:cNvPicPr>
          <p:nvPr/>
        </p:nvPicPr>
        <p:blipFill>
          <a:blip r:embed="rId1"/>
          <a:stretch>
            <a:fillRect/>
          </a:stretch>
        </p:blipFill>
        <p:spPr>
          <a:xfrm>
            <a:off x="0" y="885825"/>
            <a:ext cx="5801360" cy="5972175"/>
          </a:xfrm>
          <a:prstGeom prst="rect">
            <a:avLst/>
          </a:prstGeom>
        </p:spPr>
      </p:pic>
      <p:sp>
        <p:nvSpPr>
          <p:cNvPr id="11" name="矩形 10"/>
          <p:cNvSpPr/>
          <p:nvPr/>
        </p:nvSpPr>
        <p:spPr>
          <a:xfrm>
            <a:off x="7028815" y="3586480"/>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LP</a:t>
            </a:r>
            <a:endParaRPr lang="en-US" altLang="zh-CN"/>
          </a:p>
          <a:p>
            <a:pPr algn="ctr"/>
            <a:r>
              <a:rPr lang="en-US" altLang="zh-CN"/>
              <a:t>APT</a:t>
            </a:r>
            <a:endParaRPr lang="en-US" altLang="zh-CN"/>
          </a:p>
        </p:txBody>
      </p:sp>
      <p:sp>
        <p:nvSpPr>
          <p:cNvPr id="12" name="矩形 11"/>
          <p:cNvSpPr/>
          <p:nvPr/>
        </p:nvSpPr>
        <p:spPr>
          <a:xfrm>
            <a:off x="7028815" y="4883785"/>
            <a:ext cx="777875" cy="63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APY</a:t>
            </a:r>
            <a:endParaRPr lang="en-US" altLang="zh-CN"/>
          </a:p>
        </p:txBody>
      </p:sp>
      <p:sp>
        <p:nvSpPr>
          <p:cNvPr id="13" name="文本框 12"/>
          <p:cNvSpPr txBox="1"/>
          <p:nvPr/>
        </p:nvSpPr>
        <p:spPr>
          <a:xfrm>
            <a:off x="7806690" y="3106420"/>
            <a:ext cx="965200" cy="645160"/>
          </a:xfrm>
          <a:prstGeom prst="rect">
            <a:avLst/>
          </a:prstGeom>
          <a:noFill/>
        </p:spPr>
        <p:txBody>
          <a:bodyPr wrap="square" rtlCol="0">
            <a:spAutoFit/>
          </a:bodyPr>
          <a:p>
            <a:r>
              <a:rPr lang="en-US" altLang="zh-CN"/>
              <a:t>Obtian Receipt</a:t>
            </a:r>
            <a:endParaRPr lang="en-US" altLang="zh-CN"/>
          </a:p>
        </p:txBody>
      </p:sp>
      <p:cxnSp>
        <p:nvCxnSpPr>
          <p:cNvPr id="14" name="直接箭头连接符 13"/>
          <p:cNvCxnSpPr>
            <a:stCxn id="11" idx="2"/>
            <a:endCxn id="12" idx="0"/>
          </p:cNvCxnSpPr>
          <p:nvPr/>
        </p:nvCxnSpPr>
        <p:spPr>
          <a:xfrm>
            <a:off x="7418070" y="4220210"/>
            <a:ext cx="0" cy="663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806690" y="4357370"/>
            <a:ext cx="965200" cy="645160"/>
          </a:xfrm>
          <a:prstGeom prst="rect">
            <a:avLst/>
          </a:prstGeom>
          <a:noFill/>
        </p:spPr>
        <p:txBody>
          <a:bodyPr wrap="square" rtlCol="0">
            <a:spAutoFit/>
          </a:bodyPr>
          <a:p>
            <a:r>
              <a:rPr lang="en-US" altLang="zh-CN"/>
              <a:t>auto mine</a:t>
            </a:r>
            <a:endParaRPr lang="en-US" altLang="zh-CN"/>
          </a:p>
        </p:txBody>
      </p:sp>
      <p:cxnSp>
        <p:nvCxnSpPr>
          <p:cNvPr id="17" name="曲线连接符 16"/>
          <p:cNvCxnSpPr>
            <a:stCxn id="5" idx="3"/>
            <a:endCxn id="11" idx="3"/>
          </p:cNvCxnSpPr>
          <p:nvPr/>
        </p:nvCxnSpPr>
        <p:spPr>
          <a:xfrm flipH="1">
            <a:off x="7806690" y="2596515"/>
            <a:ext cx="299085" cy="1306830"/>
          </a:xfrm>
          <a:prstGeom prst="curvedConnector3">
            <a:avLst>
              <a:gd name="adj1" fmla="val -796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1" idx="1"/>
            <a:endCxn id="5" idx="1"/>
          </p:cNvCxnSpPr>
          <p:nvPr/>
        </p:nvCxnSpPr>
        <p:spPr>
          <a:xfrm rot="10800000">
            <a:off x="6724015" y="2596515"/>
            <a:ext cx="304165" cy="1306830"/>
          </a:xfrm>
          <a:prstGeom prst="curvedConnector3">
            <a:avLst>
              <a:gd name="adj1" fmla="val 178288"/>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58815" y="3106420"/>
            <a:ext cx="965200" cy="645160"/>
          </a:xfrm>
          <a:prstGeom prst="rect">
            <a:avLst/>
          </a:prstGeom>
          <a:noFill/>
        </p:spPr>
        <p:txBody>
          <a:bodyPr wrap="square" rtlCol="0">
            <a:spAutoFit/>
          </a:bodyPr>
          <a:p>
            <a:r>
              <a:rPr lang="en-US" altLang="zh-CN"/>
              <a:t>RedeemReceipt</a:t>
            </a:r>
            <a:endParaRPr lang="en-US" altLang="zh-CN"/>
          </a:p>
        </p:txBody>
      </p:sp>
      <p:cxnSp>
        <p:nvCxnSpPr>
          <p:cNvPr id="20" name="直接箭头连接符 19"/>
          <p:cNvCxnSpPr>
            <a:endCxn id="12" idx="1"/>
          </p:cNvCxnSpPr>
          <p:nvPr/>
        </p:nvCxnSpPr>
        <p:spPr>
          <a:xfrm flipV="1">
            <a:off x="5804535" y="5200650"/>
            <a:ext cx="1224280" cy="70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3615" y="5795645"/>
            <a:ext cx="1584960" cy="922020"/>
          </a:xfrm>
          <a:prstGeom prst="rect">
            <a:avLst/>
          </a:prstGeom>
          <a:noFill/>
        </p:spPr>
        <p:txBody>
          <a:bodyPr wrap="square" rtlCol="0">
            <a:spAutoFit/>
          </a:bodyPr>
          <a:p>
            <a:r>
              <a:rPr lang="en-US" altLang="zh-CN"/>
              <a:t>The percentage of yield</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a:t>
            </a:r>
            <a:r>
              <a:rPr lang="en-US" sz="3200" b="1" dirty="0">
                <a:latin typeface="Calibri" panose="020F0502020204030204" pitchFamily="34" charset="0"/>
                <a:cs typeface="Calibri" panose="020F0502020204030204" pitchFamily="34" charset="0"/>
                <a:sym typeface="+mn-ea"/>
              </a:rPr>
              <a:t>APY (robo-advisor)</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800" dirty="0">
                <a:solidFill>
                  <a:srgbClr val="262626"/>
                </a:solidFill>
                <a:sym typeface="+mn-ea"/>
              </a:rPr>
              <a:t>Drawback: </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Increase the systematic risk</a:t>
            </a:r>
            <a:endParaRPr lang="en-US" altLang="en-US" sz="1800" dirty="0">
              <a:solidFill>
                <a:srgbClr val="262626"/>
              </a:solidFill>
              <a:sym typeface="+mn-ea"/>
            </a:endParaRPr>
          </a:p>
          <a:p>
            <a:pPr lvl="1" defTabSz="342900">
              <a:lnSpc>
                <a:spcPct val="120000"/>
              </a:lnSpc>
            </a:pPr>
            <a:r>
              <a:rPr lang="en-US" altLang="en-US" sz="1540" dirty="0">
                <a:solidFill>
                  <a:srgbClr val="262626"/>
                </a:solidFill>
                <a:sym typeface="+mn-ea"/>
              </a:rPr>
              <a:t>if one platform has problem, the effect would be amplified</a:t>
            </a:r>
            <a:endParaRPr lang="en-US" altLang="en-US" sz="154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Advantage:</a:t>
            </a:r>
            <a:endParaRPr lang="en-US" altLang="en-US" sz="1800" dirty="0">
              <a:solidFill>
                <a:srgbClr val="262626"/>
              </a:solidFill>
              <a:sym typeface="+mn-ea"/>
            </a:endParaRPr>
          </a:p>
          <a:p>
            <a:pPr defTabSz="342900">
              <a:lnSpc>
                <a:spcPct val="120000"/>
              </a:lnSpc>
            </a:pPr>
            <a:r>
              <a:rPr lang="en-US" altLang="zh-CN" sz="1800">
                <a:sym typeface="+mn-ea"/>
              </a:rPr>
              <a:t>1. economic of scales, saving gas fee, why?</a:t>
            </a:r>
            <a:endParaRPr lang="en-US" altLang="zh-CN" sz="1800"/>
          </a:p>
          <a:p>
            <a:pPr defTabSz="342900">
              <a:lnSpc>
                <a:spcPct val="120000"/>
              </a:lnSpc>
            </a:pPr>
            <a:r>
              <a:rPr lang="en-US" altLang="zh-CN" sz="1800">
                <a:sym typeface="+mn-ea"/>
              </a:rPr>
              <a:t>2. aggregator, one stop shop add more liqudity to the market</a:t>
            </a:r>
            <a:endParaRPr lang="en-US" altLang="zh-CN" sz="1800">
              <a:sym typeface="+mn-ea"/>
            </a:endParaRP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Yam(YFI, YFII)</a:t>
            </a:r>
            <a:endParaRPr lang="en-US" sz="3200" b="1" dirty="0">
              <a:latin typeface="Calibri" panose="020F0502020204030204" pitchFamily="34" charset="0"/>
              <a:cs typeface="Calibri" panose="020F0502020204030204" pitchFamily="34" charset="0"/>
            </a:endParaRPr>
          </a:p>
        </p:txBody>
      </p:sp>
      <p:grpSp>
        <p:nvGrpSpPr>
          <p:cNvPr id="8" name="组合 7"/>
          <p:cNvGrpSpPr/>
          <p:nvPr/>
        </p:nvGrpSpPr>
        <p:grpSpPr>
          <a:xfrm>
            <a:off x="1362710" y="2783205"/>
            <a:ext cx="6295367" cy="3778808"/>
            <a:chOff x="1680" y="4020"/>
            <a:chExt cx="10291" cy="6773"/>
          </a:xfrm>
        </p:grpSpPr>
        <p:sp>
          <p:nvSpPr>
            <p:cNvPr id="18" name="矩形 17"/>
            <p:cNvSpPr/>
            <p:nvPr/>
          </p:nvSpPr>
          <p:spPr>
            <a:xfrm>
              <a:off x="5465" y="6803"/>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a:t>
              </a:r>
              <a:endParaRPr lang="en-US" altLang="zh-CN"/>
            </a:p>
          </p:txBody>
        </p:sp>
        <p:sp>
          <p:nvSpPr>
            <p:cNvPr id="5" name="矩形 4"/>
            <p:cNvSpPr/>
            <p:nvPr/>
          </p:nvSpPr>
          <p:spPr>
            <a:xfrm>
              <a:off x="3155" y="402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 Pool</a:t>
              </a:r>
              <a:endParaRPr lang="en-US" altLang="zh-CN"/>
            </a:p>
          </p:txBody>
        </p:sp>
        <p:sp>
          <p:nvSpPr>
            <p:cNvPr id="6" name="矩形 5"/>
            <p:cNvSpPr/>
            <p:nvPr/>
          </p:nvSpPr>
          <p:spPr>
            <a:xfrm>
              <a:off x="3155"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MKR Pool</a:t>
              </a:r>
              <a:endParaRPr lang="en-US" altLang="zh-CN"/>
            </a:p>
          </p:txBody>
        </p:sp>
        <p:sp>
          <p:nvSpPr>
            <p:cNvPr id="7" name="矩形 6"/>
            <p:cNvSpPr/>
            <p:nvPr/>
          </p:nvSpPr>
          <p:spPr>
            <a:xfrm>
              <a:off x="3155" y="6803"/>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COMPPool</a:t>
              </a:r>
              <a:endParaRPr lang="en-US" altLang="zh-CN"/>
            </a:p>
          </p:txBody>
        </p:sp>
        <p:sp>
          <p:nvSpPr>
            <p:cNvPr id="9" name="矩形 8"/>
            <p:cNvSpPr/>
            <p:nvPr/>
          </p:nvSpPr>
          <p:spPr>
            <a:xfrm>
              <a:off x="5465"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YAM</a:t>
              </a:r>
              <a:endParaRPr lang="en-US" altLang="zh-CN"/>
            </a:p>
          </p:txBody>
        </p:sp>
        <p:cxnSp>
          <p:nvCxnSpPr>
            <p:cNvPr id="10" name="直接箭头连接符 9"/>
            <p:cNvCxnSpPr>
              <a:stCxn id="5" idx="3"/>
              <a:endCxn id="9" idx="1"/>
            </p:cNvCxnSpPr>
            <p:nvPr/>
          </p:nvCxnSpPr>
          <p:spPr>
            <a:xfrm>
              <a:off x="4380" y="4531"/>
              <a:ext cx="1085" cy="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9" idx="1"/>
            </p:cNvCxnSpPr>
            <p:nvPr/>
          </p:nvCxnSpPr>
          <p:spPr>
            <a:xfrm>
              <a:off x="4380" y="5911"/>
              <a:ext cx="1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p:cNvCxnSpPr>
            <p:nvPr/>
          </p:nvCxnSpPr>
          <p:spPr>
            <a:xfrm flipV="1">
              <a:off x="4380" y="5911"/>
              <a:ext cx="1085" cy="1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1" idx="3"/>
              <a:endCxn id="9" idx="1"/>
            </p:cNvCxnSpPr>
            <p:nvPr/>
          </p:nvCxnSpPr>
          <p:spPr>
            <a:xfrm flipV="1">
              <a:off x="4380" y="5911"/>
              <a:ext cx="1085" cy="4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52" y="7824"/>
              <a:ext cx="1384" cy="660"/>
            </a:xfrm>
            <a:prstGeom prst="rect">
              <a:avLst/>
            </a:prstGeom>
            <a:noFill/>
          </p:spPr>
          <p:txBody>
            <a:bodyPr wrap="square" rtlCol="0">
              <a:spAutoFit/>
            </a:bodyPr>
            <a:p>
              <a:r>
                <a:rPr lang="en-US" altLang="zh-CN"/>
                <a:t>staking</a:t>
              </a:r>
              <a:endParaRPr lang="en-US" altLang="zh-CN"/>
            </a:p>
          </p:txBody>
        </p:sp>
        <p:cxnSp>
          <p:nvCxnSpPr>
            <p:cNvPr id="15" name="直接箭头连接符 14"/>
            <p:cNvCxnSpPr>
              <a:stCxn id="9" idx="3"/>
              <a:endCxn id="16" idx="1"/>
            </p:cNvCxnSpPr>
            <p:nvPr/>
          </p:nvCxnSpPr>
          <p:spPr>
            <a:xfrm>
              <a:off x="6690" y="5911"/>
              <a:ext cx="1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074" y="5400"/>
              <a:ext cx="1225"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YAM/ETH</a:t>
              </a:r>
              <a:endParaRPr lang="en-US" altLang="zh-CN"/>
            </a:p>
          </p:txBody>
        </p:sp>
        <p:sp>
          <p:nvSpPr>
            <p:cNvPr id="17" name="文本框 16"/>
            <p:cNvSpPr txBox="1"/>
            <p:nvPr/>
          </p:nvSpPr>
          <p:spPr>
            <a:xfrm>
              <a:off x="6690" y="7824"/>
              <a:ext cx="1384" cy="660"/>
            </a:xfrm>
            <a:prstGeom prst="rect">
              <a:avLst/>
            </a:prstGeom>
            <a:noFill/>
          </p:spPr>
          <p:txBody>
            <a:bodyPr wrap="square" rtlCol="0">
              <a:spAutoFit/>
            </a:bodyPr>
            <a:p>
              <a:r>
                <a:rPr lang="en-US" altLang="zh-CN"/>
                <a:t>staking</a:t>
              </a:r>
              <a:endParaRPr lang="en-US" altLang="zh-CN"/>
            </a:p>
          </p:txBody>
        </p:sp>
        <p:cxnSp>
          <p:nvCxnSpPr>
            <p:cNvPr id="19" name="直接箭头连接符 18"/>
            <p:cNvCxnSpPr>
              <a:stCxn id="18" idx="3"/>
              <a:endCxn id="16" idx="1"/>
            </p:cNvCxnSpPr>
            <p:nvPr/>
          </p:nvCxnSpPr>
          <p:spPr>
            <a:xfrm flipV="1">
              <a:off x="6690" y="5911"/>
              <a:ext cx="1384" cy="1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680" y="5405"/>
              <a:ext cx="1158" cy="1156"/>
            </a:xfrm>
            <a:prstGeom prst="rect">
              <a:avLst/>
            </a:prstGeom>
            <a:noFill/>
          </p:spPr>
          <p:txBody>
            <a:bodyPr wrap="square" rtlCol="0">
              <a:spAutoFit/>
            </a:bodyPr>
            <a:p>
              <a:r>
                <a:rPr lang="en-US" altLang="zh-CN"/>
                <a:t>X1 yield</a:t>
              </a:r>
              <a:endParaRPr lang="en-US" altLang="zh-CN"/>
            </a:p>
          </p:txBody>
        </p:sp>
        <p:sp>
          <p:nvSpPr>
            <p:cNvPr id="21" name="矩形 20"/>
            <p:cNvSpPr/>
            <p:nvPr/>
          </p:nvSpPr>
          <p:spPr>
            <a:xfrm>
              <a:off x="2839" y="9454"/>
              <a:ext cx="1541" cy="1339"/>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zh-CN"/>
                <a:t>UNIV2 Yam</a:t>
              </a:r>
              <a:endParaRPr lang="en-US" altLang="zh-CN"/>
            </a:p>
            <a:p>
              <a:pPr algn="ctr"/>
              <a:r>
                <a:rPr lang="en-US" altLang="zh-CN"/>
                <a:t>Pool</a:t>
              </a:r>
              <a:endParaRPr lang="en-US" altLang="zh-CN"/>
            </a:p>
          </p:txBody>
        </p:sp>
        <p:sp>
          <p:nvSpPr>
            <p:cNvPr id="22" name="文本框 21"/>
            <p:cNvSpPr txBox="1"/>
            <p:nvPr/>
          </p:nvSpPr>
          <p:spPr>
            <a:xfrm>
              <a:off x="1680" y="9459"/>
              <a:ext cx="1158" cy="1156"/>
            </a:xfrm>
            <a:prstGeom prst="rect">
              <a:avLst/>
            </a:prstGeom>
            <a:noFill/>
          </p:spPr>
          <p:txBody>
            <a:bodyPr wrap="square" rtlCol="0">
              <a:spAutoFit/>
            </a:bodyPr>
            <a:p>
              <a:r>
                <a:rPr lang="en-US" altLang="zh-CN"/>
                <a:t>X5 yield</a:t>
              </a:r>
              <a:endParaRPr lang="en-US" altLang="zh-CN"/>
            </a:p>
          </p:txBody>
        </p:sp>
        <p:sp>
          <p:nvSpPr>
            <p:cNvPr id="23" name="矩形 22"/>
            <p:cNvSpPr/>
            <p:nvPr/>
          </p:nvSpPr>
          <p:spPr>
            <a:xfrm>
              <a:off x="10384" y="5405"/>
              <a:ext cx="1587" cy="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UNIV2/YAM</a:t>
              </a:r>
              <a:endParaRPr lang="zh-CN" altLang="en-US"/>
            </a:p>
          </p:txBody>
        </p:sp>
        <p:cxnSp>
          <p:nvCxnSpPr>
            <p:cNvPr id="24" name="直接箭头连接符 23"/>
            <p:cNvCxnSpPr>
              <a:stCxn id="16" idx="3"/>
              <a:endCxn id="23" idx="1"/>
            </p:cNvCxnSpPr>
            <p:nvPr/>
          </p:nvCxnSpPr>
          <p:spPr>
            <a:xfrm>
              <a:off x="9299" y="5911"/>
              <a:ext cx="1085" cy="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23" idx="2"/>
              <a:endCxn id="21" idx="3"/>
            </p:cNvCxnSpPr>
            <p:nvPr/>
          </p:nvCxnSpPr>
          <p:spPr>
            <a:xfrm rot="5400000">
              <a:off x="5930" y="4876"/>
              <a:ext cx="3698" cy="679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628650" y="989330"/>
            <a:ext cx="7886700" cy="5405120"/>
          </a:xfrm>
        </p:spPr>
        <p:txBody>
          <a:bodyPr>
            <a:normAutofit lnSpcReduction="10000"/>
          </a:bodyPr>
          <a:p>
            <a:pPr defTabSz="342900">
              <a:lnSpc>
                <a:spcPct val="120000"/>
              </a:lnSpc>
            </a:pPr>
            <a:r>
              <a:rPr lang="en-US" altLang="en-US" sz="1540" dirty="0">
                <a:solidFill>
                  <a:srgbClr val="262626"/>
                </a:solidFill>
              </a:rPr>
              <a:t>Heat up the market as it brings the Wealth Effect, and stimulates the token hoarders</a:t>
            </a:r>
            <a:endParaRPr lang="en-US" altLang="en-US" sz="1540" dirty="0">
              <a:solidFill>
                <a:srgbClr val="262626"/>
              </a:solidFill>
            </a:endParaRPr>
          </a:p>
          <a:p>
            <a:pPr defTabSz="342900">
              <a:lnSpc>
                <a:spcPct val="120000"/>
              </a:lnSpc>
            </a:pPr>
            <a:r>
              <a:rPr lang="en-US" altLang="en-US" sz="1535" dirty="0">
                <a:solidFill>
                  <a:srgbClr val="262626"/>
                </a:solidFill>
                <a:sym typeface="+mn-ea"/>
              </a:rPr>
              <a:t>In the first place, Yam is worthless, What is the incentive to add liquidity in uniswap? </a:t>
            </a:r>
            <a:endParaRPr lang="en-US" altLang="en-US" sz="1540" dirty="0">
              <a:solidFill>
                <a:srgbClr val="262626"/>
              </a:solidFill>
            </a:endParaRPr>
          </a:p>
          <a:p>
            <a:pPr defTabSz="342900">
              <a:lnSpc>
                <a:spcPct val="120000"/>
              </a:lnSpc>
            </a:pPr>
            <a:r>
              <a:rPr lang="en-US" altLang="en-US" sz="1540" dirty="0">
                <a:solidFill>
                  <a:srgbClr val="262626"/>
                </a:solidFill>
              </a:rPr>
              <a:t>More new participants joining the game than </a:t>
            </a:r>
            <a:r>
              <a:rPr lang="en-US" altLang="en-US" sz="1535" dirty="0">
                <a:solidFill>
                  <a:srgbClr val="262626"/>
                </a:solidFill>
                <a:sym typeface="+mn-ea"/>
              </a:rPr>
              <a:t>leaving game</a:t>
            </a:r>
            <a:r>
              <a:rPr lang="en-US" altLang="en-US" sz="1540" dirty="0">
                <a:solidFill>
                  <a:srgbClr val="262626"/>
                </a:solidFill>
              </a:rPr>
              <a:t> -&gt; price increase -&gt; more participants until market depth poor -&gt; price decrease -&gt; market collapse</a:t>
            </a: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Yam(YFI, YFII)</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800" dirty="0">
                <a:solidFill>
                  <a:srgbClr val="262626"/>
                </a:solidFill>
                <a:sym typeface="+mn-ea"/>
              </a:rPr>
              <a:t>Drawback: </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“Ponzi scheme”</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Incentives:</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 It gives an opportunity to</a:t>
            </a:r>
            <a:r>
              <a:rPr lang="en-US" altLang="en-US" sz="1800" dirty="0">
                <a:solidFill>
                  <a:srgbClr val="FF0000"/>
                </a:solidFill>
                <a:sym typeface="+mn-ea"/>
              </a:rPr>
              <a:t> token </a:t>
            </a:r>
            <a:r>
              <a:rPr lang="en-US" altLang="en-US" sz="1800" dirty="0">
                <a:solidFill>
                  <a:srgbClr val="FF0000"/>
                </a:solidFill>
                <a:sym typeface="+mn-ea"/>
              </a:rPr>
              <a:t>hoarders</a:t>
            </a:r>
            <a:r>
              <a:rPr lang="en-US" altLang="en-US" sz="1800" dirty="0">
                <a:solidFill>
                  <a:srgbClr val="262626"/>
                </a:solidFill>
                <a:sym typeface="+mn-ea"/>
              </a:rPr>
              <a:t> to earn something that can trading for money later while still having their tokens</a:t>
            </a:r>
            <a:endParaRPr lang="en-US" altLang="en-US" sz="1800" dirty="0">
              <a:solidFill>
                <a:srgbClr val="262626"/>
              </a:solidFill>
            </a:endParaRPr>
          </a:p>
          <a:p>
            <a:pPr defTabSz="342900">
              <a:lnSpc>
                <a:spcPct val="120000"/>
              </a:lnSpc>
            </a:pPr>
            <a:endParaRPr lang="en-US" altLang="en-US" sz="1800" dirty="0">
              <a:solidFill>
                <a:srgbClr val="262626"/>
              </a:solidFill>
              <a:sym typeface="+mn-ea"/>
            </a:endParaRP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a:t>
            </a:r>
            <a:r>
              <a:rPr lang="en-US" altLang="en-US" sz="3200" b="1" dirty="0">
                <a:solidFill>
                  <a:srgbClr val="262626"/>
                </a:solidFill>
                <a:latin typeface="Calibri" panose="020F0502020204030204" pitchFamily="34" charset="0"/>
                <a:cs typeface="Calibri" panose="020F0502020204030204" pitchFamily="34" charset="0"/>
                <a:sym typeface="+mn-ea"/>
              </a:rPr>
              <a:t>Nexus Mutual (p2p Insurance)</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628650" y="1469390"/>
            <a:ext cx="7639050" cy="4076700"/>
          </a:xfrm>
          <a:prstGeom prst="rect">
            <a:avLst/>
          </a:prstGeom>
        </p:spPr>
      </p:pic>
      <p:grpSp>
        <p:nvGrpSpPr>
          <p:cNvPr id="5" name="组合 4"/>
          <p:cNvGrpSpPr/>
          <p:nvPr/>
        </p:nvGrpSpPr>
        <p:grpSpPr>
          <a:xfrm>
            <a:off x="1050925" y="5546090"/>
            <a:ext cx="5115560" cy="1311910"/>
            <a:chOff x="1633" y="8337"/>
            <a:chExt cx="8056" cy="2066"/>
          </a:xfrm>
        </p:grpSpPr>
        <p:sp>
          <p:nvSpPr>
            <p:cNvPr id="4" name="矩形 3"/>
            <p:cNvSpPr/>
            <p:nvPr/>
          </p:nvSpPr>
          <p:spPr>
            <a:xfrm>
              <a:off x="1633" y="8371"/>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Deposite</a:t>
              </a:r>
              <a:endParaRPr lang="en-US" altLang="zh-CN"/>
            </a:p>
            <a:p>
              <a:pPr algn="ctr"/>
              <a:r>
                <a:rPr lang="en-US" altLang="zh-CN"/>
                <a:t>ETH</a:t>
              </a:r>
              <a:endParaRPr lang="en-US" altLang="zh-CN"/>
            </a:p>
          </p:txBody>
        </p:sp>
        <p:cxnSp>
          <p:nvCxnSpPr>
            <p:cNvPr id="8" name="直接箭头连接符 7"/>
            <p:cNvCxnSpPr>
              <a:stCxn id="4" idx="3"/>
            </p:cNvCxnSpPr>
            <p:nvPr/>
          </p:nvCxnSpPr>
          <p:spPr>
            <a:xfrm flipV="1">
              <a:off x="3471" y="8825"/>
              <a:ext cx="1271"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742" y="8371"/>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Capital</a:t>
              </a:r>
              <a:endParaRPr lang="en-US" altLang="zh-CN"/>
            </a:p>
            <a:p>
              <a:pPr algn="ctr"/>
              <a:r>
                <a:rPr lang="en-US" altLang="zh-CN"/>
                <a:t>Pool</a:t>
              </a:r>
              <a:endParaRPr lang="en-US" altLang="zh-CN"/>
            </a:p>
          </p:txBody>
        </p:sp>
        <p:sp>
          <p:nvSpPr>
            <p:cNvPr id="27" name="矩形 26"/>
            <p:cNvSpPr/>
            <p:nvPr/>
          </p:nvSpPr>
          <p:spPr>
            <a:xfrm>
              <a:off x="7851" y="8337"/>
              <a:ext cx="1838" cy="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NXM</a:t>
              </a:r>
              <a:endParaRPr lang="en-US" altLang="zh-CN"/>
            </a:p>
          </p:txBody>
        </p:sp>
        <p:cxnSp>
          <p:nvCxnSpPr>
            <p:cNvPr id="28" name="直接箭头连接符 27"/>
            <p:cNvCxnSpPr/>
            <p:nvPr/>
          </p:nvCxnSpPr>
          <p:spPr>
            <a:xfrm flipV="1">
              <a:off x="6580" y="8802"/>
              <a:ext cx="1271"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2"/>
              <a:endCxn id="27" idx="2"/>
            </p:cNvCxnSpPr>
            <p:nvPr/>
          </p:nvCxnSpPr>
          <p:spPr>
            <a:xfrm rot="5400000" flipH="1" flipV="1">
              <a:off x="7198" y="7752"/>
              <a:ext cx="34" cy="3109"/>
            </a:xfrm>
            <a:prstGeom prst="bentConnector3">
              <a:avLst>
                <a:gd name="adj1" fmla="val -110147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660" y="9823"/>
              <a:ext cx="3109" cy="580"/>
            </a:xfrm>
            <a:prstGeom prst="rect">
              <a:avLst/>
            </a:prstGeom>
            <a:noFill/>
          </p:spPr>
          <p:txBody>
            <a:bodyPr wrap="square" rtlCol="0">
              <a:spAutoFit/>
            </a:bodyPr>
            <a:p>
              <a:r>
                <a:rPr lang="en-US" altLang="zh-CN"/>
                <a:t>Insurance Profit</a:t>
              </a:r>
              <a:endParaRPr lang="en-US" altLang="zh-CN"/>
            </a:p>
          </p:txBody>
        </p:sp>
      </p:grpSp>
      <p:sp>
        <p:nvSpPr>
          <p:cNvPr id="6" name="Content Placeholder 2"/>
          <p:cNvSpPr>
            <a:spLocks noGrp="1"/>
          </p:cNvSpPr>
          <p:nvPr>
            <p:ph idx="1"/>
          </p:nvPr>
        </p:nvSpPr>
        <p:spPr>
          <a:xfrm>
            <a:off x="628650" y="989330"/>
            <a:ext cx="7886700" cy="5405120"/>
          </a:xfrm>
        </p:spPr>
        <p:txBody>
          <a:bodyPr>
            <a:normAutofit lnSpcReduction="10000"/>
          </a:bodyPr>
          <a:p>
            <a:pPr defTabSz="342900">
              <a:lnSpc>
                <a:spcPct val="120000"/>
              </a:lnSpc>
            </a:pPr>
            <a:r>
              <a:rPr lang="en-US" altLang="en-US" sz="1540" dirty="0">
                <a:solidFill>
                  <a:srgbClr val="262626"/>
                </a:solidFill>
              </a:rPr>
              <a:t>Hard to find conterparties</a:t>
            </a: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a:t>
            </a:r>
            <a:r>
              <a:rPr lang="en-US" altLang="en-US" sz="3200" b="1" dirty="0">
                <a:solidFill>
                  <a:srgbClr val="262626"/>
                </a:solidFill>
                <a:latin typeface="Calibri" panose="020F0502020204030204" pitchFamily="34" charset="0"/>
                <a:cs typeface="Calibri" panose="020F0502020204030204" pitchFamily="34" charset="0"/>
                <a:sym typeface="+mn-ea"/>
              </a:rPr>
              <a:t>Nexus Mutual (p2p Insurance)</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800" dirty="0">
                <a:solidFill>
                  <a:srgbClr val="262626"/>
                </a:solidFill>
                <a:sym typeface="+mn-ea"/>
              </a:rPr>
              <a:t>Catiple provision, Governance, Risk Assessment, and Claim assessment are all decentralized.</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Smart Contract Cover, crypto wallet cover, as well as more standard products, like earthquake cover</a:t>
            </a:r>
            <a:r>
              <a:rPr lang="en-US" altLang="en-US" sz="1800" dirty="0">
                <a:solidFill>
                  <a:srgbClr val="262626"/>
                </a:solidFill>
                <a:sym typeface="+mn-ea"/>
              </a:rPr>
              <a:t>, in essence, p2p insurance would be very easy to become gambling, taking their bets. why?</a:t>
            </a: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defTabSz="342900">
              <a:lnSpc>
                <a:spcPct val="120000"/>
              </a:lnSpc>
            </a:pPr>
            <a:endParaRPr lang="en-US" altLang="en-US" sz="1800" dirty="0">
              <a:solidFill>
                <a:srgbClr val="262626"/>
              </a:solidFill>
              <a:sym typeface="+mn-ea"/>
            </a:endParaRPr>
          </a:p>
          <a:p>
            <a:pPr marL="0" indent="0" defTabSz="342900">
              <a:lnSpc>
                <a:spcPct val="120000"/>
              </a:lnSpc>
              <a:buNone/>
            </a:pPr>
            <a:endParaRPr lang="en-US" altLang="zh-CN" sz="180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The Mechanism of UMA</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104900" y="3705225"/>
            <a:ext cx="6934200" cy="3152775"/>
          </a:xfrm>
          <a:prstGeom prst="rect">
            <a:avLst/>
          </a:prstGeom>
        </p:spPr>
      </p:pic>
      <p:sp>
        <p:nvSpPr>
          <p:cNvPr id="23"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a:lnSpc>
                <a:spcPct val="120000"/>
              </a:lnSpc>
            </a:pPr>
            <a:r>
              <a:rPr lang="en-US" altLang="en-US" sz="1800" dirty="0">
                <a:solidFill>
                  <a:srgbClr val="262626"/>
                </a:solidFill>
                <a:sym typeface="+mn-ea"/>
              </a:rPr>
              <a:t>this is gambling, why?</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Deposit more than the s</a:t>
            </a:r>
            <a:r>
              <a:rPr lang="en-US" altLang="en-US" sz="1800" dirty="0">
                <a:solidFill>
                  <a:srgbClr val="262626"/>
                </a:solidFill>
                <a:sym typeface="+mn-ea"/>
              </a:rPr>
              <a:t>ynthetic </a:t>
            </a:r>
            <a:r>
              <a:rPr lang="en-US" altLang="en-US" sz="1800" dirty="0">
                <a:solidFill>
                  <a:srgbClr val="262626"/>
                </a:solidFill>
                <a:sym typeface="+mn-ea"/>
              </a:rPr>
              <a:t>asset, like Apple.</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when the price hits the liquidation threshhold, the counterparty earn the difference, otherwise, the counterparty sell it out at a lower price, and the issuser earn the difference</a:t>
            </a:r>
            <a:endParaRPr lang="en-US" altLang="en-US" sz="1800" dirty="0">
              <a:solidFill>
                <a:srgbClr val="262626"/>
              </a:solidFill>
              <a:sym typeface="+mn-ea"/>
            </a:endParaRPr>
          </a:p>
          <a:p>
            <a:pPr marL="0" indent="0" defTabSz="342900">
              <a:lnSpc>
                <a:spcPct val="120000"/>
              </a:lnSpc>
              <a:buNone/>
            </a:pPr>
            <a:endParaRPr lang="en-US" altLang="zh-CN"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Enlightment of DeFi</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a:lnSpc>
                <a:spcPct val="120000"/>
              </a:lnSpc>
              <a:buNone/>
            </a:pPr>
            <a:r>
              <a:rPr lang="en-US" altLang="zh-CN" sz="1800" dirty="0">
                <a:solidFill>
                  <a:srgbClr val="262626"/>
                </a:solidFill>
              </a:rPr>
              <a:t>A healthy financial market:</a:t>
            </a: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a:p>
            <a:pPr marL="0" indent="0" defTabSz="342900">
              <a:lnSpc>
                <a:spcPct val="120000"/>
              </a:lnSpc>
              <a:buNone/>
            </a:pPr>
            <a:r>
              <a:rPr lang="en-US" altLang="zh-CN" sz="1800" dirty="0">
                <a:solidFill>
                  <a:srgbClr val="262626"/>
                </a:solidFill>
              </a:rPr>
              <a:t>4 type of players:</a:t>
            </a:r>
            <a:endParaRPr lang="en-US" altLang="zh-CN" sz="1800" dirty="0">
              <a:solidFill>
                <a:srgbClr val="262626"/>
              </a:solidFill>
            </a:endParaRPr>
          </a:p>
          <a:p>
            <a:pPr marL="0" indent="0" defTabSz="342900">
              <a:lnSpc>
                <a:spcPct val="120000"/>
              </a:lnSpc>
              <a:buNone/>
            </a:pPr>
            <a:r>
              <a:rPr lang="en-US" altLang="zh-CN" sz="1800" dirty="0">
                <a:solidFill>
                  <a:srgbClr val="262626"/>
                </a:solidFill>
              </a:rPr>
              <a:t>Business: hedage operational risk / Dividend</a:t>
            </a:r>
            <a:endParaRPr lang="en-US" altLang="zh-CN" sz="1800" dirty="0">
              <a:solidFill>
                <a:srgbClr val="262626"/>
              </a:solidFill>
            </a:endParaRPr>
          </a:p>
          <a:p>
            <a:pPr marL="0" indent="0" defTabSz="342900">
              <a:lnSpc>
                <a:spcPct val="120000"/>
              </a:lnSpc>
              <a:buNone/>
            </a:pPr>
            <a:r>
              <a:rPr lang="en-US" altLang="zh-CN" sz="1800" dirty="0">
                <a:solidFill>
                  <a:srgbClr val="262626"/>
                </a:solidFill>
              </a:rPr>
              <a:t>Investors: </a:t>
            </a:r>
            <a:endParaRPr lang="en-US" altLang="zh-CN" sz="1800" dirty="0">
              <a:solidFill>
                <a:srgbClr val="262626"/>
              </a:solidFill>
            </a:endParaRPr>
          </a:p>
          <a:p>
            <a:pPr marL="0" indent="0" defTabSz="342900">
              <a:lnSpc>
                <a:spcPct val="120000"/>
              </a:lnSpc>
              <a:buNone/>
            </a:pPr>
            <a:r>
              <a:rPr lang="en-US" altLang="zh-CN" sz="1800" dirty="0">
                <a:solidFill>
                  <a:srgbClr val="262626"/>
                </a:solidFill>
              </a:rPr>
              <a:t>Speclutators: adding liqudity</a:t>
            </a:r>
            <a:endParaRPr lang="zh-CN" altLang="en-US" sz="1800" dirty="0">
              <a:solidFill>
                <a:srgbClr val="262626"/>
              </a:solidFill>
            </a:endParaRPr>
          </a:p>
          <a:p>
            <a:pPr marL="0" indent="0" defTabSz="342900">
              <a:lnSpc>
                <a:spcPct val="120000"/>
              </a:lnSpc>
              <a:buNone/>
            </a:pPr>
            <a:r>
              <a:rPr lang="en-US" altLang="zh-CN" sz="1800" dirty="0">
                <a:solidFill>
                  <a:srgbClr val="262626"/>
                </a:solidFill>
              </a:rPr>
              <a:t>Intermediaries: issuing</a:t>
            </a:r>
            <a:endParaRPr lang="en-US" altLang="zh-CN" sz="1800" dirty="0">
              <a:solidFill>
                <a:srgbClr val="262626"/>
              </a:solidFill>
            </a:endParaRPr>
          </a:p>
          <a:p>
            <a:pPr marL="0" indent="0" defTabSz="342900">
              <a:lnSpc>
                <a:spcPct val="120000"/>
              </a:lnSpc>
              <a:buNone/>
            </a:pPr>
            <a:endParaRPr lang="zh-CN" altLang="en-US" sz="180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Enlightment of DeFi</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Opens up a way to attract more users</a:t>
            </a:r>
            <a:endParaRPr lang="en-US" altLang="en-US" sz="1800" dirty="0">
              <a:solidFill>
                <a:srgbClr val="262626"/>
              </a:solidFill>
            </a:endParaRPr>
          </a:p>
          <a:p>
            <a:pPr defTabSz="342900">
              <a:lnSpc>
                <a:spcPct val="120000"/>
              </a:lnSpc>
            </a:pPr>
            <a:r>
              <a:rPr lang="en-US" altLang="en-US" sz="1800" dirty="0">
                <a:solidFill>
                  <a:srgbClr val="262626"/>
                </a:solidFill>
              </a:rPr>
              <a:t>It makes all the transactions and desicions transparent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In turn:</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brings more users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It solves many infomation aysmetric problems in todays financial industry</a:t>
            </a:r>
            <a:r>
              <a:rPr lang="en-US" altLang="en-US" sz="1540" dirty="0">
                <a:solidFill>
                  <a:srgbClr val="262626"/>
                </a:solidFill>
              </a:rPr>
              <a:t> </a:t>
            </a:r>
            <a:endParaRPr lang="en-US" altLang="en-US" sz="1540" dirty="0">
              <a:solidFill>
                <a:srgbClr val="262626"/>
              </a:solidFill>
            </a:endParaRPr>
          </a:p>
          <a:p>
            <a:pPr defTabSz="342900">
              <a:lnSpc>
                <a:spcPct val="120000"/>
              </a:lnSpc>
            </a:pPr>
            <a:r>
              <a:rPr lang="en-US" altLang="en-US" sz="2000" b="1" dirty="0">
                <a:solidFill>
                  <a:srgbClr val="262626"/>
                </a:solidFill>
              </a:rPr>
              <a:t> Premise: if they are well regulated and operated by the professionals within some jurisdiction </a:t>
            </a:r>
            <a:endParaRPr lang="en-US" altLang="en-US" sz="2000" b="1" dirty="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Trend one: Most of the DeFi projects have community based governance smart contracts to make decisions, why? easy to attract the user</a:t>
            </a:r>
            <a:endParaRPr lang="en-US" altLang="en-US" sz="1800" dirty="0">
              <a:solidFill>
                <a:srgbClr val="262626"/>
              </a:solidFill>
            </a:endParaRPr>
          </a:p>
          <a:p>
            <a:pPr defTabSz="342900">
              <a:lnSpc>
                <a:spcPct val="120000"/>
              </a:lnSpc>
            </a:pPr>
            <a:endParaRPr lang="zh-CN" altLang="en-US" sz="1800" dirty="0">
              <a:solidFill>
                <a:srgbClr val="262626"/>
              </a:solidFill>
            </a:endParaRPr>
          </a:p>
          <a:p>
            <a:pPr defTabSz="342900">
              <a:lnSpc>
                <a:spcPct val="120000"/>
              </a:lnSpc>
            </a:pPr>
            <a:r>
              <a:rPr lang="en-US" altLang="zh-CN" sz="1800" dirty="0">
                <a:solidFill>
                  <a:srgbClr val="262626"/>
                </a:solidFill>
              </a:rPr>
              <a:t>Trend two: As the technology matures, we can see that the core challenge in the path of Blockchain’s large-scale adoption is </a:t>
            </a:r>
            <a:r>
              <a:rPr lang="en-US" altLang="zh-CN" sz="1800" dirty="0">
                <a:solidFill>
                  <a:srgbClr val="FF0000"/>
                </a:solidFill>
              </a:rPr>
              <a:t>stakeholder management and bringing competitors and unlikely collaborators</a:t>
            </a:r>
            <a:r>
              <a:rPr lang="en-US" altLang="zh-CN" sz="1800" dirty="0">
                <a:solidFill>
                  <a:srgbClr val="262626"/>
                </a:solidFill>
              </a:rPr>
              <a:t> together to solve shared problems. </a:t>
            </a: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2969260" y="3544570"/>
            <a:ext cx="3205480" cy="2914650"/>
          </a:xfrm>
          <a:prstGeom prst="rect">
            <a:avLst/>
          </a:prstGeom>
        </p:spPr>
      </p:pic>
      <p:pic>
        <p:nvPicPr>
          <p:cNvPr id="5" name="图片 4"/>
          <p:cNvPicPr>
            <a:picLocks noChangeAspect="1"/>
          </p:cNvPicPr>
          <p:nvPr/>
        </p:nvPicPr>
        <p:blipFill>
          <a:blip r:embed="rId2"/>
          <a:stretch>
            <a:fillRect/>
          </a:stretch>
        </p:blipFill>
        <p:spPr>
          <a:xfrm>
            <a:off x="0" y="3544570"/>
            <a:ext cx="3189605" cy="2873375"/>
          </a:xfrm>
          <a:prstGeom prst="rect">
            <a:avLst/>
          </a:prstGeom>
        </p:spPr>
      </p:pic>
      <p:pic>
        <p:nvPicPr>
          <p:cNvPr id="6" name="图片 5"/>
          <p:cNvPicPr>
            <a:picLocks noChangeAspect="1"/>
          </p:cNvPicPr>
          <p:nvPr/>
        </p:nvPicPr>
        <p:blipFill>
          <a:blip r:embed="rId3"/>
          <a:stretch>
            <a:fillRect/>
          </a:stretch>
        </p:blipFill>
        <p:spPr>
          <a:xfrm>
            <a:off x="6012815" y="3544570"/>
            <a:ext cx="3131185" cy="2787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2016 -2018: most people think public chain is a universal solution</a:t>
            </a:r>
            <a:endParaRPr lang="en-US" altLang="en-US" sz="1800" dirty="0">
              <a:solidFill>
                <a:srgbClr val="262626"/>
              </a:solidFill>
            </a:endParaRPr>
          </a:p>
        </p:txBody>
      </p:sp>
      <p:pic>
        <p:nvPicPr>
          <p:cNvPr id="4" name="图片 3"/>
          <p:cNvPicPr>
            <a:picLocks noChangeAspect="1"/>
          </p:cNvPicPr>
          <p:nvPr/>
        </p:nvPicPr>
        <p:blipFill>
          <a:blip r:embed="rId1"/>
          <a:stretch>
            <a:fillRect/>
          </a:stretch>
        </p:blipFill>
        <p:spPr>
          <a:xfrm>
            <a:off x="647700" y="2028825"/>
            <a:ext cx="7867650" cy="48291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Type 1:  Example Centralized ICO projects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Orgs = partners: </a:t>
            </a:r>
            <a:endParaRPr lang="en-US" altLang="zh-CN" sz="1800" dirty="0">
              <a:solidFill>
                <a:srgbClr val="262626"/>
              </a:solidFill>
            </a:endParaRPr>
          </a:p>
          <a:p>
            <a:pPr defTabSz="342900">
              <a:lnSpc>
                <a:spcPct val="120000"/>
              </a:lnSpc>
            </a:pPr>
            <a:r>
              <a:rPr lang="en-US" altLang="zh-CN" sz="1800" dirty="0">
                <a:solidFill>
                  <a:srgbClr val="262626"/>
                </a:solidFill>
              </a:rPr>
              <a:t>exchanges</a:t>
            </a:r>
            <a:endParaRPr lang="en-US" altLang="zh-CN" sz="1800" dirty="0">
              <a:solidFill>
                <a:srgbClr val="262626"/>
              </a:solidFill>
            </a:endParaRPr>
          </a:p>
          <a:p>
            <a:pPr defTabSz="342900">
              <a:lnSpc>
                <a:spcPct val="120000"/>
              </a:lnSpc>
            </a:pPr>
            <a:r>
              <a:rPr lang="en-US" altLang="zh-CN" sz="1800" dirty="0">
                <a:solidFill>
                  <a:srgbClr val="262626"/>
                </a:solidFill>
              </a:rPr>
              <a:t>media</a:t>
            </a:r>
            <a:endParaRPr lang="en-US" altLang="zh-CN" sz="1800" dirty="0">
              <a:solidFill>
                <a:srgbClr val="262626"/>
              </a:solidFill>
            </a:endParaRPr>
          </a:p>
          <a:p>
            <a:pPr defTabSz="342900">
              <a:lnSpc>
                <a:spcPct val="120000"/>
              </a:lnSpc>
            </a:pPr>
            <a:r>
              <a:rPr lang="en-US" altLang="zh-CN" sz="1800" dirty="0">
                <a:solidFill>
                  <a:srgbClr val="262626"/>
                </a:solidFill>
              </a:rPr>
              <a:t>sales channel </a:t>
            </a:r>
            <a:endParaRPr lang="en-US" altLang="zh-CN" sz="1800" dirty="0">
              <a:solidFill>
                <a:srgbClr val="262626"/>
              </a:solidFill>
            </a:endParaRPr>
          </a:p>
          <a:p>
            <a:pPr defTabSz="342900">
              <a:lnSpc>
                <a:spcPct val="120000"/>
              </a:lnSpc>
            </a:pPr>
            <a:r>
              <a:rPr lang="en-US" altLang="zh-CN" sz="1800" dirty="0">
                <a:solidFill>
                  <a:srgbClr val="262626"/>
                </a:solidFill>
              </a:rPr>
              <a:t>they take tokens</a:t>
            </a:r>
            <a:endParaRPr lang="en-US" altLang="zh-CN" sz="1800" dirty="0">
              <a:solidFill>
                <a:srgbClr val="262626"/>
              </a:solidFill>
            </a:endParaRPr>
          </a:p>
          <a:p>
            <a:pPr defTabSz="342900">
              <a:lnSpc>
                <a:spcPct val="120000"/>
              </a:lnSpc>
            </a:pPr>
            <a:r>
              <a:rPr lang="en-US" altLang="zh-CN" sz="1800" dirty="0">
                <a:solidFill>
                  <a:srgbClr val="262626"/>
                </a:solidFill>
              </a:rPr>
              <a:t>and they help you promote. </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Your marketing fee get dramatically decreased, once they have consensus</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5325745" y="989330"/>
            <a:ext cx="3189605" cy="2873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zh-CN" sz="1800" dirty="0">
                <a:solidFill>
                  <a:srgbClr val="262626"/>
                </a:solidFill>
              </a:rPr>
              <a:t>Type 2: Example Defi Project</a:t>
            </a:r>
            <a:endParaRPr lang="en-US" altLang="zh-CN" sz="1800" dirty="0">
              <a:solidFill>
                <a:srgbClr val="262626"/>
              </a:solidFill>
            </a:endParaRPr>
          </a:p>
          <a:p>
            <a:pPr defTabSz="342900">
              <a:lnSpc>
                <a:spcPct val="120000"/>
              </a:lnSpc>
            </a:pPr>
            <a:r>
              <a:rPr lang="en-US" altLang="zh-CN" sz="1800" dirty="0">
                <a:solidFill>
                  <a:srgbClr val="262626"/>
                </a:solidFill>
              </a:rPr>
              <a:t>Governance smart contract</a:t>
            </a:r>
            <a:endParaRPr lang="en-US" altLang="zh-CN" sz="1800" dirty="0">
              <a:solidFill>
                <a:srgbClr val="262626"/>
              </a:solidFill>
            </a:endParaRPr>
          </a:p>
          <a:p>
            <a:pPr defTabSz="342900">
              <a:lnSpc>
                <a:spcPct val="120000"/>
              </a:lnSpc>
            </a:pPr>
            <a:r>
              <a:rPr lang="en-US" altLang="zh-CN" sz="1800" dirty="0">
                <a:solidFill>
                  <a:srgbClr val="262626"/>
                </a:solidFill>
              </a:rPr>
              <a:t>Defi smart contract platform</a:t>
            </a:r>
            <a:endParaRPr lang="en-US" altLang="zh-CN" sz="1800" dirty="0">
              <a:solidFill>
                <a:srgbClr val="262626"/>
              </a:solidFill>
            </a:endParaRPr>
          </a:p>
          <a:p>
            <a:pPr defTabSz="342900">
              <a:lnSpc>
                <a:spcPct val="120000"/>
              </a:lnSpc>
            </a:pPr>
            <a:r>
              <a:rPr lang="en-US" altLang="zh-CN" sz="1800" dirty="0">
                <a:solidFill>
                  <a:srgbClr val="262626"/>
                </a:solidFill>
              </a:rPr>
              <a:t>orgs = individuals / partners</a:t>
            </a:r>
            <a:endParaRPr lang="en-US" altLang="zh-CN" sz="1800" dirty="0">
              <a:solidFill>
                <a:srgbClr val="262626"/>
              </a:solidFill>
            </a:endParaRPr>
          </a:p>
          <a:p>
            <a:pPr defTabSz="342900">
              <a:lnSpc>
                <a:spcPct val="120000"/>
              </a:lnSpc>
            </a:pPr>
            <a:r>
              <a:rPr lang="en-US" altLang="zh-CN" sz="1800" dirty="0">
                <a:solidFill>
                  <a:srgbClr val="262626"/>
                </a:solidFill>
                <a:sym typeface="+mn-ea"/>
              </a:rPr>
              <a:t>exchanges</a:t>
            </a:r>
            <a:endParaRPr lang="en-US" altLang="zh-CN" sz="1800" dirty="0">
              <a:solidFill>
                <a:srgbClr val="262626"/>
              </a:solidFill>
            </a:endParaRPr>
          </a:p>
          <a:p>
            <a:pPr defTabSz="342900">
              <a:lnSpc>
                <a:spcPct val="120000"/>
              </a:lnSpc>
            </a:pPr>
            <a:r>
              <a:rPr lang="en-US" altLang="zh-CN" sz="1800" dirty="0">
                <a:solidFill>
                  <a:srgbClr val="262626"/>
                </a:solidFill>
                <a:sym typeface="+mn-ea"/>
              </a:rPr>
              <a:t>media</a:t>
            </a:r>
            <a:endParaRPr lang="en-US" altLang="zh-CN" sz="1800" dirty="0">
              <a:solidFill>
                <a:srgbClr val="262626"/>
              </a:solidFill>
            </a:endParaRPr>
          </a:p>
          <a:p>
            <a:pPr defTabSz="342900">
              <a:lnSpc>
                <a:spcPct val="120000"/>
              </a:lnSpc>
            </a:pPr>
            <a:r>
              <a:rPr lang="en-US" altLang="zh-CN" sz="1800" dirty="0">
                <a:solidFill>
                  <a:srgbClr val="262626"/>
                </a:solidFill>
                <a:sym typeface="+mn-ea"/>
              </a:rPr>
              <a:t>sales channel </a:t>
            </a:r>
            <a:endParaRPr lang="en-US" altLang="zh-CN" sz="1800" dirty="0">
              <a:solidFill>
                <a:srgbClr val="262626"/>
              </a:solidFill>
            </a:endParaRPr>
          </a:p>
          <a:p>
            <a:pPr defTabSz="342900">
              <a:lnSpc>
                <a:spcPct val="120000"/>
              </a:lnSpc>
            </a:pPr>
            <a:r>
              <a:rPr lang="en-US" altLang="zh-CN" sz="1800" dirty="0">
                <a:solidFill>
                  <a:srgbClr val="262626"/>
                </a:solidFill>
                <a:sym typeface="+mn-ea"/>
              </a:rPr>
              <a:t>they take tokens</a:t>
            </a:r>
            <a:endParaRPr lang="en-US" altLang="zh-CN" sz="1800" dirty="0">
              <a:solidFill>
                <a:srgbClr val="262626"/>
              </a:solidFill>
            </a:endParaRPr>
          </a:p>
          <a:p>
            <a:pPr defTabSz="342900">
              <a:lnSpc>
                <a:spcPct val="120000"/>
              </a:lnSpc>
            </a:pPr>
            <a:r>
              <a:rPr lang="en-US" altLang="zh-CN" sz="1800" dirty="0">
                <a:solidFill>
                  <a:srgbClr val="262626"/>
                </a:solidFill>
                <a:sym typeface="+mn-ea"/>
              </a:rPr>
              <a:t>and they help you promote. </a:t>
            </a:r>
            <a:endParaRPr lang="en-US" altLang="zh-CN" sz="1800" dirty="0">
              <a:solidFill>
                <a:srgbClr val="262626"/>
              </a:solidFill>
              <a:sym typeface="+mn-ea"/>
            </a:endParaRPr>
          </a:p>
          <a:p>
            <a:pPr defTabSz="342900">
              <a:lnSpc>
                <a:spcPct val="120000"/>
              </a:lnSpc>
            </a:pPr>
            <a:endParaRPr lang="en-US" altLang="zh-CN" sz="1800" dirty="0">
              <a:solidFill>
                <a:srgbClr val="262626"/>
              </a:solidFill>
              <a:sym typeface="+mn-ea"/>
            </a:endParaRPr>
          </a:p>
          <a:p>
            <a:pPr defTabSz="342900">
              <a:lnSpc>
                <a:spcPct val="120000"/>
              </a:lnSpc>
            </a:pPr>
            <a:r>
              <a:rPr lang="en-US" altLang="zh-CN" sz="1800" dirty="0">
                <a:solidFill>
                  <a:srgbClr val="262626"/>
                </a:solidFill>
                <a:sym typeface="+mn-ea"/>
              </a:rPr>
              <a:t>Your marketing fee get dramatically decreased, once they have consensus</a:t>
            </a: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5212715" y="682625"/>
            <a:ext cx="3205480" cy="2914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Governance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Type 3:</a:t>
            </a:r>
            <a:endParaRPr lang="en-US" altLang="zh-CN" sz="1800" dirty="0">
              <a:solidFill>
                <a:srgbClr val="262626"/>
              </a:solidFill>
            </a:endParaRPr>
          </a:p>
          <a:p>
            <a:pPr defTabSz="342900">
              <a:lnSpc>
                <a:spcPct val="120000"/>
              </a:lnSpc>
            </a:pPr>
            <a:r>
              <a:rPr lang="en-US" altLang="zh-CN" sz="1800" dirty="0">
                <a:solidFill>
                  <a:srgbClr val="262626"/>
                </a:solidFill>
              </a:rPr>
              <a:t>Example: </a:t>
            </a:r>
            <a:endParaRPr lang="en-US" altLang="zh-CN" sz="1800" dirty="0">
              <a:solidFill>
                <a:srgbClr val="262626"/>
              </a:solidFill>
            </a:endParaRPr>
          </a:p>
          <a:p>
            <a:pPr defTabSz="342900">
              <a:lnSpc>
                <a:spcPct val="120000"/>
              </a:lnSpc>
            </a:pPr>
            <a:r>
              <a:rPr lang="en-US" altLang="zh-CN" sz="1800" dirty="0">
                <a:solidFill>
                  <a:srgbClr val="262626"/>
                </a:solidFill>
              </a:rPr>
              <a:t>Governments / Big Corpration: </a:t>
            </a:r>
            <a:endParaRPr lang="en-US" altLang="zh-CN" sz="1800" dirty="0">
              <a:solidFill>
                <a:srgbClr val="262626"/>
              </a:solidFill>
            </a:endParaRPr>
          </a:p>
          <a:p>
            <a:pPr defTabSz="342900">
              <a:lnSpc>
                <a:spcPct val="120000"/>
              </a:lnSpc>
            </a:pPr>
            <a:r>
              <a:rPr lang="en-US" altLang="zh-CN" sz="1800" dirty="0">
                <a:solidFill>
                  <a:srgbClr val="262626"/>
                </a:solidFill>
              </a:rPr>
              <a:t>coordination between departments </a:t>
            </a:r>
            <a:endParaRPr lang="en-US" altLang="zh-CN" sz="1800" dirty="0">
              <a:solidFill>
                <a:srgbClr val="262626"/>
              </a:solidFill>
            </a:endParaRPr>
          </a:p>
          <a:p>
            <a:pPr defTabSz="342900">
              <a:lnSpc>
                <a:spcPct val="120000"/>
              </a:lnSpc>
            </a:pPr>
            <a:r>
              <a:rPr lang="en-US" altLang="zh-CN" sz="1800" dirty="0">
                <a:solidFill>
                  <a:srgbClr val="262626"/>
                </a:solidFill>
              </a:rPr>
              <a:t>Hyperledger Fabric</a:t>
            </a:r>
            <a:endParaRPr lang="en-US" altLang="zh-CN" sz="1800" dirty="0">
              <a:solidFill>
                <a:srgbClr val="262626"/>
              </a:solidFill>
            </a:endParaRPr>
          </a:p>
        </p:txBody>
      </p:sp>
      <p:pic>
        <p:nvPicPr>
          <p:cNvPr id="6" name="图片 5"/>
          <p:cNvPicPr>
            <a:picLocks noChangeAspect="1"/>
          </p:cNvPicPr>
          <p:nvPr/>
        </p:nvPicPr>
        <p:blipFill>
          <a:blip r:embed="rId1"/>
          <a:stretch>
            <a:fillRect/>
          </a:stretch>
        </p:blipFill>
        <p:spPr>
          <a:xfrm>
            <a:off x="5384165" y="682625"/>
            <a:ext cx="3131185" cy="27870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Private (permissioned) blockchains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Why?</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 more inter organizational collaboration and more efficient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2 involve more potiential clients to join the community and become the “owner” of a company</a:t>
            </a:r>
            <a:endParaRPr lang="en-US" altLang="en-US" sz="1800" dirty="0">
              <a:solidFill>
                <a:srgbClr val="262626"/>
              </a:solidFill>
            </a:endParaRPr>
          </a:p>
          <a:p>
            <a:pPr lvl="1" defTabSz="342900">
              <a:lnSpc>
                <a:spcPct val="120000"/>
              </a:lnSpc>
            </a:pPr>
            <a:r>
              <a:rPr lang="en-US" altLang="en-US" sz="1540" dirty="0">
                <a:solidFill>
                  <a:srgbClr val="262626"/>
                </a:solidFill>
              </a:rPr>
              <a:t>markting</a:t>
            </a:r>
            <a:endParaRPr lang="en-US" altLang="en-US" sz="1540" dirty="0">
              <a:solidFill>
                <a:srgbClr val="262626"/>
              </a:solidFill>
            </a:endParaRPr>
          </a:p>
          <a:p>
            <a:pPr lvl="1" defTabSz="342900">
              <a:lnSpc>
                <a:spcPct val="120000"/>
              </a:lnSpc>
            </a:pPr>
            <a:r>
              <a:rPr lang="en-US" altLang="en-US" sz="1540" dirty="0">
                <a:solidFill>
                  <a:srgbClr val="262626"/>
                </a:solidFill>
              </a:rPr>
              <a:t>client loyalty</a:t>
            </a:r>
            <a:endParaRPr lang="en-US" altLang="en-US" sz="1540" dirty="0">
              <a:solidFill>
                <a:srgbClr val="262626"/>
              </a:solidFill>
            </a:endParaRPr>
          </a:p>
          <a:p>
            <a:pPr lvl="1" defTabSz="342900">
              <a:lnSpc>
                <a:spcPct val="120000"/>
              </a:lnSpc>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Mainstream solutions:</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 Fabric</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Ethereum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R3 Corda</a:t>
            </a:r>
            <a:endParaRPr lang="en-US" altLang="en-US" sz="154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Along with the blockchain demand increase, there will be a huge need for the crosschain solutions to connect different isolated chains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Solutions:</a:t>
            </a:r>
            <a:endParaRPr lang="en-US" altLang="en-US" sz="1800" dirty="0">
              <a:solidFill>
                <a:srgbClr val="262626"/>
              </a:solidFill>
            </a:endParaRPr>
          </a:p>
          <a:p>
            <a:pPr defTabSz="342900">
              <a:lnSpc>
                <a:spcPct val="120000"/>
              </a:lnSpc>
            </a:pPr>
            <a:r>
              <a:rPr lang="en-US" altLang="en-US" sz="1800" dirty="0">
                <a:solidFill>
                  <a:srgbClr val="262626"/>
                </a:solidFill>
              </a:rPr>
              <a:t>1 Messaging Relay</a:t>
            </a:r>
            <a:endParaRPr lang="en-US" altLang="en-US" sz="1800" dirty="0">
              <a:solidFill>
                <a:srgbClr val="262626"/>
              </a:solidFill>
            </a:endParaRPr>
          </a:p>
          <a:p>
            <a:pPr defTabSz="342900">
              <a:lnSpc>
                <a:spcPct val="120000"/>
              </a:lnSpc>
            </a:pPr>
            <a:r>
              <a:rPr lang="en-US" altLang="en-US" sz="1800" dirty="0">
                <a:solidFill>
                  <a:srgbClr val="262626"/>
                </a:solidFill>
              </a:rPr>
              <a:t>2 Atomic Swap</a:t>
            </a:r>
            <a:endParaRPr lang="en-US" altLang="en-US" sz="1800" dirty="0">
              <a:solidFill>
                <a:srgbClr val="262626"/>
              </a:solidFill>
            </a:endParaRPr>
          </a:p>
          <a:p>
            <a:pPr defTabSz="342900">
              <a:lnSpc>
                <a:spcPct val="120000"/>
              </a:lnSpc>
            </a:pPr>
            <a:r>
              <a:rPr lang="en-US" altLang="en-US" sz="1800" dirty="0">
                <a:solidFill>
                  <a:srgbClr val="262626"/>
                </a:solidFill>
              </a:rPr>
              <a:t>3 Centralized Gateway</a:t>
            </a:r>
            <a:endParaRPr lang="en-US" altLang="en-US" sz="1800" dirty="0">
              <a:solidFill>
                <a:srgbClr val="262626"/>
              </a:solidFill>
            </a:endParaRPr>
          </a:p>
          <a:p>
            <a:pPr defTabSz="342900">
              <a:lnSpc>
                <a:spcPct val="120000"/>
              </a:lnSpc>
            </a:pPr>
            <a:endParaRPr lang="en-US" altLang="en-US" sz="180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pic>
        <p:nvPicPr>
          <p:cNvPr id="4" name="图片 3" descr="497524_1_En_17_Fig1_HTML"/>
          <p:cNvPicPr>
            <a:picLocks noChangeAspect="1"/>
          </p:cNvPicPr>
          <p:nvPr/>
        </p:nvPicPr>
        <p:blipFill>
          <a:blip r:embed="rId1"/>
          <a:stretch>
            <a:fillRect/>
          </a:stretch>
        </p:blipFill>
        <p:spPr>
          <a:xfrm>
            <a:off x="628650" y="1546860"/>
            <a:ext cx="7849870" cy="39598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pic>
        <p:nvPicPr>
          <p:cNvPr id="6" name="图片 5" descr="1-KUjZ-o0t1E6clu7ZrDNgLQ"/>
          <p:cNvPicPr>
            <a:picLocks noChangeAspect="1"/>
          </p:cNvPicPr>
          <p:nvPr/>
        </p:nvPicPr>
        <p:blipFill>
          <a:blip r:embed="rId1"/>
          <a:stretch>
            <a:fillRect/>
          </a:stretch>
        </p:blipFill>
        <p:spPr>
          <a:xfrm>
            <a:off x="394970" y="1336675"/>
            <a:ext cx="8121015" cy="54851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矩形 2"/>
          <p:cNvSpPr/>
          <p:nvPr/>
        </p:nvSpPr>
        <p:spPr>
          <a:xfrm>
            <a:off x="1858010" y="1975485"/>
            <a:ext cx="479425" cy="352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5230495" y="1975485"/>
            <a:ext cx="479425" cy="352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043555" y="2828925"/>
            <a:ext cx="1481455" cy="11995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Gateway</a:t>
            </a:r>
            <a:endParaRPr lang="en-US" altLang="zh-CN"/>
          </a:p>
        </p:txBody>
      </p:sp>
      <p:sp>
        <p:nvSpPr>
          <p:cNvPr id="7" name="矩形 6"/>
          <p:cNvSpPr/>
          <p:nvPr/>
        </p:nvSpPr>
        <p:spPr>
          <a:xfrm>
            <a:off x="1844040" y="235648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a:t>
            </a:r>
            <a:endParaRPr lang="en-US" altLang="zh-CN"/>
          </a:p>
        </p:txBody>
      </p:sp>
      <p:sp>
        <p:nvSpPr>
          <p:cNvPr id="8" name="矩形 7"/>
          <p:cNvSpPr/>
          <p:nvPr/>
        </p:nvSpPr>
        <p:spPr>
          <a:xfrm>
            <a:off x="1858010" y="371157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sp>
        <p:nvSpPr>
          <p:cNvPr id="9" name="矩形 8"/>
          <p:cNvSpPr/>
          <p:nvPr/>
        </p:nvSpPr>
        <p:spPr>
          <a:xfrm>
            <a:off x="5230495" y="371157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sp>
        <p:nvSpPr>
          <p:cNvPr id="10" name="矩形 9"/>
          <p:cNvSpPr/>
          <p:nvPr/>
        </p:nvSpPr>
        <p:spPr>
          <a:xfrm>
            <a:off x="5230495" y="2356485"/>
            <a:ext cx="479425" cy="3663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G</a:t>
            </a:r>
            <a:endParaRPr lang="en-US" altLang="zh-CN"/>
          </a:p>
        </p:txBody>
      </p:sp>
      <p:cxnSp>
        <p:nvCxnSpPr>
          <p:cNvPr id="11" name="曲线连接符 10"/>
          <p:cNvCxnSpPr>
            <a:stCxn id="9" idx="3"/>
            <a:endCxn id="10" idx="3"/>
          </p:cNvCxnSpPr>
          <p:nvPr/>
        </p:nvCxnSpPr>
        <p:spPr>
          <a:xfrm flipV="1">
            <a:off x="5709920" y="2540000"/>
            <a:ext cx="3175" cy="1355090"/>
          </a:xfrm>
          <a:prstGeom prst="curvedConnector3">
            <a:avLst>
              <a:gd name="adj1" fmla="val 75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1"/>
            <a:endCxn id="8" idx="1"/>
          </p:cNvCxnSpPr>
          <p:nvPr/>
        </p:nvCxnSpPr>
        <p:spPr>
          <a:xfrm rot="10800000" flipH="1" flipV="1">
            <a:off x="1844040" y="2540000"/>
            <a:ext cx="13970" cy="1355090"/>
          </a:xfrm>
          <a:prstGeom prst="curvedConnector3">
            <a:avLst>
              <a:gd name="adj1" fmla="val -17045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1"/>
            <a:endCxn id="5" idx="6"/>
          </p:cNvCxnSpPr>
          <p:nvPr/>
        </p:nvCxnSpPr>
        <p:spPr>
          <a:xfrm flipH="1">
            <a:off x="4525010" y="2540000"/>
            <a:ext cx="705485"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a:endCxn id="7" idx="3"/>
          </p:cNvCxnSpPr>
          <p:nvPr/>
        </p:nvCxnSpPr>
        <p:spPr>
          <a:xfrm flipH="1" flipV="1">
            <a:off x="2323465" y="2540000"/>
            <a:ext cx="720090" cy="88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Cross-Chain Solutions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Difference: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Messaging Relay: the token is a proxy</a:t>
            </a:r>
            <a:endParaRPr lang="en-US" altLang="en-US" sz="1800" dirty="0">
              <a:solidFill>
                <a:srgbClr val="262626"/>
              </a:solidFill>
            </a:endParaRPr>
          </a:p>
          <a:p>
            <a:pPr defTabSz="342900">
              <a:lnSpc>
                <a:spcPct val="120000"/>
              </a:lnSpc>
            </a:pPr>
            <a:r>
              <a:rPr lang="en-US" altLang="en-US" sz="1800" dirty="0">
                <a:solidFill>
                  <a:srgbClr val="262626"/>
                </a:solidFill>
              </a:rPr>
              <a:t>Atomic : the token is authentic</a:t>
            </a:r>
            <a:endParaRPr lang="en-US" altLang="en-US" sz="1800" dirty="0">
              <a:solidFill>
                <a:srgbClr val="262626"/>
              </a:solidFill>
            </a:endParaRPr>
          </a:p>
          <a:p>
            <a:pPr defTabSz="342900">
              <a:lnSpc>
                <a:spcPct val="120000"/>
              </a:lnSpc>
            </a:pPr>
            <a:r>
              <a:rPr lang="en-US" altLang="en-US" sz="1800" dirty="0">
                <a:solidFill>
                  <a:srgbClr val="262626"/>
                </a:solidFill>
              </a:rPr>
              <a:t>Gateway: centralized program</a:t>
            </a:r>
            <a:endParaRPr lang="en-US" altLang="en-US" sz="1800" dirty="0">
              <a:solidFill>
                <a:srgbClr val="26262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Sharding</a:t>
            </a:r>
            <a:endParaRPr lang="en-US" sz="3200" b="1" dirty="0">
              <a:latin typeface="Calibri" panose="020F0502020204030204" pitchFamily="34" charset="0"/>
              <a:cs typeface="Calibri" panose="020F0502020204030204" pitchFamily="34" charset="0"/>
            </a:endParaRPr>
          </a:p>
        </p:txBody>
      </p:sp>
      <p:sp>
        <p:nvSpPr>
          <p:cNvPr id="6" name="内容占位符 5"/>
          <p:cNvSpPr/>
          <p:nvPr>
            <p:ph idx="1"/>
          </p:nvPr>
        </p:nvSpPr>
        <p:spPr/>
        <p:txBody>
          <a:bodyPr/>
          <a:p>
            <a:endParaRPr lang="zh-CN" altLang="en-US"/>
          </a:p>
        </p:txBody>
      </p:sp>
      <p:pic>
        <p:nvPicPr>
          <p:cNvPr id="7" name="图片 6" descr="0-ufBJ5S8YX0IGIqng"/>
          <p:cNvPicPr>
            <a:picLocks noChangeAspect="1"/>
          </p:cNvPicPr>
          <p:nvPr/>
        </p:nvPicPr>
        <p:blipFill>
          <a:blip r:embed="rId1"/>
          <a:stretch>
            <a:fillRect/>
          </a:stretch>
        </p:blipFill>
        <p:spPr>
          <a:xfrm>
            <a:off x="628650" y="1294130"/>
            <a:ext cx="8299450" cy="5306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As results:</a:t>
            </a:r>
            <a:endParaRPr lang="en-US" altLang="en-US" sz="1800" dirty="0">
              <a:solidFill>
                <a:srgbClr val="262626"/>
              </a:solidFill>
            </a:endParaRPr>
          </a:p>
          <a:p>
            <a:pPr defTabSz="342900">
              <a:lnSpc>
                <a:spcPct val="120000"/>
              </a:lnSpc>
            </a:pPr>
            <a:r>
              <a:rPr lang="en-US" altLang="en-US" sz="1800" dirty="0">
                <a:solidFill>
                  <a:srgbClr val="262626"/>
                </a:solidFill>
              </a:rPr>
              <a:t>1. huge amount of captitals were invested into the public chain projects</a:t>
            </a:r>
            <a:endParaRPr lang="en-US" altLang="en-US" sz="1800" dirty="0">
              <a:solidFill>
                <a:srgbClr val="262626"/>
              </a:solidFill>
            </a:endParaRPr>
          </a:p>
          <a:p>
            <a:pPr defTabSz="342900">
              <a:lnSpc>
                <a:spcPct val="120000"/>
              </a:lnSpc>
            </a:pPr>
            <a:r>
              <a:rPr lang="en-US" altLang="en-US" sz="1800" dirty="0">
                <a:solidFill>
                  <a:srgbClr val="262626"/>
                </a:solidFill>
              </a:rPr>
              <a:t>2. it still cannot solve blockchain impossible triangle problem</a:t>
            </a:r>
            <a:endParaRPr lang="en-US" altLang="en-US" sz="1800" dirty="0">
              <a:solidFill>
                <a:srgbClr val="262626"/>
              </a:solidFill>
            </a:endParaRPr>
          </a:p>
          <a:p>
            <a:pPr defTabSz="342900">
              <a:lnSpc>
                <a:spcPct val="120000"/>
              </a:lnSpc>
            </a:pPr>
            <a:r>
              <a:rPr lang="en-US" altLang="en-US" sz="1800" dirty="0">
                <a:solidFill>
                  <a:srgbClr val="262626"/>
                </a:solidFill>
              </a:rPr>
              <a:t>( A blockchain system cannot simultaneously combine decentralization, scalability and security)</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then looking for a tradeoff between </a:t>
            </a:r>
            <a:endParaRPr lang="en-US" altLang="en-US" sz="1800" dirty="0">
              <a:solidFill>
                <a:srgbClr val="262626"/>
              </a:solidFill>
            </a:endParaRPr>
          </a:p>
          <a:p>
            <a:pPr marL="0" indent="0" defTabSz="342900">
              <a:lnSpc>
                <a:spcPct val="120000"/>
              </a:lnSpc>
              <a:buNone/>
            </a:pPr>
            <a:r>
              <a:rPr lang="en-US" altLang="en-US" sz="1800" dirty="0">
                <a:solidFill>
                  <a:srgbClr val="262626"/>
                </a:solidFill>
              </a:rPr>
              <a:t>Decentraliztion and Scalability</a:t>
            </a:r>
            <a:endParaRPr lang="en-US" altLang="en-US" sz="1800" dirty="0">
              <a:solidFill>
                <a:srgbClr val="262626"/>
              </a:solidFill>
            </a:endParaRPr>
          </a:p>
          <a:p>
            <a:pPr marL="0" indent="0" defTabSz="342900">
              <a:lnSpc>
                <a:spcPct val="120000"/>
              </a:lnSpc>
              <a:buNone/>
            </a:pPr>
            <a:endParaRPr lang="en-US" altLang="en-US" sz="1800" dirty="0">
              <a:solidFill>
                <a:srgbClr val="262626"/>
              </a:solidFill>
            </a:endParaRPr>
          </a:p>
        </p:txBody>
      </p:sp>
      <p:pic>
        <p:nvPicPr>
          <p:cNvPr id="6" name="图片 5"/>
          <p:cNvPicPr>
            <a:picLocks noChangeAspect="1"/>
          </p:cNvPicPr>
          <p:nvPr/>
        </p:nvPicPr>
        <p:blipFill>
          <a:blip r:embed="rId1"/>
          <a:stretch>
            <a:fillRect/>
          </a:stretch>
        </p:blipFill>
        <p:spPr>
          <a:xfrm>
            <a:off x="5057775" y="3362325"/>
            <a:ext cx="4086225" cy="3495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2019 -2020: Application Specific Chain (Ethereum: 14 tps)</a:t>
            </a: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1387475" y="1659890"/>
            <a:ext cx="7756525" cy="4264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History</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1. Each chain is only designed for one business logic / business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2. Naturally, limit the number of validators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3. As a result, the chain gets more centralized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It sacrifices decentraliztion and makes the chain faster and the ecosystem more scalable</a:t>
            </a:r>
            <a:endParaRPr lang="en-US" altLang="en-US" sz="1800" dirty="0">
              <a:solidFill>
                <a:srgbClr val="262626"/>
              </a:solidFill>
            </a:endParaRPr>
          </a:p>
          <a:p>
            <a:pPr marL="0" lvl="1" indent="-228600" defTabSz="342900">
              <a:lnSpc>
                <a:spcPct val="120000"/>
              </a:lnSpc>
              <a:buFont typeface="Arial" panose="020B0604020202020204" pitchFamily="34" charset="0"/>
              <a:buChar char="•"/>
            </a:pPr>
            <a:endParaRPr lang="en-US" altLang="en-US" sz="1800" dirty="0">
              <a:solidFill>
                <a:srgbClr val="262626"/>
              </a:solidFill>
              <a:sym typeface="+mn-ea"/>
            </a:endParaRPr>
          </a:p>
          <a:p>
            <a:pPr marL="0" lvl="1" indent="-228600" defTabSz="342900">
              <a:lnSpc>
                <a:spcPct val="120000"/>
              </a:lnSpc>
              <a:buFont typeface="Arial" panose="020B0604020202020204" pitchFamily="34" charset="0"/>
              <a:buChar char="•"/>
            </a:pPr>
            <a:r>
              <a:rPr lang="en-US" altLang="en-US" sz="1800" dirty="0">
                <a:solidFill>
                  <a:srgbClr val="262626"/>
                </a:solidFill>
                <a:sym typeface="+mn-ea"/>
              </a:rPr>
              <a:t>It makes commercial adption possible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GB" sz="3200" b="1" dirty="0">
                <a:latin typeface="Calibri" panose="020F0502020204030204" pitchFamily="34" charset="0"/>
                <a:cs typeface="Calibri" panose="020F0502020204030204" pitchFamily="34" charset="0"/>
                <a:sym typeface="+mn-ea"/>
              </a:rPr>
              <a:t>Blockchain Technology Trends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DeFi frameworks are getting mature</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Governance is critical</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Private (permissioned) blockchains will dominate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Adaption of cross-chain solutions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Sharding</a:t>
            </a:r>
            <a:endParaRPr lang="en-US" altLang="en-US"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DeFi</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b="1" i="1" dirty="0">
                <a:solidFill>
                  <a:srgbClr val="262626"/>
                </a:solidFill>
              </a:rPr>
              <a:t>Thus far, 2020 hasn’t been the best of years for many. But for decentralised finance, or DeFi, 2020 has been a period of stratospheric growth, with the total value locked in rising from under $1bn, to just under </a:t>
            </a:r>
            <a:r>
              <a:rPr lang="en-US" altLang="en-US" sz="1800" b="1" i="1" dirty="0">
                <a:solidFill>
                  <a:srgbClr val="FF0000"/>
                </a:solidFill>
              </a:rPr>
              <a:t>$8bn</a:t>
            </a:r>
            <a:r>
              <a:rPr lang="en-US" altLang="en-US" sz="1800" b="1" i="1" dirty="0">
                <a:solidFill>
                  <a:srgbClr val="262626"/>
                </a:solidFill>
              </a:rPr>
              <a:t> on Sep. 15, 2020</a:t>
            </a:r>
            <a:endParaRPr lang="en-US" altLang="en-US" sz="1800" b="1" i="1" dirty="0">
              <a:solidFill>
                <a:srgbClr val="262626"/>
              </a:solidFill>
            </a:endParaRPr>
          </a:p>
          <a:p>
            <a:pPr defTabSz="342900">
              <a:lnSpc>
                <a:spcPct val="120000"/>
              </a:lnSpc>
            </a:pPr>
            <a:endParaRPr lang="en-US" altLang="en-US" sz="1800" b="1" i="1" dirty="0">
              <a:solidFill>
                <a:srgbClr val="262626"/>
              </a:solidFill>
            </a:endParaRPr>
          </a:p>
          <a:p>
            <a:pPr defTabSz="342900">
              <a:lnSpc>
                <a:spcPct val="120000"/>
              </a:lnSpc>
            </a:pPr>
            <a:r>
              <a:rPr lang="en-US" altLang="en-US" sz="1800" b="1" i="1" dirty="0">
                <a:solidFill>
                  <a:srgbClr val="262626"/>
                </a:solidFill>
              </a:rPr>
              <a:t>Why is Defi important? The frameworks are getting mature, after the the real assets being mapped to the chain, lots of new business models will emerge, lots of new job opportunities.</a:t>
            </a:r>
            <a:endParaRPr lang="en-US" altLang="en-US" sz="1800" b="1" i="1" dirty="0">
              <a:solidFill>
                <a:srgbClr val="262626"/>
              </a:solidFill>
            </a:endParaRPr>
          </a:p>
          <a:p>
            <a:pPr defTabSz="342900">
              <a:lnSpc>
                <a:spcPct val="120000"/>
              </a:lnSpc>
            </a:pPr>
            <a:endParaRPr lang="en-US" altLang="en-US" sz="1800" b="1" i="1" dirty="0">
              <a:solidFill>
                <a:srgbClr val="262626"/>
              </a:solidFill>
            </a:endParaRPr>
          </a:p>
          <a:p>
            <a:pPr defTabSz="342900">
              <a:lnSpc>
                <a:spcPct val="120000"/>
              </a:lnSpc>
            </a:pPr>
            <a:r>
              <a:rPr lang="en-US" altLang="en-US" sz="1800" dirty="0">
                <a:solidFill>
                  <a:srgbClr val="262626"/>
                </a:solidFill>
              </a:rPr>
              <a:t>Type of Defi:</a:t>
            </a:r>
            <a:endParaRPr lang="en-US" altLang="en-US" sz="1800" dirty="0">
              <a:solidFill>
                <a:srgbClr val="262626"/>
              </a:solidFill>
            </a:endParaRPr>
          </a:p>
          <a:p>
            <a:pPr lvl="1" defTabSz="342900">
              <a:lnSpc>
                <a:spcPct val="120000"/>
              </a:lnSpc>
            </a:pPr>
            <a:r>
              <a:rPr lang="en-US" altLang="en-US" sz="1540" dirty="0">
                <a:solidFill>
                  <a:srgbClr val="262626"/>
                </a:solidFill>
              </a:rPr>
              <a:t>Yield Farming (e.g, Yam, APY Finance)</a:t>
            </a:r>
            <a:endParaRPr lang="en-US" altLang="en-US" sz="1540" dirty="0">
              <a:solidFill>
                <a:srgbClr val="262626"/>
              </a:solidFill>
            </a:endParaRPr>
          </a:p>
          <a:p>
            <a:pPr lvl="1" defTabSz="342900">
              <a:lnSpc>
                <a:spcPct val="120000"/>
              </a:lnSpc>
            </a:pPr>
            <a:r>
              <a:rPr lang="en-US" altLang="en-US" sz="1540" dirty="0">
                <a:solidFill>
                  <a:srgbClr val="262626"/>
                </a:solidFill>
              </a:rPr>
              <a:t>Insurance (e.g, Nexus Mutual) </a:t>
            </a:r>
            <a:endParaRPr lang="en-US" altLang="en-US" sz="1540" dirty="0">
              <a:solidFill>
                <a:srgbClr val="262626"/>
              </a:solidFill>
            </a:endParaRPr>
          </a:p>
          <a:p>
            <a:pPr lvl="1" defTabSz="342900">
              <a:lnSpc>
                <a:spcPct val="120000"/>
              </a:lnSpc>
            </a:pPr>
            <a:r>
              <a:rPr lang="en-US" altLang="en-US" sz="1540" dirty="0">
                <a:solidFill>
                  <a:srgbClr val="262626"/>
                </a:solidFill>
              </a:rPr>
              <a:t>Predictions Market (e.g., Augur and others)</a:t>
            </a:r>
            <a:endParaRPr lang="en-US" altLang="en-US" sz="1540" dirty="0">
              <a:solidFill>
                <a:srgbClr val="262626"/>
              </a:solidFill>
            </a:endParaRPr>
          </a:p>
          <a:p>
            <a:pPr lvl="1" defTabSz="342900">
              <a:lnSpc>
                <a:spcPct val="120000"/>
              </a:lnSpc>
            </a:pPr>
            <a:r>
              <a:rPr lang="en-US" altLang="en-US" sz="1540" dirty="0">
                <a:solidFill>
                  <a:srgbClr val="262626"/>
                </a:solidFill>
              </a:rPr>
              <a:t>Decentralized leverage trading (e.g., dYdX)</a:t>
            </a:r>
            <a:endParaRPr lang="en-US" altLang="en-US" sz="1540" dirty="0">
              <a:solidFill>
                <a:srgbClr val="262626"/>
              </a:solidFill>
            </a:endParaRPr>
          </a:p>
          <a:p>
            <a:pPr lvl="1" defTabSz="342900">
              <a:lnSpc>
                <a:spcPct val="120000"/>
              </a:lnSpc>
            </a:pPr>
            <a:r>
              <a:rPr lang="en-US" altLang="en-US" sz="1540" dirty="0">
                <a:solidFill>
                  <a:srgbClr val="262626"/>
                </a:solidFill>
              </a:rPr>
              <a:t>Lending Protocols  (e.g.,  Compound, Aave, InstaDApp, and more)</a:t>
            </a:r>
            <a:endParaRPr lang="en-US" altLang="en-US" sz="1540" dirty="0">
              <a:solidFill>
                <a:srgbClr val="262626"/>
              </a:solidFill>
            </a:endParaRPr>
          </a:p>
          <a:p>
            <a:pPr lvl="1" defTabSz="342900">
              <a:lnSpc>
                <a:spcPct val="120000"/>
              </a:lnSpc>
            </a:pPr>
            <a:r>
              <a:rPr lang="en-US" altLang="en-US" sz="1540" dirty="0">
                <a:solidFill>
                  <a:srgbClr val="262626"/>
                </a:solidFill>
              </a:rPr>
              <a:t>Synthetic assets (e.g., UMA)</a:t>
            </a:r>
            <a:endParaRPr lang="en-US" altLang="en-US" sz="1540" dirty="0">
              <a:solidFill>
                <a:srgbClr val="262626"/>
              </a:solidFill>
            </a:endParaRPr>
          </a:p>
          <a:p>
            <a:pPr lvl="1" defTabSz="342900">
              <a:lnSpc>
                <a:spcPct val="120000"/>
              </a:lnSpc>
            </a:pPr>
            <a:r>
              <a:rPr lang="en-US" altLang="en-US" sz="1540" dirty="0">
                <a:solidFill>
                  <a:srgbClr val="262626"/>
                </a:solidFill>
              </a:rPr>
              <a:t>Stable Coins</a:t>
            </a:r>
            <a:endParaRPr lang="en-US" altLang="en-US" sz="154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Compond</a:t>
            </a:r>
            <a:endParaRPr lang="en-US" sz="3200" b="1" dirty="0">
              <a:latin typeface="Calibri" panose="020F0502020204030204" pitchFamily="34" charset="0"/>
              <a:cs typeface="Calibri" panose="020F0502020204030204" pitchFamily="34" charset="0"/>
            </a:endParaRPr>
          </a:p>
        </p:txBody>
      </p:sp>
      <p:pic>
        <p:nvPicPr>
          <p:cNvPr id="9" name="图片 8"/>
          <p:cNvPicPr>
            <a:picLocks noChangeAspect="1"/>
          </p:cNvPicPr>
          <p:nvPr/>
        </p:nvPicPr>
        <p:blipFill>
          <a:blip r:embed="rId1"/>
          <a:stretch>
            <a:fillRect/>
          </a:stretch>
        </p:blipFill>
        <p:spPr>
          <a:xfrm>
            <a:off x="0" y="3124200"/>
            <a:ext cx="6419850" cy="3733800"/>
          </a:xfrm>
          <a:prstGeom prst="rect">
            <a:avLst/>
          </a:prstGeom>
        </p:spPr>
      </p:pic>
      <p:sp>
        <p:nvSpPr>
          <p:cNvPr id="23" name="Content Placeholder 2"/>
          <p:cNvSpPr>
            <a:spLocks noGrp="1"/>
          </p:cNvSpPr>
          <p:nvPr>
            <p:ph idx="1"/>
          </p:nvPr>
        </p:nvSpPr>
        <p:spPr>
          <a:xfrm>
            <a:off x="628650" y="989044"/>
            <a:ext cx="7886700" cy="5605719"/>
          </a:xfrm>
        </p:spPr>
        <p:txBody>
          <a:bodyPr>
            <a:normAutofit lnSpcReduction="10000"/>
          </a:bodyPr>
          <a:p>
            <a:pPr defTabSz="342900">
              <a:lnSpc>
                <a:spcPct val="120000"/>
              </a:lnSpc>
            </a:pPr>
            <a:r>
              <a:rPr lang="en-US" altLang="en-US" sz="1540" dirty="0">
                <a:solidFill>
                  <a:srgbClr val="262626"/>
                </a:solidFill>
              </a:rPr>
              <a:t>The value of the collateral &gt; the borrowed money </a:t>
            </a:r>
            <a:endParaRPr lang="en-US" altLang="en-US" sz="1540" dirty="0">
              <a:solidFill>
                <a:srgbClr val="262626"/>
              </a:solidFill>
            </a:endParaRPr>
          </a:p>
          <a:p>
            <a:pPr defTabSz="342900">
              <a:lnSpc>
                <a:spcPct val="120000"/>
              </a:lnSpc>
            </a:pPr>
            <a:r>
              <a:rPr lang="en-US" altLang="en-US" sz="1540" dirty="0">
                <a:solidFill>
                  <a:srgbClr val="262626"/>
                </a:solidFill>
              </a:rPr>
              <a:t>Increase the leverage for traders</a:t>
            </a:r>
            <a:endParaRPr lang="en-US" altLang="en-US" sz="1540" dirty="0">
              <a:solidFill>
                <a:srgbClr val="262626"/>
              </a:solidFill>
            </a:endParaRPr>
          </a:p>
          <a:p>
            <a:pPr defTabSz="342900">
              <a:lnSpc>
                <a:spcPct val="120000"/>
              </a:lnSpc>
            </a:pPr>
            <a:r>
              <a:rPr lang="en-US" altLang="en-US" sz="1540" dirty="0">
                <a:solidFill>
                  <a:srgbClr val="262626"/>
                </a:solidFill>
              </a:rPr>
              <a:t>it could drop below a certain threshold which would trigger the smart contract to close the position (also called liquidation)</a:t>
            </a: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sp>
        <p:nvSpPr>
          <p:cNvPr id="3" name="矩形 2"/>
          <p:cNvSpPr/>
          <p:nvPr/>
        </p:nvSpPr>
        <p:spPr>
          <a:xfrm>
            <a:off x="7202805" y="3284220"/>
            <a:ext cx="1312545"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ETH </a:t>
            </a:r>
            <a:endParaRPr lang="en-US" altLang="zh-CN"/>
          </a:p>
        </p:txBody>
      </p:sp>
      <p:cxnSp>
        <p:nvCxnSpPr>
          <p:cNvPr id="4" name="直接箭头连接符 3"/>
          <p:cNvCxnSpPr>
            <a:stCxn id="3" idx="1"/>
            <a:endCxn id="9" idx="3"/>
          </p:cNvCxnSpPr>
          <p:nvPr/>
        </p:nvCxnSpPr>
        <p:spPr>
          <a:xfrm flipH="1">
            <a:off x="6419850" y="3792220"/>
            <a:ext cx="782955" cy="119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202805" y="5198745"/>
            <a:ext cx="1312545" cy="101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DAI</a:t>
            </a:r>
            <a:endParaRPr lang="en-US" altLang="zh-CN"/>
          </a:p>
        </p:txBody>
      </p:sp>
      <p:cxnSp>
        <p:nvCxnSpPr>
          <p:cNvPr id="6" name="直接箭头连接符 5"/>
          <p:cNvCxnSpPr>
            <a:stCxn id="9" idx="3"/>
            <a:endCxn id="5" idx="1"/>
          </p:cNvCxnSpPr>
          <p:nvPr/>
        </p:nvCxnSpPr>
        <p:spPr>
          <a:xfrm>
            <a:off x="6419850" y="4991100"/>
            <a:ext cx="782955" cy="715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L 形 6"/>
          <p:cNvSpPr/>
          <p:nvPr/>
        </p:nvSpPr>
        <p:spPr>
          <a:xfrm rot="18900000">
            <a:off x="7647305" y="4492625"/>
            <a:ext cx="423545" cy="40894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Mechanism of Compond</a:t>
            </a:r>
            <a:endParaRPr lang="en-US" sz="3200" b="1" dirty="0">
              <a:latin typeface="Calibri" panose="020F0502020204030204" pitchFamily="34" charset="0"/>
              <a:cs typeface="Calibri" panose="020F0502020204030204" pitchFamily="34" charset="0"/>
            </a:endParaRPr>
          </a:p>
        </p:txBody>
      </p:sp>
      <p:sp>
        <p:nvSpPr>
          <p:cNvPr id="23" name="Content Placeholder 2"/>
          <p:cNvSpPr>
            <a:spLocks noGrp="1"/>
          </p:cNvSpPr>
          <p:nvPr>
            <p:ph idx="1"/>
          </p:nvPr>
        </p:nvSpPr>
        <p:spPr>
          <a:xfrm>
            <a:off x="628650" y="989044"/>
            <a:ext cx="7886700" cy="5605719"/>
          </a:xfrm>
        </p:spPr>
        <p:txBody>
          <a:bodyPr>
            <a:normAutofit lnSpcReduction="20000"/>
          </a:bodyPr>
          <a:p>
            <a:pPr defTabSz="342900">
              <a:lnSpc>
                <a:spcPct val="120000"/>
              </a:lnSpc>
            </a:pPr>
            <a:r>
              <a:rPr lang="en-US" altLang="en-US" sz="1800" dirty="0">
                <a:solidFill>
                  <a:srgbClr val="262626"/>
                </a:solidFill>
                <a:sym typeface="+mn-ea"/>
              </a:rPr>
              <a:t>Drawback: </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This cannot make a credit loan</a:t>
            </a:r>
            <a:endParaRPr lang="en-US" altLang="en-US" sz="1800" dirty="0">
              <a:solidFill>
                <a:srgbClr val="262626"/>
              </a:solidFill>
              <a:sym typeface="+mn-ea"/>
            </a:endParaRPr>
          </a:p>
          <a:p>
            <a:pPr defTabSz="342900">
              <a:lnSpc>
                <a:spcPct val="120000"/>
              </a:lnSpc>
            </a:pPr>
            <a:r>
              <a:rPr lang="en-US" altLang="en-US" sz="1800" dirty="0">
                <a:solidFill>
                  <a:srgbClr val="262626"/>
                </a:solidFill>
                <a:sym typeface="+mn-ea"/>
              </a:rPr>
              <a:t>Advantage:</a:t>
            </a:r>
            <a:endParaRPr lang="en-US" altLang="en-US" sz="1800" dirty="0">
              <a:solidFill>
                <a:srgbClr val="262626"/>
              </a:solidFill>
              <a:sym typeface="+mn-ea"/>
            </a:endParaRPr>
          </a:p>
          <a:p>
            <a:pPr defTabSz="342900">
              <a:lnSpc>
                <a:spcPct val="120000"/>
              </a:lnSpc>
            </a:pPr>
            <a:r>
              <a:rPr lang="en-US" altLang="en-US" sz="1800" dirty="0">
                <a:solidFill>
                  <a:srgbClr val="262626"/>
                </a:solidFill>
              </a:rPr>
              <a:t>It matches trustless lending and borrowing needs, makes the money more efficient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Possible Applications in the real world:</a:t>
            </a:r>
            <a:endParaRPr lang="en-US" altLang="en-US" sz="1800" dirty="0">
              <a:solidFill>
                <a:srgbClr val="262626"/>
              </a:solidFill>
            </a:endParaRPr>
          </a:p>
          <a:p>
            <a:pPr defTabSz="342900">
              <a:lnSpc>
                <a:spcPct val="120000"/>
              </a:lnSpc>
            </a:pPr>
            <a:r>
              <a:rPr lang="en-US" altLang="en-US" sz="1800" dirty="0">
                <a:solidFill>
                  <a:srgbClr val="262626"/>
                </a:solidFill>
              </a:rPr>
              <a:t>Once real assets mapped to the chain, we can use the the same framwork, to add liquidity to the illiquid assets.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Why people would like to participant </a:t>
            </a:r>
            <a:endParaRPr lang="en-US" altLang="en-US" sz="1800" dirty="0">
              <a:solidFill>
                <a:srgbClr val="262626"/>
              </a:solidFill>
            </a:endParaRPr>
          </a:p>
          <a:p>
            <a:pPr defTabSz="342900">
              <a:lnSpc>
                <a:spcPct val="120000"/>
              </a:lnSpc>
            </a:pPr>
            <a:r>
              <a:rPr lang="en-US" altLang="en-US" sz="1800" dirty="0">
                <a:solidFill>
                  <a:srgbClr val="262626"/>
                </a:solidFill>
              </a:rPr>
              <a:t>1. It gives an opportunity to</a:t>
            </a:r>
            <a:r>
              <a:rPr lang="en-US" altLang="en-US" sz="1800" dirty="0">
                <a:solidFill>
                  <a:srgbClr val="FF0000"/>
                </a:solidFill>
              </a:rPr>
              <a:t> token </a:t>
            </a:r>
            <a:r>
              <a:rPr lang="en-US" altLang="en-US" sz="1800" dirty="0">
                <a:solidFill>
                  <a:srgbClr val="FF0000"/>
                </a:solidFill>
                <a:sym typeface="+mn-ea"/>
              </a:rPr>
              <a:t>hoarders</a:t>
            </a:r>
            <a:r>
              <a:rPr lang="en-US" altLang="en-US" sz="1800" dirty="0">
                <a:solidFill>
                  <a:srgbClr val="262626"/>
                </a:solidFill>
                <a:sym typeface="+mn-ea"/>
              </a:rPr>
              <a:t> to earn interest while </a:t>
            </a:r>
            <a:r>
              <a:rPr lang="en-US" altLang="en-US" sz="1800" dirty="0">
                <a:solidFill>
                  <a:srgbClr val="262626"/>
                </a:solidFill>
                <a:sym typeface="+mn-ea"/>
              </a:rPr>
              <a:t>still having their tokens</a:t>
            </a:r>
            <a:endParaRPr lang="en-US" altLang="en-US" sz="1800" dirty="0">
              <a:solidFill>
                <a:srgbClr val="262626"/>
              </a:solidFill>
              <a:sym typeface="+mn-ea"/>
            </a:endParaRPr>
          </a:p>
          <a:p>
            <a:pPr defTabSz="342900">
              <a:lnSpc>
                <a:spcPct val="120000"/>
              </a:lnSpc>
            </a:pPr>
            <a:r>
              <a:rPr lang="en-US" altLang="en-US" sz="1800" dirty="0">
                <a:solidFill>
                  <a:srgbClr val="262626"/>
                </a:solidFill>
              </a:rPr>
              <a:t>2. It satifyies the risk takers needs in a fair environment</a:t>
            </a:r>
            <a:endParaRPr lang="en-US" altLang="en-US" sz="180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6347</Words>
  <Application>WPS 演示</Application>
  <PresentationFormat>On-screen Show (4:3)</PresentationFormat>
  <Paragraphs>307</Paragraphs>
  <Slides>29</Slides>
  <Notes>56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Calibri</vt:lpstr>
      <vt:lpstr>Calibri Light</vt:lpstr>
      <vt:lpstr>微软雅黑</vt:lpstr>
      <vt:lpstr>Arial Unicode MS</vt:lpstr>
      <vt:lpstr>等线</vt:lpstr>
      <vt:lpstr>Office Theme</vt:lpstr>
      <vt:lpstr>Enterprise Blockchain Developers (Intermediate)</vt:lpstr>
      <vt:lpstr>Blockchain Technology History</vt:lpstr>
      <vt:lpstr>Blockchain Technology History</vt:lpstr>
      <vt:lpstr>Blockchain Technology History</vt:lpstr>
      <vt:lpstr>Blockchain Technology History</vt:lpstr>
      <vt:lpstr>Blockchain Technology Trends</vt:lpstr>
      <vt:lpstr>DeFi</vt:lpstr>
      <vt:lpstr>The Mechanism of Compond</vt:lpstr>
      <vt:lpstr>The Mechanism of Compond</vt:lpstr>
      <vt:lpstr>The Mechanism of APY (robo-advisor)</vt:lpstr>
      <vt:lpstr>The Mechanism of APY (robo-advisor)</vt:lpstr>
      <vt:lpstr>The Mechanism of Yam(YFI, YFII)</vt:lpstr>
      <vt:lpstr>The Mechanism of Yam(YFI, YFII)</vt:lpstr>
      <vt:lpstr>The Mechanism of Nexus Mutual (p2p Insurance)</vt:lpstr>
      <vt:lpstr>The Mechanism of Nexus Mutual (p2p Insurance)</vt:lpstr>
      <vt:lpstr>The Mechanism of UMA</vt:lpstr>
      <vt:lpstr>The Mechanism of UMA</vt:lpstr>
      <vt:lpstr>Enlightment of DeFi</vt:lpstr>
      <vt:lpstr>Governance</vt:lpstr>
      <vt:lpstr>Governance</vt:lpstr>
      <vt:lpstr>Governance</vt:lpstr>
      <vt:lpstr>Governance</vt:lpstr>
      <vt:lpstr>Private (permissioned) blockchains</vt:lpstr>
      <vt:lpstr>Cross-Chain Solutions</vt:lpstr>
      <vt:lpstr>Cross-Chain Solutions</vt:lpstr>
      <vt:lpstr>Cross-Chain Solutions</vt:lpstr>
      <vt:lpstr>Cross-Chain Solutions</vt:lpstr>
      <vt:lpstr>Cross-Chain Solutions</vt:lpstr>
      <vt:lpstr>Sharding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1055</cp:revision>
  <cp:lastPrinted>2020-07-07T09:15:00Z</cp:lastPrinted>
  <dcterms:created xsi:type="dcterms:W3CDTF">2017-11-09T17:09:00Z</dcterms:created>
  <dcterms:modified xsi:type="dcterms:W3CDTF">2021-02-15T13:41:22Z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