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24DABA3-F461-41FD-B44D-1DA2058A0CB7}">
  <a:tblStyle styleId="{A24DABA3-F461-41FD-B44D-1DA2058A0CB7}"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sz="4800"/>
              <a:t>CS 129.1 A: Project Defense</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rtl="0">
              <a:lnSpc>
                <a:spcPct val="90000"/>
              </a:lnSpc>
              <a:spcBef>
                <a:spcPts val="1000"/>
              </a:spcBef>
              <a:buClr>
                <a:schemeClr val="dk1"/>
              </a:buClr>
              <a:buSzPts val="1100"/>
              <a:buFont typeface="Arial"/>
              <a:buNone/>
            </a:pPr>
            <a:r>
              <a:rPr lang="en" sz="2400">
                <a:solidFill>
                  <a:schemeClr val="dk1"/>
                </a:solidFill>
                <a:latin typeface="Calibri"/>
                <a:ea typeface="Calibri"/>
                <a:cs typeface="Calibri"/>
                <a:sym typeface="Calibri"/>
              </a:rPr>
              <a:t>Cafe, Chua, Gamboa, Guian</a:t>
            </a: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Output 4</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98450" lvl="0" marL="457200" rtl="0">
              <a:lnSpc>
                <a:spcPct val="137931"/>
              </a:lnSpc>
              <a:spcBef>
                <a:spcPts val="0"/>
              </a:spcBef>
              <a:spcAft>
                <a:spcPts val="0"/>
              </a:spcAft>
              <a:buClr>
                <a:schemeClr val="dk1"/>
              </a:buClr>
              <a:buSzPts val="1100"/>
              <a:buFont typeface="Arial"/>
              <a:buChar char="●"/>
            </a:pPr>
            <a:r>
              <a:rPr lang="en"/>
              <a:t>Average miscellaneous expenditure per socioeconomic class</a:t>
            </a:r>
          </a:p>
          <a:p>
            <a:pPr lvl="0" rtl="0">
              <a:lnSpc>
                <a:spcPct val="137931"/>
              </a:lnSpc>
              <a:spcBef>
                <a:spcPts val="0"/>
              </a:spcBef>
              <a:spcAft>
                <a:spcPts val="0"/>
              </a:spcAft>
              <a:buNone/>
            </a:pPr>
            <a:r>
              <a:t/>
            </a:r>
            <a:endParaRPr/>
          </a:p>
        </p:txBody>
      </p:sp>
      <p:pic>
        <p:nvPicPr>
          <p:cNvPr id="114" name="Shape 114"/>
          <p:cNvPicPr preferRelativeResize="0"/>
          <p:nvPr/>
        </p:nvPicPr>
        <p:blipFill>
          <a:blip r:embed="rId3">
            <a:alphaModFix/>
          </a:blip>
          <a:stretch>
            <a:fillRect/>
          </a:stretch>
        </p:blipFill>
        <p:spPr>
          <a:xfrm>
            <a:off x="271025" y="1552350"/>
            <a:ext cx="8416779" cy="35052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285250" y="445025"/>
            <a:ext cx="8520600" cy="572700"/>
          </a:xfrm>
          <a:prstGeom prst="rect">
            <a:avLst/>
          </a:prstGeom>
        </p:spPr>
        <p:txBody>
          <a:bodyPr anchorCtr="0" anchor="t" bIns="91425" lIns="91425" rIns="91425" wrap="square" tIns="91425">
            <a:noAutofit/>
          </a:bodyPr>
          <a:lstStyle/>
          <a:p>
            <a:pPr lvl="0">
              <a:spcBef>
                <a:spcPts val="0"/>
              </a:spcBef>
              <a:buNone/>
            </a:pPr>
            <a:r>
              <a:rPr lang="en"/>
              <a:t>Output 5</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98450" lvl="0" marL="457200" rtl="0">
              <a:lnSpc>
                <a:spcPct val="137931"/>
              </a:lnSpc>
              <a:spcBef>
                <a:spcPts val="0"/>
              </a:spcBef>
              <a:spcAft>
                <a:spcPts val="0"/>
              </a:spcAft>
              <a:buClr>
                <a:schemeClr val="dk1"/>
              </a:buClr>
              <a:buSzPts val="1100"/>
              <a:buFont typeface="Arial"/>
              <a:buChar char="●"/>
            </a:pPr>
            <a:r>
              <a:rPr lang="en"/>
              <a:t>Correlation of food types and medical expenses</a:t>
            </a:r>
          </a:p>
          <a:p>
            <a:pPr indent="457200" lvl="0" rtl="0">
              <a:lnSpc>
                <a:spcPct val="137931"/>
              </a:lnSpc>
              <a:spcBef>
                <a:spcPts val="0"/>
              </a:spcBef>
              <a:spcAft>
                <a:spcPts val="0"/>
              </a:spcAft>
              <a:buNone/>
            </a:pPr>
            <a:r>
              <a:rPr lang="en"/>
              <a:t>There is weak to no correlation in all food types vs. medical expenditure in all socioeconomic classes except that there is a correlation between the fruit and medical expenditures of the class, “rich”.</a:t>
            </a:r>
          </a:p>
          <a:p>
            <a:pPr indent="457200" lvl="0" rtl="0">
              <a:lnSpc>
                <a:spcPct val="137931"/>
              </a:lnSpc>
              <a:spcBef>
                <a:spcPts val="0"/>
              </a:spcBef>
              <a:spcAft>
                <a:spcPts val="0"/>
              </a:spcAft>
              <a:buNone/>
            </a:pPr>
            <a:r>
              <a:rPr lang="en"/>
              <a:t>Possible reason is that the “rich” can afford to consult with a doctor, and the doctor recommends them to spend on fruits in order to stay healthy. </a:t>
            </a:r>
          </a:p>
          <a:p>
            <a:pPr indent="457200" lvl="0" rtl="0">
              <a:lnSpc>
                <a:spcPct val="137931"/>
              </a:lnSpc>
              <a:spcBef>
                <a:spcPts val="0"/>
              </a:spcBef>
              <a:spcAft>
                <a:spcPts val="0"/>
              </a:spcAft>
              <a:buNone/>
            </a:pPr>
            <a:r>
              <a:t/>
            </a:r>
            <a:endParaRPr/>
          </a:p>
        </p:txBody>
      </p:sp>
      <p:pic>
        <p:nvPicPr>
          <p:cNvPr id="121" name="Shape 121"/>
          <p:cNvPicPr preferRelativeResize="0"/>
          <p:nvPr/>
        </p:nvPicPr>
        <p:blipFill>
          <a:blip r:embed="rId3">
            <a:alphaModFix/>
          </a:blip>
          <a:stretch>
            <a:fillRect/>
          </a:stretch>
        </p:blipFill>
        <p:spPr>
          <a:xfrm>
            <a:off x="0" y="3918521"/>
            <a:ext cx="9143998" cy="9293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Output 6</a:t>
            </a: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98450" lvl="0" marL="457200" rtl="0">
              <a:lnSpc>
                <a:spcPct val="137931"/>
              </a:lnSpc>
              <a:spcBef>
                <a:spcPts val="0"/>
              </a:spcBef>
              <a:spcAft>
                <a:spcPts val="0"/>
              </a:spcAft>
              <a:buClr>
                <a:schemeClr val="dk1"/>
              </a:buClr>
              <a:buSzPts val="1100"/>
              <a:buFont typeface="Arial"/>
              <a:buChar char="●"/>
            </a:pPr>
            <a:r>
              <a:rPr lang="en"/>
              <a:t>Correlation of Income and Food</a:t>
            </a:r>
          </a:p>
          <a:p>
            <a:pPr lvl="0" rtl="0">
              <a:lnSpc>
                <a:spcPct val="137931"/>
              </a:lnSpc>
              <a:spcBef>
                <a:spcPts val="0"/>
              </a:spcBef>
              <a:spcAft>
                <a:spcPts val="0"/>
              </a:spcAft>
              <a:buNone/>
            </a:pPr>
            <a:r>
              <a:t/>
            </a:r>
            <a:endParaRPr/>
          </a:p>
          <a:p>
            <a:pPr lvl="0" rtl="0">
              <a:lnSpc>
                <a:spcPct val="137931"/>
              </a:lnSpc>
              <a:spcBef>
                <a:spcPts val="0"/>
              </a:spcBef>
              <a:spcAft>
                <a:spcPts val="0"/>
              </a:spcAft>
              <a:buNone/>
            </a:pPr>
            <a:r>
              <a:rPr lang="en"/>
              <a:t>No specific pattern of correlation</a:t>
            </a:r>
          </a:p>
          <a:p>
            <a:pPr lvl="0" rtl="0">
              <a:lnSpc>
                <a:spcPct val="137931"/>
              </a:lnSpc>
              <a:spcBef>
                <a:spcPts val="0"/>
              </a:spcBef>
              <a:spcAft>
                <a:spcPts val="0"/>
              </a:spcAft>
              <a:buNone/>
            </a:pPr>
            <a:r>
              <a:t/>
            </a:r>
            <a:endParaRPr/>
          </a:p>
        </p:txBody>
      </p:sp>
      <p:pic>
        <p:nvPicPr>
          <p:cNvPr id="128" name="Shape 128"/>
          <p:cNvPicPr preferRelativeResize="0"/>
          <p:nvPr/>
        </p:nvPicPr>
        <p:blipFill>
          <a:blip r:embed="rId3">
            <a:alphaModFix/>
          </a:blip>
          <a:stretch>
            <a:fillRect/>
          </a:stretch>
        </p:blipFill>
        <p:spPr>
          <a:xfrm>
            <a:off x="0" y="3199502"/>
            <a:ext cx="9144003" cy="9658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Output 7</a:t>
            </a:r>
          </a:p>
        </p:txBody>
      </p:sp>
      <p:sp>
        <p:nvSpPr>
          <p:cNvPr id="134" name="Shape 13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98450" lvl="0" marL="457200" rtl="0">
              <a:lnSpc>
                <a:spcPct val="137931"/>
              </a:lnSpc>
              <a:spcBef>
                <a:spcPts val="0"/>
              </a:spcBef>
              <a:spcAft>
                <a:spcPts val="0"/>
              </a:spcAft>
              <a:buClr>
                <a:schemeClr val="dk1"/>
              </a:buClr>
              <a:buSzPts val="1100"/>
              <a:buFont typeface="Arial"/>
              <a:buChar char="●"/>
            </a:pPr>
            <a:r>
              <a:rPr lang="en"/>
              <a:t>Correlation of Income and Miscellaneous Expenditures</a:t>
            </a:r>
          </a:p>
          <a:p>
            <a:pPr lvl="0" rtl="0">
              <a:lnSpc>
                <a:spcPct val="137931"/>
              </a:lnSpc>
              <a:spcBef>
                <a:spcPts val="0"/>
              </a:spcBef>
              <a:spcAft>
                <a:spcPts val="0"/>
              </a:spcAft>
              <a:buNone/>
            </a:pPr>
            <a:r>
              <a:rPr lang="en"/>
              <a:t>There is a huge variation between the correlations in this output. Noticeable patterns are the strong correlation between income and housing expenditures for all socioeconomic classes, and the strong correlation of income and clothing for Middle, Upper and Rich classes. </a:t>
            </a:r>
          </a:p>
          <a:p>
            <a:pPr lvl="0" rtl="0">
              <a:lnSpc>
                <a:spcPct val="137931"/>
              </a:lnSpc>
              <a:spcBef>
                <a:spcPts val="0"/>
              </a:spcBef>
              <a:spcAft>
                <a:spcPts val="0"/>
              </a:spcAft>
              <a:buNone/>
            </a:pPr>
            <a:r>
              <a:t/>
            </a:r>
            <a:endParaRPr/>
          </a:p>
        </p:txBody>
      </p:sp>
      <p:pic>
        <p:nvPicPr>
          <p:cNvPr id="135" name="Shape 135"/>
          <p:cNvPicPr preferRelativeResize="0"/>
          <p:nvPr/>
        </p:nvPicPr>
        <p:blipFill>
          <a:blip r:embed="rId3">
            <a:alphaModFix/>
          </a:blip>
          <a:stretch>
            <a:fillRect/>
          </a:stretch>
        </p:blipFill>
        <p:spPr>
          <a:xfrm>
            <a:off x="0" y="3625033"/>
            <a:ext cx="9144000" cy="9438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Output 8</a:t>
            </a:r>
          </a:p>
        </p:txBody>
      </p:sp>
      <p:sp>
        <p:nvSpPr>
          <p:cNvPr id="141" name="Shape 14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98450" lvl="0" marL="457200" rtl="0">
              <a:lnSpc>
                <a:spcPct val="137931"/>
              </a:lnSpc>
              <a:spcBef>
                <a:spcPts val="0"/>
              </a:spcBef>
              <a:spcAft>
                <a:spcPts val="0"/>
              </a:spcAft>
              <a:buClr>
                <a:schemeClr val="dk1"/>
              </a:buClr>
              <a:buSzPts val="1100"/>
              <a:buFont typeface="Arial"/>
              <a:buChar char="●"/>
            </a:pPr>
            <a:r>
              <a:rPr lang="en"/>
              <a:t>Total excess/deficit per socioeconomic class</a:t>
            </a:r>
          </a:p>
        </p:txBody>
      </p:sp>
      <p:pic>
        <p:nvPicPr>
          <p:cNvPr id="142" name="Shape 142"/>
          <p:cNvPicPr preferRelativeResize="0"/>
          <p:nvPr/>
        </p:nvPicPr>
        <p:blipFill>
          <a:blip r:embed="rId3">
            <a:alphaModFix/>
          </a:blip>
          <a:stretch>
            <a:fillRect/>
          </a:stretch>
        </p:blipFill>
        <p:spPr>
          <a:xfrm>
            <a:off x="1741675" y="1604175"/>
            <a:ext cx="5345526" cy="3321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48" name="Shape 148"/>
          <p:cNvSpPr txBox="1"/>
          <p:nvPr>
            <p:ph idx="1" type="body"/>
          </p:nvPr>
        </p:nvSpPr>
        <p:spPr>
          <a:xfrm>
            <a:off x="311700" y="1152475"/>
            <a:ext cx="8520600" cy="3416400"/>
          </a:xfrm>
          <a:prstGeom prst="rect">
            <a:avLst/>
          </a:prstGeom>
        </p:spPr>
        <p:txBody>
          <a:bodyPr anchorCtr="0" anchor="ctr" bIns="91425" lIns="91425" rIns="91425" wrap="square" tIns="91425">
            <a:noAutofit/>
          </a:bodyPr>
          <a:lstStyle/>
          <a:p>
            <a:pPr lvl="0" rtl="0" algn="ctr">
              <a:lnSpc>
                <a:spcPct val="100000"/>
              </a:lnSpc>
              <a:spcBef>
                <a:spcPts val="0"/>
              </a:spcBef>
              <a:spcAft>
                <a:spcPts val="0"/>
              </a:spcAft>
              <a:buClr>
                <a:schemeClr val="dk1"/>
              </a:buClr>
              <a:buSzPts val="1100"/>
              <a:buFont typeface="Arial"/>
              <a:buNone/>
            </a:pPr>
            <a:r>
              <a:rPr lang="en" sz="4800">
                <a:solidFill>
                  <a:schemeClr val="dk1"/>
                </a:solidFill>
              </a:rPr>
              <a:t>Demonstration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Big Data Problem </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lnSpc>
                <a:spcPct val="90000"/>
              </a:lnSpc>
              <a:spcBef>
                <a:spcPts val="1000"/>
              </a:spcBef>
              <a:spcAft>
                <a:spcPts val="0"/>
              </a:spcAft>
              <a:buClr>
                <a:schemeClr val="dk1"/>
              </a:buClr>
              <a:buSzPts val="1100"/>
              <a:buFont typeface="Arial"/>
              <a:buNone/>
            </a:pPr>
            <a:r>
              <a:rPr lang="en" sz="2800">
                <a:solidFill>
                  <a:schemeClr val="dk1"/>
                </a:solidFill>
              </a:rPr>
              <a:t>•</a:t>
            </a:r>
            <a:r>
              <a:rPr lang="en" sz="2800">
                <a:solidFill>
                  <a:schemeClr val="dk1"/>
                </a:solidFill>
                <a:latin typeface="Calibri"/>
                <a:ea typeface="Calibri"/>
                <a:cs typeface="Calibri"/>
                <a:sym typeface="Calibri"/>
              </a:rPr>
              <a:t>Given the family income and expenditure data of the Philippines, what are the spending behaviors of different socioeconomic classes and what are the implications of these spending behavior? Results will be shown in different charts.</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Data Sources</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Kaggle: Philippine Family Income and Expenditure (.csv file with 41,554 entries)</a:t>
            </a:r>
          </a:p>
          <a:p>
            <a:pPr indent="-317500" lvl="0" marL="457200" rtl="0">
              <a:lnSpc>
                <a:spcPct val="137931"/>
              </a:lnSpc>
              <a:spcBef>
                <a:spcPts val="0"/>
              </a:spcBef>
              <a:spcAft>
                <a:spcPts val="0"/>
              </a:spcAft>
              <a:buClr>
                <a:schemeClr val="dk1"/>
              </a:buClr>
              <a:buSzPts val="1400"/>
              <a:buFont typeface="Arial"/>
              <a:buAutoNum type="arabicPeriod"/>
            </a:pPr>
            <a:r>
              <a:rPr lang="en" sz="1400"/>
              <a:t>Total Monthly Income</a:t>
            </a:r>
          </a:p>
          <a:p>
            <a:pPr indent="-317500" lvl="0" marL="457200" rtl="0">
              <a:lnSpc>
                <a:spcPct val="137931"/>
              </a:lnSpc>
              <a:spcBef>
                <a:spcPts val="0"/>
              </a:spcBef>
              <a:spcAft>
                <a:spcPts val="0"/>
              </a:spcAft>
              <a:buClr>
                <a:schemeClr val="dk1"/>
              </a:buClr>
              <a:buSzPts val="1400"/>
              <a:buFont typeface="Arial"/>
              <a:buAutoNum type="arabicPeriod"/>
            </a:pPr>
            <a:r>
              <a:rPr lang="en" sz="1400"/>
              <a:t>Location/Region</a:t>
            </a:r>
          </a:p>
          <a:p>
            <a:pPr indent="-317500" lvl="0" marL="457200" rtl="0">
              <a:lnSpc>
                <a:spcPct val="137931"/>
              </a:lnSpc>
              <a:spcBef>
                <a:spcPts val="0"/>
              </a:spcBef>
              <a:spcAft>
                <a:spcPts val="0"/>
              </a:spcAft>
              <a:buClr>
                <a:schemeClr val="dk1"/>
              </a:buClr>
              <a:buSzPts val="1400"/>
              <a:buFont typeface="Arial"/>
              <a:buAutoNum type="arabicPeriod"/>
            </a:pPr>
            <a:r>
              <a:rPr lang="en" sz="1400"/>
              <a:t>Total Food Expenditure</a:t>
            </a:r>
          </a:p>
          <a:p>
            <a:pPr indent="-317500" lvl="0" marL="457200" rtl="0">
              <a:lnSpc>
                <a:spcPct val="137931"/>
              </a:lnSpc>
              <a:spcBef>
                <a:spcPts val="0"/>
              </a:spcBef>
              <a:spcAft>
                <a:spcPts val="0"/>
              </a:spcAft>
              <a:buClr>
                <a:schemeClr val="dk1"/>
              </a:buClr>
              <a:buSzPts val="1400"/>
              <a:buFont typeface="Arial"/>
              <a:buAutoNum type="arabicPeriod"/>
            </a:pPr>
            <a:r>
              <a:rPr lang="en" sz="1400"/>
              <a:t>Total Income and its Source</a:t>
            </a:r>
          </a:p>
          <a:p>
            <a:pPr indent="-317500" lvl="0" marL="457200" rtl="0">
              <a:lnSpc>
                <a:spcPct val="137931"/>
              </a:lnSpc>
              <a:spcBef>
                <a:spcPts val="0"/>
              </a:spcBef>
              <a:spcAft>
                <a:spcPts val="0"/>
              </a:spcAft>
              <a:buClr>
                <a:schemeClr val="dk1"/>
              </a:buClr>
              <a:buSzPts val="1400"/>
              <a:buFont typeface="Arial"/>
              <a:buAutoNum type="arabicPeriod"/>
            </a:pPr>
            <a:r>
              <a:rPr lang="en" sz="1400"/>
              <a:t>Food Expenditure Breakdown (Bread, Rice, Meat, Fish, Vegetables, etc.)</a:t>
            </a:r>
          </a:p>
          <a:p>
            <a:pPr indent="-317500" lvl="0" marL="457200" rtl="0">
              <a:lnSpc>
                <a:spcPct val="137931"/>
              </a:lnSpc>
              <a:spcBef>
                <a:spcPts val="0"/>
              </a:spcBef>
              <a:spcAft>
                <a:spcPts val="0"/>
              </a:spcAft>
              <a:buClr>
                <a:schemeClr val="dk1"/>
              </a:buClr>
              <a:buSzPts val="1400"/>
              <a:buFont typeface="Arial"/>
              <a:buAutoNum type="arabicPeriod"/>
            </a:pPr>
            <a:r>
              <a:rPr lang="en" sz="1400"/>
              <a:t>Other Expenditures (Alcohol, Medical, Education, Communication, Clothing, etc.)</a:t>
            </a:r>
          </a:p>
          <a:p>
            <a:pPr indent="-317500" lvl="0" marL="457200" rtl="0">
              <a:lnSpc>
                <a:spcPct val="137931"/>
              </a:lnSpc>
              <a:spcBef>
                <a:spcPts val="0"/>
              </a:spcBef>
              <a:spcAft>
                <a:spcPts val="0"/>
              </a:spcAft>
              <a:buClr>
                <a:schemeClr val="dk1"/>
              </a:buClr>
              <a:buSzPts val="1400"/>
              <a:buFont typeface="Arial"/>
              <a:buAutoNum type="arabicPeriod"/>
            </a:pPr>
            <a:r>
              <a:rPr lang="en" sz="1400"/>
              <a:t>Household Information (Family Head, Age, Number, Occupation, Facilities, etc.)</a:t>
            </a:r>
          </a:p>
          <a:p>
            <a:pPr lvl="0" rtl="0">
              <a:spcBef>
                <a:spcPts val="0"/>
              </a:spcBef>
              <a:spcAft>
                <a:spcPts val="0"/>
              </a:spcAft>
              <a:buClr>
                <a:schemeClr val="dk1"/>
              </a:buClr>
              <a:buSzPts val="1100"/>
              <a:buFont typeface="Arial"/>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Data Sources</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t>Rappler: Income Class and Range of Monthly Income (Family Size of 5)</a:t>
            </a:r>
          </a:p>
          <a:p>
            <a:pPr lvl="0" rtl="0">
              <a:lnSpc>
                <a:spcPct val="100000"/>
              </a:lnSpc>
              <a:spcBef>
                <a:spcPts val="1000"/>
              </a:spcBef>
              <a:spcAft>
                <a:spcPts val="0"/>
              </a:spcAft>
              <a:buNone/>
            </a:pPr>
            <a:r>
              <a:t/>
            </a:r>
            <a:endParaRPr/>
          </a:p>
        </p:txBody>
      </p:sp>
      <p:graphicFrame>
        <p:nvGraphicFramePr>
          <p:cNvPr id="74" name="Shape 74"/>
          <p:cNvGraphicFramePr/>
          <p:nvPr/>
        </p:nvGraphicFramePr>
        <p:xfrm>
          <a:off x="893000" y="1661375"/>
          <a:ext cx="3000000" cy="3000000"/>
        </p:xfrm>
        <a:graphic>
          <a:graphicData uri="http://schemas.openxmlformats.org/drawingml/2006/table">
            <a:tbl>
              <a:tblPr>
                <a:noFill/>
                <a:tableStyleId>{A24DABA3-F461-41FD-B44D-1DA2058A0CB7}</a:tableStyleId>
              </a:tblPr>
              <a:tblGrid>
                <a:gridCol w="1834475"/>
                <a:gridCol w="5404525"/>
              </a:tblGrid>
              <a:tr h="381000">
                <a:tc>
                  <a:txBody>
                    <a:bodyPr>
                      <a:noAutofit/>
                    </a:bodyPr>
                    <a:lstStyle/>
                    <a:p>
                      <a:pPr lvl="0">
                        <a:spcBef>
                          <a:spcPts val="0"/>
                        </a:spcBef>
                        <a:buNone/>
                      </a:pPr>
                      <a:r>
                        <a:rPr lang="en"/>
                        <a:t>Poor</a:t>
                      </a:r>
                    </a:p>
                  </a:txBody>
                  <a:tcPr marT="91425" marB="91425" marR="91425" marL="91425"/>
                </a:tc>
                <a:tc>
                  <a:txBody>
                    <a:bodyPr>
                      <a:noAutofit/>
                    </a:bodyPr>
                    <a:lstStyle/>
                    <a:p>
                      <a:pPr lvl="0" rtl="0">
                        <a:spcBef>
                          <a:spcPts val="0"/>
                        </a:spcBef>
                        <a:buClr>
                          <a:schemeClr val="dk1"/>
                        </a:buClr>
                        <a:buSzPts val="1100"/>
                        <a:buFont typeface="Arial"/>
                        <a:buNone/>
                      </a:pPr>
                      <a:r>
                        <a:rPr lang="en" sz="1800">
                          <a:solidFill>
                            <a:schemeClr val="dk2"/>
                          </a:solidFill>
                        </a:rPr>
                        <a:t>Less than PHP7,890 per month</a:t>
                      </a:r>
                    </a:p>
                  </a:txBody>
                  <a:tcPr marT="91425" marB="91425" marR="91425" marL="91425"/>
                </a:tc>
              </a:tr>
              <a:tr h="381000">
                <a:tc>
                  <a:txBody>
                    <a:bodyPr>
                      <a:noAutofit/>
                    </a:bodyPr>
                    <a:lstStyle/>
                    <a:p>
                      <a:pPr lvl="0">
                        <a:spcBef>
                          <a:spcPts val="0"/>
                        </a:spcBef>
                        <a:buNone/>
                      </a:pPr>
                      <a:r>
                        <a:rPr lang="en"/>
                        <a:t>Low </a:t>
                      </a:r>
                    </a:p>
                  </a:txBody>
                  <a:tcPr marT="91425" marB="91425" marR="91425" marL="91425"/>
                </a:tc>
                <a:tc>
                  <a:txBody>
                    <a:bodyPr>
                      <a:noAutofit/>
                    </a:bodyPr>
                    <a:lstStyle/>
                    <a:p>
                      <a:pPr lvl="0" rtl="0">
                        <a:spcBef>
                          <a:spcPts val="0"/>
                        </a:spcBef>
                        <a:buClr>
                          <a:schemeClr val="dk1"/>
                        </a:buClr>
                        <a:buSzPts val="1100"/>
                        <a:buFont typeface="Arial"/>
                        <a:buNone/>
                      </a:pPr>
                      <a:r>
                        <a:rPr lang="en" sz="1800">
                          <a:solidFill>
                            <a:schemeClr val="dk2"/>
                          </a:solidFill>
                        </a:rPr>
                        <a:t>PHP 7,890 to 15,780</a:t>
                      </a:r>
                    </a:p>
                  </a:txBody>
                  <a:tcPr marT="91425" marB="91425" marR="91425" marL="91425">
                    <a:lnB cap="flat" cmpd="sng" w="9525">
                      <a:solidFill>
                        <a:srgbClr val="9E9E9E"/>
                      </a:solidFill>
                      <a:prstDash val="solid"/>
                      <a:round/>
                      <a:headEnd len="med" w="med" type="none"/>
                      <a:tailEnd len="med" w="med" type="none"/>
                    </a:lnB>
                  </a:tcPr>
                </a:tc>
              </a:tr>
              <a:tr h="381000">
                <a:tc>
                  <a:txBody>
                    <a:bodyPr>
                      <a:noAutofit/>
                    </a:bodyPr>
                    <a:lstStyle/>
                    <a:p>
                      <a:pPr lvl="0">
                        <a:spcBef>
                          <a:spcPts val="0"/>
                        </a:spcBef>
                        <a:buNone/>
                      </a:pPr>
                      <a:r>
                        <a:rPr lang="en"/>
                        <a:t>Low Middle</a:t>
                      </a:r>
                    </a:p>
                  </a:txBody>
                  <a:tcPr marT="91425" marB="91425" marR="91425" marL="91425">
                    <a:lnR cap="flat" cmpd="sng" w="9525">
                      <a:solidFill>
                        <a:srgbClr val="9E9E9E"/>
                      </a:solidFill>
                      <a:prstDash val="solid"/>
                      <a:round/>
                      <a:headEnd len="med" w="med" type="none"/>
                      <a:tailEnd len="med" w="med" type="none"/>
                    </a:lnR>
                  </a:tcPr>
                </a:tc>
                <a:tc>
                  <a:txBody>
                    <a:bodyPr>
                      <a:noAutofit/>
                    </a:bodyPr>
                    <a:lstStyle/>
                    <a:p>
                      <a:pPr lvl="0" rtl="0">
                        <a:spcBef>
                          <a:spcPts val="0"/>
                        </a:spcBef>
                        <a:buNone/>
                      </a:pPr>
                      <a:r>
                        <a:rPr lang="en" sz="1800">
                          <a:solidFill>
                            <a:schemeClr val="dk2"/>
                          </a:solidFill>
                        </a:rPr>
                        <a:t>PHP 15,780 to 31,560 </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lvl="0">
                        <a:spcBef>
                          <a:spcPts val="0"/>
                        </a:spcBef>
                        <a:buNone/>
                      </a:pPr>
                      <a:r>
                        <a:rPr lang="en"/>
                        <a:t>Middle</a:t>
                      </a:r>
                    </a:p>
                  </a:txBody>
                  <a:tcPr marT="91425" marB="91425" marR="91425" marL="91425">
                    <a:lnR cap="flat" cmpd="sng" w="9525">
                      <a:solidFill>
                        <a:srgbClr val="9E9E9E"/>
                      </a:solidFill>
                      <a:prstDash val="solid"/>
                      <a:round/>
                      <a:headEnd len="med" w="med" type="none"/>
                      <a:tailEnd len="med" w="med" type="none"/>
                    </a:lnR>
                  </a:tcPr>
                </a:tc>
                <a:tc>
                  <a:txBody>
                    <a:bodyPr>
                      <a:noAutofit/>
                    </a:bodyPr>
                    <a:lstStyle/>
                    <a:p>
                      <a:pPr lvl="0" rtl="0">
                        <a:spcBef>
                          <a:spcPts val="0"/>
                        </a:spcBef>
                        <a:buNone/>
                      </a:pPr>
                      <a:r>
                        <a:rPr lang="en" sz="1800">
                          <a:solidFill>
                            <a:schemeClr val="dk2"/>
                          </a:solidFill>
                        </a:rPr>
                        <a:t>PHP 31,560 to 78,900</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lvl="0">
                        <a:spcBef>
                          <a:spcPts val="0"/>
                        </a:spcBef>
                        <a:buNone/>
                      </a:pPr>
                      <a:r>
                        <a:rPr lang="en"/>
                        <a:t>Upper Middle</a:t>
                      </a:r>
                    </a:p>
                  </a:txBody>
                  <a:tcPr marT="91425" marB="91425" marR="91425" marL="91425">
                    <a:lnR cap="flat" cmpd="sng" w="9525">
                      <a:solidFill>
                        <a:srgbClr val="9E9E9E"/>
                      </a:solidFill>
                      <a:prstDash val="solid"/>
                      <a:round/>
                      <a:headEnd len="med" w="med" type="none"/>
                      <a:tailEnd len="med" w="med" type="none"/>
                    </a:lnR>
                  </a:tcPr>
                </a:tc>
                <a:tc>
                  <a:txBody>
                    <a:bodyPr>
                      <a:noAutofit/>
                    </a:bodyPr>
                    <a:lstStyle/>
                    <a:p>
                      <a:pPr lvl="0" rtl="0">
                        <a:spcBef>
                          <a:spcPts val="0"/>
                        </a:spcBef>
                        <a:buNone/>
                      </a:pPr>
                      <a:r>
                        <a:rPr lang="en" sz="1800">
                          <a:solidFill>
                            <a:schemeClr val="dk2"/>
                          </a:solidFill>
                        </a:rPr>
                        <a:t>PHP 78,900 to 118,350 </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lvl="0">
                        <a:spcBef>
                          <a:spcPts val="0"/>
                        </a:spcBef>
                        <a:buNone/>
                      </a:pPr>
                      <a:r>
                        <a:rPr lang="en"/>
                        <a:t>Upper</a:t>
                      </a:r>
                    </a:p>
                  </a:txBody>
                  <a:tcPr marT="91425" marB="91425" marR="91425" marL="91425">
                    <a:lnR cap="flat" cmpd="sng" w="9525">
                      <a:solidFill>
                        <a:srgbClr val="9E9E9E"/>
                      </a:solidFill>
                      <a:prstDash val="solid"/>
                      <a:round/>
                      <a:headEnd len="med" w="med" type="none"/>
                      <a:tailEnd len="med" w="med" type="none"/>
                    </a:lnR>
                  </a:tcPr>
                </a:tc>
                <a:tc>
                  <a:txBody>
                    <a:bodyPr>
                      <a:noAutofit/>
                    </a:bodyPr>
                    <a:lstStyle/>
                    <a:p>
                      <a:pPr lvl="0" rtl="0">
                        <a:spcBef>
                          <a:spcPts val="0"/>
                        </a:spcBef>
                        <a:buNone/>
                      </a:pPr>
                      <a:r>
                        <a:rPr lang="en" sz="1800">
                          <a:solidFill>
                            <a:schemeClr val="dk2"/>
                          </a:solidFill>
                        </a:rPr>
                        <a:t>PHP 118,350 to 157,800</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lvl="0">
                        <a:spcBef>
                          <a:spcPts val="0"/>
                        </a:spcBef>
                        <a:buNone/>
                      </a:pPr>
                      <a:r>
                        <a:rPr lang="en"/>
                        <a:t>Rich</a:t>
                      </a:r>
                    </a:p>
                  </a:txBody>
                  <a:tcPr marT="91425" marB="91425" marR="91425" marL="91425"/>
                </a:tc>
                <a:tc>
                  <a:txBody>
                    <a:bodyPr>
                      <a:noAutofit/>
                    </a:bodyPr>
                    <a:lstStyle/>
                    <a:p>
                      <a:pPr lvl="0" rtl="0">
                        <a:spcBef>
                          <a:spcPts val="0"/>
                        </a:spcBef>
                        <a:buClr>
                          <a:schemeClr val="dk1"/>
                        </a:buClr>
                        <a:buSzPts val="1100"/>
                        <a:buFont typeface="Arial"/>
                        <a:buNone/>
                      </a:pPr>
                      <a:r>
                        <a:rPr lang="en" sz="1800">
                          <a:solidFill>
                            <a:schemeClr val="dk2"/>
                          </a:solidFill>
                        </a:rPr>
                        <a:t>At least PHP 157,800</a:t>
                      </a:r>
                    </a:p>
                  </a:txBody>
                  <a:tcPr marT="91425" marB="91425" marR="91425" marL="91425">
                    <a:lnT cap="flat" cmpd="sng" w="9525">
                      <a:solidFill>
                        <a:srgbClr val="9E9E9E"/>
                      </a:solidFill>
                      <a:prstDash val="solid"/>
                      <a:round/>
                      <a:headEnd len="med" w="med" type="none"/>
                      <a:tailEnd len="med" w="med" type="none"/>
                    </a:lnT>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nSpc>
                <a:spcPct val="137931"/>
              </a:lnSpc>
              <a:spcBef>
                <a:spcPts val="0"/>
              </a:spcBef>
              <a:buClr>
                <a:schemeClr val="dk1"/>
              </a:buClr>
              <a:buSzPts val="1100"/>
              <a:buFont typeface="Arial"/>
              <a:buNone/>
            </a:pPr>
            <a:r>
              <a:rPr lang="en">
                <a:solidFill>
                  <a:schemeClr val="dk2"/>
                </a:solidFill>
              </a:rPr>
              <a:t>Key Results </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lnSpc>
                <a:spcPct val="137931"/>
              </a:lnSpc>
              <a:spcBef>
                <a:spcPts val="0"/>
              </a:spcBef>
              <a:spcAft>
                <a:spcPts val="0"/>
              </a:spcAft>
              <a:buSzPts val="1800"/>
              <a:buChar char="●"/>
            </a:pPr>
            <a:r>
              <a:rPr lang="en"/>
              <a:t>Despite the love of Filipinos for rice, Bread is often the number 1 food type that Filipinos spend on. The budget for bread is decreasing as the socioeconomic class gets higher, but budget for meat increases. </a:t>
            </a:r>
          </a:p>
          <a:p>
            <a:pPr indent="-342900" lvl="0" marL="457200" rtl="0">
              <a:lnSpc>
                <a:spcPct val="137931"/>
              </a:lnSpc>
              <a:spcBef>
                <a:spcPts val="0"/>
              </a:spcBef>
              <a:spcAft>
                <a:spcPts val="0"/>
              </a:spcAft>
              <a:buSzPts val="1800"/>
              <a:buChar char="●"/>
            </a:pPr>
            <a:r>
              <a:rPr lang="en"/>
              <a:t>As for Miscellaneous Expenditures, most Filipinos regardless of socioeconomic class spend most of their budget to Housing, followed by Transportation.</a:t>
            </a:r>
          </a:p>
          <a:p>
            <a:pPr indent="-342900" lvl="0" marL="457200" rtl="0">
              <a:lnSpc>
                <a:spcPct val="137931"/>
              </a:lnSpc>
              <a:spcBef>
                <a:spcPts val="0"/>
              </a:spcBef>
              <a:spcAft>
                <a:spcPts val="0"/>
              </a:spcAft>
              <a:buSzPts val="1800"/>
              <a:buChar char="●"/>
            </a:pPr>
            <a:r>
              <a:rPr lang="en"/>
              <a:t>There is little to no correlation (score &lt;0.10) between a certain Food Type vs Medical expenditures. Exception: Among the rich, there is a correlation score of 0.32 between Fruits and Medical expenditures.</a:t>
            </a:r>
          </a:p>
          <a:p>
            <a:pPr lvl="0" rtl="0">
              <a:spcBef>
                <a:spcPts val="0"/>
              </a:spcBef>
              <a:spcAft>
                <a:spcPts val="0"/>
              </a:spcAft>
              <a:buClr>
                <a:schemeClr val="dk1"/>
              </a:buClr>
              <a:buSzPts val="1100"/>
              <a:buFont typeface="Arial"/>
              <a:buNone/>
            </a:pPr>
            <a:r>
              <a:t/>
            </a:r>
            <a:endParaRP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Implications of the Results</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The lower the income, the higher the percentages for cheap </a:t>
            </a:r>
            <a:r>
              <a:rPr lang="en"/>
              <a:t>necessities</a:t>
            </a:r>
            <a:r>
              <a:rPr lang="en"/>
              <a:t>. And as the income gets higher, there is more budget allocated to luxuries such as clothes and higher costing food types such as meat or even dining in a restaurant. </a:t>
            </a:r>
          </a:p>
          <a:p>
            <a:pPr lvl="0">
              <a:spcBef>
                <a:spcPts val="0"/>
              </a:spcBef>
              <a:buNone/>
            </a:pPr>
            <a:r>
              <a:rPr lang="en"/>
              <a:t>Even with a higher income, budgets on specific food types and other expenditures do not vary often. </a:t>
            </a:r>
          </a:p>
          <a:p>
            <a:pPr lvl="0">
              <a:spcBef>
                <a:spcPts val="0"/>
              </a:spcBef>
              <a:buClr>
                <a:schemeClr val="dk1"/>
              </a:buClr>
              <a:buSzPts val="1100"/>
              <a:buFont typeface="Arial"/>
              <a:buNone/>
            </a:pPr>
            <a:r>
              <a:rPr lang="en"/>
              <a:t>There are very few patterns that can be seen in using Pearson’s Correlation Score with income versus food &amp; miscellaneous expenditures.</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Output 1</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98450" lvl="0" marL="457200" rtl="0">
              <a:lnSpc>
                <a:spcPct val="137931"/>
              </a:lnSpc>
              <a:spcBef>
                <a:spcPts val="0"/>
              </a:spcBef>
              <a:spcAft>
                <a:spcPts val="0"/>
              </a:spcAft>
              <a:buClr>
                <a:schemeClr val="dk1"/>
              </a:buClr>
              <a:buSzPts val="1100"/>
              <a:buFont typeface="Arial"/>
              <a:buChar char="●"/>
            </a:pPr>
            <a:r>
              <a:rPr lang="en"/>
              <a:t>Sorting and counting families by socioeconomic class</a:t>
            </a:r>
          </a:p>
          <a:p>
            <a:pPr lvl="0" rtl="0">
              <a:lnSpc>
                <a:spcPct val="137931"/>
              </a:lnSpc>
              <a:spcBef>
                <a:spcPts val="0"/>
              </a:spcBef>
              <a:spcAft>
                <a:spcPts val="0"/>
              </a:spcAft>
              <a:buNone/>
            </a:pPr>
            <a:r>
              <a:t/>
            </a:r>
            <a:endParaRPr/>
          </a:p>
          <a:p>
            <a:pPr lvl="0" rtl="0">
              <a:spcBef>
                <a:spcPts val="0"/>
              </a:spcBef>
              <a:spcAft>
                <a:spcPts val="0"/>
              </a:spcAft>
              <a:buNone/>
            </a:pPr>
            <a:r>
              <a:t/>
            </a:r>
            <a:endParaRPr/>
          </a:p>
          <a:p>
            <a:pPr lvl="0" rtl="0">
              <a:spcBef>
                <a:spcPts val="0"/>
              </a:spcBef>
              <a:buNone/>
            </a:pPr>
            <a:r>
              <a:t/>
            </a:r>
            <a:endParaRPr/>
          </a:p>
        </p:txBody>
      </p:sp>
      <p:pic>
        <p:nvPicPr>
          <p:cNvPr id="93" name="Shape 93"/>
          <p:cNvPicPr preferRelativeResize="0"/>
          <p:nvPr/>
        </p:nvPicPr>
        <p:blipFill>
          <a:blip r:embed="rId3">
            <a:alphaModFix/>
          </a:blip>
          <a:stretch>
            <a:fillRect/>
          </a:stretch>
        </p:blipFill>
        <p:spPr>
          <a:xfrm>
            <a:off x="2068001" y="1628925"/>
            <a:ext cx="4668801" cy="289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Output 2</a:t>
            </a:r>
          </a:p>
          <a:p>
            <a:pPr lvl="0">
              <a:spcBef>
                <a:spcPts val="0"/>
              </a:spcBef>
              <a:buNone/>
            </a:pPr>
            <a:r>
              <a:t/>
            </a:r>
            <a:endParaRP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98450" lvl="0" marL="457200" rtl="0">
              <a:lnSpc>
                <a:spcPct val="137931"/>
              </a:lnSpc>
              <a:spcBef>
                <a:spcPts val="0"/>
              </a:spcBef>
              <a:spcAft>
                <a:spcPts val="0"/>
              </a:spcAft>
              <a:buClr>
                <a:schemeClr val="dk1"/>
              </a:buClr>
              <a:buSzPts val="1100"/>
              <a:buFont typeface="Arial"/>
              <a:buChar char="●"/>
            </a:pPr>
            <a:r>
              <a:rPr lang="en"/>
              <a:t>Average expenditure of each food type per socioeconomic class</a:t>
            </a:r>
          </a:p>
          <a:p>
            <a:pPr indent="387350" lvl="0" marL="457200" rtl="0">
              <a:lnSpc>
                <a:spcPct val="138000"/>
              </a:lnSpc>
              <a:spcBef>
                <a:spcPts val="0"/>
              </a:spcBef>
              <a:spcAft>
                <a:spcPts val="0"/>
              </a:spcAft>
              <a:buClr>
                <a:schemeClr val="dk1"/>
              </a:buClr>
              <a:buSzPts val="1100"/>
              <a:buFont typeface="Arial"/>
              <a:buNone/>
            </a:pPr>
            <a:r>
              <a:t/>
            </a:r>
            <a:endParaRPr/>
          </a:p>
          <a:p>
            <a:pPr lvl="0" rtl="0">
              <a:lnSpc>
                <a:spcPct val="137931"/>
              </a:lnSpc>
              <a:spcBef>
                <a:spcPts val="0"/>
              </a:spcBef>
              <a:spcAft>
                <a:spcPts val="0"/>
              </a:spcAft>
              <a:buNone/>
            </a:pPr>
            <a:r>
              <a:t/>
            </a:r>
            <a:endParaRPr/>
          </a:p>
        </p:txBody>
      </p:sp>
      <p:pic>
        <p:nvPicPr>
          <p:cNvPr id="100" name="Shape 100"/>
          <p:cNvPicPr preferRelativeResize="0"/>
          <p:nvPr/>
        </p:nvPicPr>
        <p:blipFill>
          <a:blip r:embed="rId3">
            <a:alphaModFix/>
          </a:blip>
          <a:stretch>
            <a:fillRect/>
          </a:stretch>
        </p:blipFill>
        <p:spPr>
          <a:xfrm>
            <a:off x="528125" y="1540025"/>
            <a:ext cx="8353553" cy="347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Output 3</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98450" lvl="0" marL="457200" rtl="0">
              <a:lnSpc>
                <a:spcPct val="137931"/>
              </a:lnSpc>
              <a:spcBef>
                <a:spcPts val="0"/>
              </a:spcBef>
              <a:spcAft>
                <a:spcPts val="0"/>
              </a:spcAft>
              <a:buClr>
                <a:schemeClr val="dk1"/>
              </a:buClr>
              <a:buSzPts val="1100"/>
              <a:buFont typeface="Arial"/>
              <a:buChar char="●"/>
            </a:pPr>
            <a:r>
              <a:rPr lang="en"/>
              <a:t>Average meal cost per socioeconomic class</a:t>
            </a:r>
          </a:p>
          <a:p>
            <a:pPr lvl="0" rtl="0">
              <a:lnSpc>
                <a:spcPct val="137931"/>
              </a:lnSpc>
              <a:spcBef>
                <a:spcPts val="0"/>
              </a:spcBef>
              <a:spcAft>
                <a:spcPts val="0"/>
              </a:spcAft>
              <a:buNone/>
            </a:pPr>
            <a:r>
              <a:t/>
            </a:r>
            <a:endParaRPr/>
          </a:p>
        </p:txBody>
      </p:sp>
      <p:pic>
        <p:nvPicPr>
          <p:cNvPr id="107" name="Shape 107"/>
          <p:cNvPicPr preferRelativeResize="0"/>
          <p:nvPr/>
        </p:nvPicPr>
        <p:blipFill>
          <a:blip r:embed="rId3">
            <a:alphaModFix/>
          </a:blip>
          <a:stretch>
            <a:fillRect/>
          </a:stretch>
        </p:blipFill>
        <p:spPr>
          <a:xfrm>
            <a:off x="1758329" y="1625750"/>
            <a:ext cx="5064426" cy="3154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