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
      <p:font typeface="Montserrat ExtraBold"/>
      <p:bold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A8F1645-7EE4-4CD8-833E-152CDD942FB4}">
  <a:tblStyle styleId="{8A8F1645-7EE4-4CD8-833E-152CDD942FB4}"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ExtraBold-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ontserratExtraBol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ts val="4000"/>
              <a:buNone/>
              <a:defRPr sz="4000"/>
            </a:lvl1pPr>
            <a:lvl2pPr lvl="1">
              <a:spcBef>
                <a:spcPts val="0"/>
              </a:spcBef>
              <a:buSzPts val="4000"/>
              <a:buNone/>
              <a:defRPr sz="4000"/>
            </a:lvl2pPr>
            <a:lvl3pPr lvl="2">
              <a:spcBef>
                <a:spcPts val="0"/>
              </a:spcBef>
              <a:buSzPts val="4000"/>
              <a:buNone/>
              <a:defRPr sz="4000"/>
            </a:lvl3pPr>
            <a:lvl4pPr lvl="3">
              <a:spcBef>
                <a:spcPts val="0"/>
              </a:spcBef>
              <a:buSzPts val="4000"/>
              <a:buNone/>
              <a:defRPr sz="4000"/>
            </a:lvl4pPr>
            <a:lvl5pPr lvl="4">
              <a:spcBef>
                <a:spcPts val="0"/>
              </a:spcBef>
              <a:buSzPts val="4000"/>
              <a:buNone/>
              <a:defRPr sz="4000"/>
            </a:lvl5pPr>
            <a:lvl6pPr lvl="5">
              <a:spcBef>
                <a:spcPts val="0"/>
              </a:spcBef>
              <a:buSzPts val="4000"/>
              <a:buNone/>
              <a:defRPr sz="4000"/>
            </a:lvl6pPr>
            <a:lvl7pPr lvl="6">
              <a:spcBef>
                <a:spcPts val="0"/>
              </a:spcBef>
              <a:buSzPts val="4000"/>
              <a:buNone/>
              <a:defRPr sz="4000"/>
            </a:lvl7pPr>
            <a:lvl8pPr lvl="7">
              <a:spcBef>
                <a:spcPts val="0"/>
              </a:spcBef>
              <a:buSzPts val="4000"/>
              <a:buNone/>
              <a:defRPr sz="4000"/>
            </a:lvl8pPr>
            <a:lvl9pPr lvl="8">
              <a:spcBef>
                <a:spcPts val="0"/>
              </a:spcBef>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ts val="8000"/>
              <a:buNone/>
              <a:defRPr sz="8000"/>
            </a:lvl1pPr>
            <a:lvl2pPr lvl="1">
              <a:spcBef>
                <a:spcPts val="0"/>
              </a:spcBef>
              <a:buSzPts val="8000"/>
              <a:buNone/>
              <a:defRPr sz="8000"/>
            </a:lvl2pPr>
            <a:lvl3pPr lvl="2">
              <a:spcBef>
                <a:spcPts val="0"/>
              </a:spcBef>
              <a:buSzPts val="8000"/>
              <a:buNone/>
              <a:defRPr sz="8000"/>
            </a:lvl3pPr>
            <a:lvl4pPr lvl="3">
              <a:spcBef>
                <a:spcPts val="0"/>
              </a:spcBef>
              <a:buSzPts val="8000"/>
              <a:buNone/>
              <a:defRPr sz="8000"/>
            </a:lvl4pPr>
            <a:lvl5pPr lvl="4">
              <a:spcBef>
                <a:spcPts val="0"/>
              </a:spcBef>
              <a:buSzPts val="8000"/>
              <a:buNone/>
              <a:defRPr sz="8000"/>
            </a:lvl5pPr>
            <a:lvl6pPr lvl="5">
              <a:spcBef>
                <a:spcPts val="0"/>
              </a:spcBef>
              <a:buSzPts val="8000"/>
              <a:buNone/>
              <a:defRPr sz="8000"/>
            </a:lvl6pPr>
            <a:lvl7pPr lvl="6">
              <a:spcBef>
                <a:spcPts val="0"/>
              </a:spcBef>
              <a:buSzPts val="8000"/>
              <a:buNone/>
              <a:defRPr sz="8000"/>
            </a:lvl7pPr>
            <a:lvl8pPr lvl="7">
              <a:spcBef>
                <a:spcPts val="0"/>
              </a:spcBef>
              <a:buSzPts val="8000"/>
              <a:buNone/>
              <a:defRPr sz="8000"/>
            </a:lvl8pPr>
            <a:lvl9pPr lvl="8">
              <a:spcBef>
                <a:spcPts val="0"/>
              </a:spcBef>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ts val="13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lvl="0">
              <a:spcBef>
                <a:spcPts val="0"/>
              </a:spcBef>
              <a:buNone/>
            </a:pPr>
            <a:r>
              <a:rPr lang="en" sz="4800"/>
              <a:t>CS 129.1 A: Project Defense</a:t>
            </a:r>
          </a:p>
        </p:txBody>
      </p:sp>
      <p:sp>
        <p:nvSpPr>
          <p:cNvPr id="135" name="Shape 135"/>
          <p:cNvSpPr txBox="1"/>
          <p:nvPr>
            <p:ph idx="1" type="subTitle"/>
          </p:nvPr>
        </p:nvSpPr>
        <p:spPr>
          <a:xfrm>
            <a:off x="5083950" y="3924925"/>
            <a:ext cx="3470700" cy="506100"/>
          </a:xfrm>
          <a:prstGeom prst="rect">
            <a:avLst/>
          </a:prstGeom>
        </p:spPr>
        <p:txBody>
          <a:bodyPr anchorCtr="0" anchor="t" bIns="91425" lIns="91425" rIns="91425" wrap="square" tIns="91425">
            <a:noAutofit/>
          </a:bodyPr>
          <a:lstStyle/>
          <a:p>
            <a:pPr lvl="0" rtl="0">
              <a:lnSpc>
                <a:spcPct val="90000"/>
              </a:lnSpc>
              <a:spcBef>
                <a:spcPts val="1000"/>
              </a:spcBef>
              <a:buClr>
                <a:schemeClr val="dk1"/>
              </a:buClr>
              <a:buSzPts val="1100"/>
              <a:buFont typeface="Arial"/>
              <a:buNone/>
            </a:pPr>
            <a:r>
              <a:rPr lang="en" sz="1800">
                <a:latin typeface="Calibri"/>
                <a:ea typeface="Calibri"/>
                <a:cs typeface="Calibri"/>
                <a:sym typeface="Calibri"/>
              </a:rPr>
              <a:t>Cafe, Chua, Gamboa, Guian</a:t>
            </a:r>
          </a:p>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600"/>
              <a:t>Output 4</a:t>
            </a:r>
          </a:p>
        </p:txBody>
      </p:sp>
      <p:sp>
        <p:nvSpPr>
          <p:cNvPr id="193" name="Shape 193"/>
          <p:cNvSpPr txBox="1"/>
          <p:nvPr>
            <p:ph idx="1" type="body"/>
          </p:nvPr>
        </p:nvSpPr>
        <p:spPr>
          <a:xfrm>
            <a:off x="1297500" y="1076750"/>
            <a:ext cx="7038900" cy="501600"/>
          </a:xfrm>
          <a:prstGeom prst="rect">
            <a:avLst/>
          </a:prstGeom>
        </p:spPr>
        <p:txBody>
          <a:bodyPr anchorCtr="0" anchor="t" bIns="91425" lIns="91425" rIns="91425" wrap="square" tIns="91425">
            <a:noAutofit/>
          </a:bodyPr>
          <a:lstStyle/>
          <a:p>
            <a:pPr indent="-298450" lvl="0" marL="457200" rtl="0">
              <a:lnSpc>
                <a:spcPct val="137931"/>
              </a:lnSpc>
              <a:spcBef>
                <a:spcPts val="0"/>
              </a:spcBef>
              <a:spcAft>
                <a:spcPts val="0"/>
              </a:spcAft>
              <a:buClr>
                <a:schemeClr val="dk1"/>
              </a:buClr>
              <a:buSzPts val="1100"/>
              <a:buFont typeface="Arial"/>
              <a:buChar char="●"/>
            </a:pPr>
            <a:r>
              <a:rPr lang="en" sz="1600">
                <a:latin typeface="Calibri"/>
                <a:ea typeface="Calibri"/>
                <a:cs typeface="Calibri"/>
                <a:sym typeface="Calibri"/>
              </a:rPr>
              <a:t>Average miscellaneous expenditure per socioeconomic class</a:t>
            </a:r>
          </a:p>
        </p:txBody>
      </p:sp>
      <p:pic>
        <p:nvPicPr>
          <p:cNvPr id="194" name="Shape 194"/>
          <p:cNvPicPr preferRelativeResize="0"/>
          <p:nvPr/>
        </p:nvPicPr>
        <p:blipFill>
          <a:blip r:embed="rId3">
            <a:alphaModFix/>
          </a:blip>
          <a:stretch>
            <a:fillRect/>
          </a:stretch>
        </p:blipFill>
        <p:spPr>
          <a:xfrm>
            <a:off x="414900" y="1530375"/>
            <a:ext cx="8416779" cy="35052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1297500" y="445025"/>
            <a:ext cx="7508400" cy="572700"/>
          </a:xfrm>
          <a:prstGeom prst="rect">
            <a:avLst/>
          </a:prstGeom>
        </p:spPr>
        <p:txBody>
          <a:bodyPr anchorCtr="0" anchor="t" bIns="91425" lIns="91425" rIns="91425" wrap="square" tIns="91425">
            <a:noAutofit/>
          </a:bodyPr>
          <a:lstStyle/>
          <a:p>
            <a:pPr lvl="0">
              <a:spcBef>
                <a:spcPts val="0"/>
              </a:spcBef>
              <a:buNone/>
            </a:pPr>
            <a:r>
              <a:rPr lang="en" sz="3600"/>
              <a:t>Output 5</a:t>
            </a:r>
          </a:p>
        </p:txBody>
      </p:sp>
      <p:sp>
        <p:nvSpPr>
          <p:cNvPr id="200" name="Shape 200"/>
          <p:cNvSpPr txBox="1"/>
          <p:nvPr>
            <p:ph idx="1" type="body"/>
          </p:nvPr>
        </p:nvSpPr>
        <p:spPr>
          <a:xfrm>
            <a:off x="1297500" y="1243850"/>
            <a:ext cx="7038900" cy="2458200"/>
          </a:xfrm>
          <a:prstGeom prst="rect">
            <a:avLst/>
          </a:prstGeom>
        </p:spPr>
        <p:txBody>
          <a:bodyPr anchorCtr="0" anchor="t" bIns="91425" lIns="91425" rIns="91425" wrap="square" tIns="91425">
            <a:noAutofit/>
          </a:bodyPr>
          <a:lstStyle/>
          <a:p>
            <a:pPr indent="-330200" lvl="0" marL="457200" rtl="0">
              <a:lnSpc>
                <a:spcPct val="137931"/>
              </a:lnSpc>
              <a:spcBef>
                <a:spcPts val="0"/>
              </a:spcBef>
              <a:spcAft>
                <a:spcPts val="0"/>
              </a:spcAft>
              <a:buClr>
                <a:schemeClr val="lt1"/>
              </a:buClr>
              <a:buSzPts val="1600"/>
              <a:buFont typeface="Calibri"/>
              <a:buChar char="●"/>
            </a:pPr>
            <a:r>
              <a:rPr lang="en" sz="1600">
                <a:latin typeface="Calibri"/>
                <a:ea typeface="Calibri"/>
                <a:cs typeface="Calibri"/>
                <a:sym typeface="Calibri"/>
              </a:rPr>
              <a:t>Correlation of food types and medical expenses</a:t>
            </a:r>
          </a:p>
          <a:p>
            <a:pPr indent="-330200" lvl="1" marL="914400" rtl="0">
              <a:lnSpc>
                <a:spcPct val="137931"/>
              </a:lnSpc>
              <a:spcBef>
                <a:spcPts val="0"/>
              </a:spcBef>
              <a:spcAft>
                <a:spcPts val="0"/>
              </a:spcAft>
              <a:buClr>
                <a:schemeClr val="lt1"/>
              </a:buClr>
              <a:buSzPts val="1600"/>
              <a:buFont typeface="Calibri"/>
              <a:buAutoNum type="alphaLcPeriod"/>
            </a:pPr>
            <a:r>
              <a:rPr lang="en" sz="1600">
                <a:latin typeface="Calibri"/>
                <a:ea typeface="Calibri"/>
                <a:cs typeface="Calibri"/>
                <a:sym typeface="Calibri"/>
              </a:rPr>
              <a:t>There is weak to no correlation in all food types vs. medical expenditure in all socioeconomic classes except that there is a correlation between the fruit and medical expenditures of the class, “rich”.</a:t>
            </a:r>
          </a:p>
          <a:p>
            <a:pPr indent="-330200" lvl="1" marL="914400" rtl="0">
              <a:lnSpc>
                <a:spcPct val="137931"/>
              </a:lnSpc>
              <a:spcBef>
                <a:spcPts val="0"/>
              </a:spcBef>
              <a:spcAft>
                <a:spcPts val="0"/>
              </a:spcAft>
              <a:buClr>
                <a:schemeClr val="lt1"/>
              </a:buClr>
              <a:buSzPts val="1600"/>
              <a:buFont typeface="Calibri"/>
              <a:buAutoNum type="alphaLcPeriod"/>
            </a:pPr>
            <a:r>
              <a:rPr lang="en" sz="1600">
                <a:latin typeface="Calibri"/>
                <a:ea typeface="Calibri"/>
                <a:cs typeface="Calibri"/>
                <a:sym typeface="Calibri"/>
              </a:rPr>
              <a:t>Possible reason is that the “rich” can afford to consult with a doctor, and the doctor recommends them to spend on fruits in order to stay healthy. </a:t>
            </a:r>
          </a:p>
        </p:txBody>
      </p:sp>
      <p:pic>
        <p:nvPicPr>
          <p:cNvPr id="201" name="Shape 201"/>
          <p:cNvPicPr preferRelativeResize="0"/>
          <p:nvPr/>
        </p:nvPicPr>
        <p:blipFill>
          <a:blip r:embed="rId3">
            <a:alphaModFix/>
          </a:blip>
          <a:stretch>
            <a:fillRect/>
          </a:stretch>
        </p:blipFill>
        <p:spPr>
          <a:xfrm>
            <a:off x="0" y="3918521"/>
            <a:ext cx="9143998" cy="9293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600"/>
              <a:t>Output 6</a:t>
            </a:r>
          </a:p>
        </p:txBody>
      </p:sp>
      <p:sp>
        <p:nvSpPr>
          <p:cNvPr id="207" name="Shape 207"/>
          <p:cNvSpPr txBox="1"/>
          <p:nvPr>
            <p:ph idx="1" type="body"/>
          </p:nvPr>
        </p:nvSpPr>
        <p:spPr>
          <a:xfrm>
            <a:off x="1297500" y="1567550"/>
            <a:ext cx="7038900" cy="1416600"/>
          </a:xfrm>
          <a:prstGeom prst="rect">
            <a:avLst/>
          </a:prstGeom>
        </p:spPr>
        <p:txBody>
          <a:bodyPr anchorCtr="0" anchor="t" bIns="91425" lIns="91425" rIns="91425" wrap="square" tIns="91425">
            <a:noAutofit/>
          </a:bodyPr>
          <a:lstStyle/>
          <a:p>
            <a:pPr indent="-342900" lvl="0" marL="457200" rtl="0">
              <a:lnSpc>
                <a:spcPct val="137931"/>
              </a:lnSpc>
              <a:spcBef>
                <a:spcPts val="0"/>
              </a:spcBef>
              <a:spcAft>
                <a:spcPts val="0"/>
              </a:spcAft>
              <a:buClr>
                <a:schemeClr val="lt1"/>
              </a:buClr>
              <a:buSzPts val="1800"/>
              <a:buFont typeface="Arial"/>
              <a:buChar char="●"/>
            </a:pPr>
            <a:r>
              <a:rPr lang="en" sz="1800">
                <a:latin typeface="Calibri"/>
                <a:ea typeface="Calibri"/>
                <a:cs typeface="Calibri"/>
                <a:sym typeface="Calibri"/>
              </a:rPr>
              <a:t>Correlation of Income and Food</a:t>
            </a:r>
          </a:p>
          <a:p>
            <a:pPr indent="-342900" lvl="1" marL="914400" rtl="0">
              <a:lnSpc>
                <a:spcPct val="137931"/>
              </a:lnSpc>
              <a:spcBef>
                <a:spcPts val="0"/>
              </a:spcBef>
              <a:spcAft>
                <a:spcPts val="0"/>
              </a:spcAft>
              <a:buClr>
                <a:schemeClr val="lt1"/>
              </a:buClr>
              <a:buSzPts val="1800"/>
              <a:buFont typeface="Arial"/>
              <a:buAutoNum type="alphaLcPeriod"/>
            </a:pPr>
            <a:r>
              <a:rPr lang="en" sz="1800">
                <a:latin typeface="Calibri"/>
                <a:ea typeface="Calibri"/>
                <a:cs typeface="Calibri"/>
                <a:sym typeface="Calibri"/>
              </a:rPr>
              <a:t>No specific pattern of correlation</a:t>
            </a:r>
          </a:p>
        </p:txBody>
      </p:sp>
      <p:pic>
        <p:nvPicPr>
          <p:cNvPr id="208" name="Shape 208"/>
          <p:cNvPicPr preferRelativeResize="0"/>
          <p:nvPr/>
        </p:nvPicPr>
        <p:blipFill>
          <a:blip r:embed="rId3">
            <a:alphaModFix/>
          </a:blip>
          <a:stretch>
            <a:fillRect/>
          </a:stretch>
        </p:blipFill>
        <p:spPr>
          <a:xfrm>
            <a:off x="0" y="3199502"/>
            <a:ext cx="9144003" cy="9658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600"/>
              <a:t>Output 7</a:t>
            </a:r>
          </a:p>
        </p:txBody>
      </p:sp>
      <p:sp>
        <p:nvSpPr>
          <p:cNvPr id="214" name="Shape 214"/>
          <p:cNvSpPr txBox="1"/>
          <p:nvPr>
            <p:ph idx="1" type="body"/>
          </p:nvPr>
        </p:nvSpPr>
        <p:spPr>
          <a:xfrm>
            <a:off x="1297500" y="1567550"/>
            <a:ext cx="7038900" cy="1952400"/>
          </a:xfrm>
          <a:prstGeom prst="rect">
            <a:avLst/>
          </a:prstGeom>
        </p:spPr>
        <p:txBody>
          <a:bodyPr anchorCtr="0" anchor="t" bIns="91425" lIns="91425" rIns="91425" wrap="square" tIns="91425">
            <a:noAutofit/>
          </a:bodyPr>
          <a:lstStyle/>
          <a:p>
            <a:pPr lvl="0" rtl="0">
              <a:lnSpc>
                <a:spcPct val="137931"/>
              </a:lnSpc>
              <a:spcBef>
                <a:spcPts val="0"/>
              </a:spcBef>
              <a:spcAft>
                <a:spcPts val="0"/>
              </a:spcAft>
              <a:buNone/>
            </a:pPr>
            <a:r>
              <a:rPr lang="en" sz="1800">
                <a:latin typeface="Calibri"/>
                <a:ea typeface="Calibri"/>
                <a:cs typeface="Calibri"/>
                <a:sym typeface="Calibri"/>
              </a:rPr>
              <a:t>Correlation of Income and Miscellaneous Expenditures</a:t>
            </a:r>
          </a:p>
          <a:p>
            <a:pPr indent="-330200" lvl="0" marL="457200" rtl="0">
              <a:lnSpc>
                <a:spcPct val="137931"/>
              </a:lnSpc>
              <a:spcBef>
                <a:spcPts val="0"/>
              </a:spcBef>
              <a:spcAft>
                <a:spcPts val="0"/>
              </a:spcAft>
              <a:buSzPts val="1600"/>
              <a:buFont typeface="Calibri"/>
              <a:buChar char="●"/>
            </a:pPr>
            <a:r>
              <a:rPr lang="en" sz="1600">
                <a:latin typeface="Calibri"/>
                <a:ea typeface="Calibri"/>
                <a:cs typeface="Calibri"/>
                <a:sym typeface="Calibri"/>
              </a:rPr>
              <a:t>There is a huge variation between the correlations in this output. Noticeable patterns are the strong correlation between income and housing expenditures for all socioeconomic classes, and the strong correlation of income and clothing for Middle, Upper and Rich classes. </a:t>
            </a:r>
          </a:p>
          <a:p>
            <a:pPr lvl="0" rtl="0">
              <a:lnSpc>
                <a:spcPct val="137931"/>
              </a:lnSpc>
              <a:spcBef>
                <a:spcPts val="0"/>
              </a:spcBef>
              <a:spcAft>
                <a:spcPts val="0"/>
              </a:spcAft>
              <a:buNone/>
            </a:pPr>
            <a:r>
              <a:t/>
            </a:r>
            <a:endParaRPr sz="1600">
              <a:latin typeface="Calibri"/>
              <a:ea typeface="Calibri"/>
              <a:cs typeface="Calibri"/>
              <a:sym typeface="Calibri"/>
            </a:endParaRPr>
          </a:p>
        </p:txBody>
      </p:sp>
      <p:pic>
        <p:nvPicPr>
          <p:cNvPr id="215" name="Shape 215"/>
          <p:cNvPicPr preferRelativeResize="0"/>
          <p:nvPr/>
        </p:nvPicPr>
        <p:blipFill>
          <a:blip r:embed="rId3">
            <a:alphaModFix/>
          </a:blip>
          <a:stretch>
            <a:fillRect/>
          </a:stretch>
        </p:blipFill>
        <p:spPr>
          <a:xfrm>
            <a:off x="0" y="3625033"/>
            <a:ext cx="9144000" cy="9438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600"/>
              <a:t>Output 8</a:t>
            </a:r>
          </a:p>
        </p:txBody>
      </p:sp>
      <p:sp>
        <p:nvSpPr>
          <p:cNvPr id="221" name="Shape 221"/>
          <p:cNvSpPr txBox="1"/>
          <p:nvPr>
            <p:ph idx="1" type="body"/>
          </p:nvPr>
        </p:nvSpPr>
        <p:spPr>
          <a:xfrm>
            <a:off x="1297500" y="1075975"/>
            <a:ext cx="7038900" cy="429600"/>
          </a:xfrm>
          <a:prstGeom prst="rect">
            <a:avLst/>
          </a:prstGeom>
        </p:spPr>
        <p:txBody>
          <a:bodyPr anchorCtr="0" anchor="t" bIns="91425" lIns="91425" rIns="91425" wrap="square" tIns="91425">
            <a:noAutofit/>
          </a:bodyPr>
          <a:lstStyle/>
          <a:p>
            <a:pPr indent="-298450" lvl="0" marL="457200" rtl="0">
              <a:lnSpc>
                <a:spcPct val="137931"/>
              </a:lnSpc>
              <a:spcBef>
                <a:spcPts val="0"/>
              </a:spcBef>
              <a:spcAft>
                <a:spcPts val="0"/>
              </a:spcAft>
              <a:buClr>
                <a:schemeClr val="dk1"/>
              </a:buClr>
              <a:buSzPts val="1100"/>
              <a:buFont typeface="Arial"/>
              <a:buChar char="●"/>
            </a:pPr>
            <a:r>
              <a:rPr lang="en" sz="1600">
                <a:latin typeface="Calibri"/>
                <a:ea typeface="Calibri"/>
                <a:cs typeface="Calibri"/>
                <a:sym typeface="Calibri"/>
              </a:rPr>
              <a:t>Total excess/deficit per socioeconomic class</a:t>
            </a:r>
          </a:p>
        </p:txBody>
      </p:sp>
      <p:pic>
        <p:nvPicPr>
          <p:cNvPr id="222" name="Shape 222"/>
          <p:cNvPicPr preferRelativeResize="0"/>
          <p:nvPr/>
        </p:nvPicPr>
        <p:blipFill>
          <a:blip r:embed="rId3">
            <a:alphaModFix/>
          </a:blip>
          <a:stretch>
            <a:fillRect/>
          </a:stretch>
        </p:blipFill>
        <p:spPr>
          <a:xfrm>
            <a:off x="1899237" y="1577525"/>
            <a:ext cx="5345526" cy="33211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idx="1" type="body"/>
          </p:nvPr>
        </p:nvSpPr>
        <p:spPr>
          <a:xfrm>
            <a:off x="1052550" y="1116150"/>
            <a:ext cx="7038900" cy="2911200"/>
          </a:xfrm>
          <a:prstGeom prst="rect">
            <a:avLst/>
          </a:prstGeom>
        </p:spPr>
        <p:txBody>
          <a:bodyPr anchorCtr="0" anchor="ctr" bIns="91425" lIns="91425" rIns="91425" wrap="square" tIns="91425">
            <a:noAutofit/>
          </a:bodyPr>
          <a:lstStyle/>
          <a:p>
            <a:pPr lvl="0" rtl="0" algn="ctr">
              <a:lnSpc>
                <a:spcPct val="100000"/>
              </a:lnSpc>
              <a:spcBef>
                <a:spcPts val="0"/>
              </a:spcBef>
              <a:spcAft>
                <a:spcPts val="0"/>
              </a:spcAft>
              <a:buClr>
                <a:schemeClr val="dk1"/>
              </a:buClr>
              <a:buSzPts val="1100"/>
              <a:buFont typeface="Arial"/>
              <a:buNone/>
            </a:pPr>
            <a:r>
              <a:rPr lang="en" sz="6000">
                <a:latin typeface="Montserrat ExtraBold"/>
                <a:ea typeface="Montserrat ExtraBold"/>
                <a:cs typeface="Montserrat ExtraBold"/>
                <a:sym typeface="Montserrat ExtraBold"/>
              </a:rPr>
              <a:t>Demonstration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600"/>
              <a:t>Big Data Problem </a:t>
            </a:r>
          </a:p>
        </p:txBody>
      </p:sp>
      <p:sp>
        <p:nvSpPr>
          <p:cNvPr id="141" name="Shape 141"/>
          <p:cNvSpPr txBox="1"/>
          <p:nvPr>
            <p:ph idx="1" type="body"/>
          </p:nvPr>
        </p:nvSpPr>
        <p:spPr>
          <a:xfrm>
            <a:off x="1052550" y="1307850"/>
            <a:ext cx="7038900" cy="2911200"/>
          </a:xfrm>
          <a:prstGeom prst="rect">
            <a:avLst/>
          </a:prstGeom>
        </p:spPr>
        <p:txBody>
          <a:bodyPr anchorCtr="0" anchor="t" bIns="91425" lIns="91425" rIns="91425" wrap="square" tIns="91425">
            <a:noAutofit/>
          </a:bodyPr>
          <a:lstStyle/>
          <a:p>
            <a:pPr lvl="0" rtl="0" algn="ctr">
              <a:lnSpc>
                <a:spcPct val="90000"/>
              </a:lnSpc>
              <a:spcBef>
                <a:spcPts val="1000"/>
              </a:spcBef>
              <a:spcAft>
                <a:spcPts val="0"/>
              </a:spcAft>
              <a:buClr>
                <a:schemeClr val="dk1"/>
              </a:buClr>
              <a:buSzPts val="1100"/>
              <a:buFont typeface="Arial"/>
              <a:buNone/>
            </a:pPr>
            <a:r>
              <a:rPr lang="en" sz="2800">
                <a:solidFill>
                  <a:srgbClr val="FFFFFF"/>
                </a:solidFill>
                <a:latin typeface="Calibri"/>
                <a:ea typeface="Calibri"/>
                <a:cs typeface="Calibri"/>
                <a:sym typeface="Calibri"/>
              </a:rPr>
              <a:t>Given the family income and expenditure data of the Philippines, what are the spending behaviors of different socioeconomic classes and what are the implications of these spending behavior? Results will be shown in different charts.</a:t>
            </a:r>
          </a:p>
          <a:p>
            <a:pPr lvl="0" rtl="0" algn="ctr">
              <a:spcBef>
                <a:spcPts val="0"/>
              </a:spcBef>
              <a:buNone/>
            </a:pPr>
            <a:r>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600"/>
              <a:t>Data Sources</a:t>
            </a:r>
          </a:p>
        </p:txBody>
      </p:sp>
      <p:sp>
        <p:nvSpPr>
          <p:cNvPr id="147" name="Shape 147"/>
          <p:cNvSpPr txBox="1"/>
          <p:nvPr>
            <p:ph idx="1" type="body"/>
          </p:nvPr>
        </p:nvSpPr>
        <p:spPr>
          <a:xfrm>
            <a:off x="1297500" y="1307850"/>
            <a:ext cx="7335000" cy="2911200"/>
          </a:xfrm>
          <a:prstGeom prst="rect">
            <a:avLst/>
          </a:prstGeom>
        </p:spPr>
        <p:txBody>
          <a:bodyPr anchorCtr="0" anchor="t" bIns="91425" lIns="91425" rIns="91425" wrap="square" tIns="91425">
            <a:noAutofit/>
          </a:bodyPr>
          <a:lstStyle/>
          <a:p>
            <a:pPr lvl="0">
              <a:spcBef>
                <a:spcPts val="0"/>
              </a:spcBef>
              <a:buNone/>
            </a:pPr>
            <a:r>
              <a:rPr lang="en" sz="1600">
                <a:latin typeface="Calibri"/>
                <a:ea typeface="Calibri"/>
                <a:cs typeface="Calibri"/>
                <a:sym typeface="Calibri"/>
              </a:rPr>
              <a:t>Kaggle: Philippine Family Income and Expenditure (.csv file with 41,554 entries)</a:t>
            </a:r>
          </a:p>
          <a:p>
            <a:pPr indent="-330200" lvl="0" marL="457200" rtl="0">
              <a:lnSpc>
                <a:spcPct val="137931"/>
              </a:lnSpc>
              <a:spcBef>
                <a:spcPts val="0"/>
              </a:spcBef>
              <a:spcAft>
                <a:spcPts val="0"/>
              </a:spcAft>
              <a:buClr>
                <a:schemeClr val="lt1"/>
              </a:buClr>
              <a:buSzPts val="1600"/>
              <a:buFont typeface="Calibri"/>
              <a:buAutoNum type="arabicPeriod"/>
            </a:pPr>
            <a:r>
              <a:rPr lang="en" sz="1600">
                <a:latin typeface="Calibri"/>
                <a:ea typeface="Calibri"/>
                <a:cs typeface="Calibri"/>
                <a:sym typeface="Calibri"/>
              </a:rPr>
              <a:t>Total Monthly Income</a:t>
            </a:r>
          </a:p>
          <a:p>
            <a:pPr indent="-330200" lvl="0" marL="457200" rtl="0">
              <a:lnSpc>
                <a:spcPct val="137931"/>
              </a:lnSpc>
              <a:spcBef>
                <a:spcPts val="0"/>
              </a:spcBef>
              <a:spcAft>
                <a:spcPts val="0"/>
              </a:spcAft>
              <a:buClr>
                <a:schemeClr val="lt1"/>
              </a:buClr>
              <a:buSzPts val="1600"/>
              <a:buFont typeface="Calibri"/>
              <a:buAutoNum type="arabicPeriod"/>
            </a:pPr>
            <a:r>
              <a:rPr lang="en" sz="1600">
                <a:latin typeface="Calibri"/>
                <a:ea typeface="Calibri"/>
                <a:cs typeface="Calibri"/>
                <a:sym typeface="Calibri"/>
              </a:rPr>
              <a:t>Location/Region</a:t>
            </a:r>
          </a:p>
          <a:p>
            <a:pPr indent="-330200" lvl="0" marL="457200" rtl="0">
              <a:lnSpc>
                <a:spcPct val="137931"/>
              </a:lnSpc>
              <a:spcBef>
                <a:spcPts val="0"/>
              </a:spcBef>
              <a:spcAft>
                <a:spcPts val="0"/>
              </a:spcAft>
              <a:buClr>
                <a:schemeClr val="lt1"/>
              </a:buClr>
              <a:buSzPts val="1600"/>
              <a:buFont typeface="Calibri"/>
              <a:buAutoNum type="arabicPeriod"/>
            </a:pPr>
            <a:r>
              <a:rPr lang="en" sz="1600">
                <a:latin typeface="Calibri"/>
                <a:ea typeface="Calibri"/>
                <a:cs typeface="Calibri"/>
                <a:sym typeface="Calibri"/>
              </a:rPr>
              <a:t>Total Food Expenditure</a:t>
            </a:r>
          </a:p>
          <a:p>
            <a:pPr indent="-330200" lvl="0" marL="457200" rtl="0">
              <a:lnSpc>
                <a:spcPct val="137931"/>
              </a:lnSpc>
              <a:spcBef>
                <a:spcPts val="0"/>
              </a:spcBef>
              <a:spcAft>
                <a:spcPts val="0"/>
              </a:spcAft>
              <a:buClr>
                <a:schemeClr val="lt1"/>
              </a:buClr>
              <a:buSzPts val="1600"/>
              <a:buFont typeface="Calibri"/>
              <a:buAutoNum type="arabicPeriod"/>
            </a:pPr>
            <a:r>
              <a:rPr lang="en" sz="1600">
                <a:latin typeface="Calibri"/>
                <a:ea typeface="Calibri"/>
                <a:cs typeface="Calibri"/>
                <a:sym typeface="Calibri"/>
              </a:rPr>
              <a:t>Total Income and its Source</a:t>
            </a:r>
          </a:p>
          <a:p>
            <a:pPr indent="-330200" lvl="0" marL="457200" rtl="0">
              <a:lnSpc>
                <a:spcPct val="137931"/>
              </a:lnSpc>
              <a:spcBef>
                <a:spcPts val="0"/>
              </a:spcBef>
              <a:spcAft>
                <a:spcPts val="0"/>
              </a:spcAft>
              <a:buClr>
                <a:schemeClr val="lt1"/>
              </a:buClr>
              <a:buSzPts val="1600"/>
              <a:buFont typeface="Calibri"/>
              <a:buAutoNum type="arabicPeriod"/>
            </a:pPr>
            <a:r>
              <a:rPr lang="en" sz="1600">
                <a:latin typeface="Calibri"/>
                <a:ea typeface="Calibri"/>
                <a:cs typeface="Calibri"/>
                <a:sym typeface="Calibri"/>
              </a:rPr>
              <a:t>Food Expenditure Breakdown (Bread, Rice, Meat, Fish, Vegetables, etc.)</a:t>
            </a:r>
          </a:p>
          <a:p>
            <a:pPr indent="-330200" lvl="0" marL="457200" rtl="0">
              <a:lnSpc>
                <a:spcPct val="137931"/>
              </a:lnSpc>
              <a:spcBef>
                <a:spcPts val="0"/>
              </a:spcBef>
              <a:spcAft>
                <a:spcPts val="0"/>
              </a:spcAft>
              <a:buClr>
                <a:schemeClr val="lt1"/>
              </a:buClr>
              <a:buSzPts val="1600"/>
              <a:buFont typeface="Calibri"/>
              <a:buAutoNum type="arabicPeriod"/>
            </a:pPr>
            <a:r>
              <a:rPr lang="en" sz="1600">
                <a:latin typeface="Calibri"/>
                <a:ea typeface="Calibri"/>
                <a:cs typeface="Calibri"/>
                <a:sym typeface="Calibri"/>
              </a:rPr>
              <a:t>Other Expenditures (Alcohol, Medical, Education, Communication, Clothing, etc.)</a:t>
            </a:r>
          </a:p>
          <a:p>
            <a:pPr indent="-330200" lvl="0" marL="457200" rtl="0">
              <a:lnSpc>
                <a:spcPct val="137931"/>
              </a:lnSpc>
              <a:spcBef>
                <a:spcPts val="0"/>
              </a:spcBef>
              <a:spcAft>
                <a:spcPts val="0"/>
              </a:spcAft>
              <a:buClr>
                <a:schemeClr val="lt1"/>
              </a:buClr>
              <a:buSzPts val="1600"/>
              <a:buFont typeface="Calibri"/>
              <a:buAutoNum type="arabicPeriod"/>
            </a:pPr>
            <a:r>
              <a:rPr lang="en" sz="1600">
                <a:latin typeface="Calibri"/>
                <a:ea typeface="Calibri"/>
                <a:cs typeface="Calibri"/>
                <a:sym typeface="Calibri"/>
              </a:rPr>
              <a:t>Household Information (Family Head, Age, Number, Occupation, Facilities, etc.)</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sz="3600"/>
              <a:t>Data Sources</a:t>
            </a:r>
          </a:p>
        </p:txBody>
      </p:sp>
      <p:sp>
        <p:nvSpPr>
          <p:cNvPr id="153" name="Shape 153"/>
          <p:cNvSpPr txBox="1"/>
          <p:nvPr>
            <p:ph idx="1" type="body"/>
          </p:nvPr>
        </p:nvSpPr>
        <p:spPr>
          <a:xfrm>
            <a:off x="1297500" y="1183900"/>
            <a:ext cx="7038900" cy="537600"/>
          </a:xfrm>
          <a:prstGeom prst="rect">
            <a:avLst/>
          </a:prstGeom>
        </p:spPr>
        <p:txBody>
          <a:bodyPr anchorCtr="0" anchor="t" bIns="91425" lIns="91425" rIns="91425" wrap="square" tIns="91425">
            <a:noAutofit/>
          </a:bodyPr>
          <a:lstStyle/>
          <a:p>
            <a:pPr lvl="0" rtl="0">
              <a:spcBef>
                <a:spcPts val="0"/>
              </a:spcBef>
              <a:buNone/>
            </a:pPr>
            <a:r>
              <a:rPr lang="en" sz="1600">
                <a:latin typeface="Calibri"/>
                <a:ea typeface="Calibri"/>
                <a:cs typeface="Calibri"/>
                <a:sym typeface="Calibri"/>
              </a:rPr>
              <a:t>Rappler: Income Class and Range of Monthly Income (Family Size of 5)</a:t>
            </a:r>
          </a:p>
          <a:p>
            <a:pPr lvl="0" rtl="0">
              <a:lnSpc>
                <a:spcPct val="100000"/>
              </a:lnSpc>
              <a:spcBef>
                <a:spcPts val="1000"/>
              </a:spcBef>
              <a:spcAft>
                <a:spcPts val="0"/>
              </a:spcAft>
              <a:buNone/>
            </a:pPr>
            <a:r>
              <a:t/>
            </a:r>
            <a:endParaRPr sz="1600">
              <a:latin typeface="Calibri"/>
              <a:ea typeface="Calibri"/>
              <a:cs typeface="Calibri"/>
              <a:sym typeface="Calibri"/>
            </a:endParaRPr>
          </a:p>
        </p:txBody>
      </p:sp>
      <p:graphicFrame>
        <p:nvGraphicFramePr>
          <p:cNvPr id="154" name="Shape 154"/>
          <p:cNvGraphicFramePr/>
          <p:nvPr/>
        </p:nvGraphicFramePr>
        <p:xfrm>
          <a:off x="1048425" y="1649550"/>
          <a:ext cx="3000000" cy="3000000"/>
        </p:xfrm>
        <a:graphic>
          <a:graphicData uri="http://schemas.openxmlformats.org/drawingml/2006/table">
            <a:tbl>
              <a:tblPr>
                <a:noFill/>
                <a:tableStyleId>{8A8F1645-7EE4-4CD8-833E-152CDD942FB4}</a:tableStyleId>
              </a:tblPr>
              <a:tblGrid>
                <a:gridCol w="1834475"/>
                <a:gridCol w="5404525"/>
              </a:tblGrid>
              <a:tr h="304800">
                <a:tc>
                  <a:txBody>
                    <a:bodyPr>
                      <a:noAutofit/>
                    </a:bodyPr>
                    <a:lstStyle/>
                    <a:p>
                      <a:pPr lvl="0">
                        <a:spcBef>
                          <a:spcPts val="0"/>
                        </a:spcBef>
                        <a:buNone/>
                      </a:pPr>
                      <a:r>
                        <a:rPr lang="en" sz="1800">
                          <a:solidFill>
                            <a:schemeClr val="lt1"/>
                          </a:solidFill>
                          <a:latin typeface="Calibri"/>
                          <a:ea typeface="Calibri"/>
                          <a:cs typeface="Calibri"/>
                          <a:sym typeface="Calibri"/>
                        </a:rPr>
                        <a:t>Poor</a:t>
                      </a:r>
                    </a:p>
                  </a:txBody>
                  <a:tcPr marT="91425" marB="91425" marR="91425" marL="91425"/>
                </a:tc>
                <a:tc>
                  <a:txBody>
                    <a:bodyPr>
                      <a:noAutofit/>
                    </a:bodyPr>
                    <a:lstStyle/>
                    <a:p>
                      <a:pPr lvl="0" rtl="0">
                        <a:spcBef>
                          <a:spcPts val="0"/>
                        </a:spcBef>
                        <a:buClr>
                          <a:schemeClr val="dk1"/>
                        </a:buClr>
                        <a:buSzPts val="1100"/>
                        <a:buFont typeface="Arial"/>
                        <a:buNone/>
                      </a:pPr>
                      <a:r>
                        <a:rPr lang="en" sz="1800">
                          <a:solidFill>
                            <a:schemeClr val="lt1"/>
                          </a:solidFill>
                          <a:latin typeface="Calibri"/>
                          <a:ea typeface="Calibri"/>
                          <a:cs typeface="Calibri"/>
                          <a:sym typeface="Calibri"/>
                        </a:rPr>
                        <a:t>Less than PHP7,890 per month</a:t>
                      </a:r>
                    </a:p>
                  </a:txBody>
                  <a:tcPr marT="91425" marB="91425" marR="91425" marL="91425"/>
                </a:tc>
              </a:tr>
              <a:tr h="304800">
                <a:tc>
                  <a:txBody>
                    <a:bodyPr>
                      <a:noAutofit/>
                    </a:bodyPr>
                    <a:lstStyle/>
                    <a:p>
                      <a:pPr lvl="0">
                        <a:spcBef>
                          <a:spcPts val="0"/>
                        </a:spcBef>
                        <a:buNone/>
                      </a:pPr>
                      <a:r>
                        <a:rPr lang="en" sz="1800">
                          <a:solidFill>
                            <a:schemeClr val="lt1"/>
                          </a:solidFill>
                          <a:latin typeface="Calibri"/>
                          <a:ea typeface="Calibri"/>
                          <a:cs typeface="Calibri"/>
                          <a:sym typeface="Calibri"/>
                        </a:rPr>
                        <a:t>Low </a:t>
                      </a:r>
                    </a:p>
                  </a:txBody>
                  <a:tcPr marT="91425" marB="91425" marR="91425" marL="91425"/>
                </a:tc>
                <a:tc>
                  <a:txBody>
                    <a:bodyPr>
                      <a:noAutofit/>
                    </a:bodyPr>
                    <a:lstStyle/>
                    <a:p>
                      <a:pPr lvl="0" rtl="0">
                        <a:spcBef>
                          <a:spcPts val="0"/>
                        </a:spcBef>
                        <a:buClr>
                          <a:schemeClr val="dk1"/>
                        </a:buClr>
                        <a:buSzPts val="1100"/>
                        <a:buFont typeface="Arial"/>
                        <a:buNone/>
                      </a:pPr>
                      <a:r>
                        <a:rPr lang="en" sz="1800">
                          <a:solidFill>
                            <a:schemeClr val="lt1"/>
                          </a:solidFill>
                          <a:latin typeface="Calibri"/>
                          <a:ea typeface="Calibri"/>
                          <a:cs typeface="Calibri"/>
                          <a:sym typeface="Calibri"/>
                        </a:rPr>
                        <a:t>PHP 7,890 to 15,780</a:t>
                      </a:r>
                    </a:p>
                  </a:txBody>
                  <a:tcPr marT="91425" marB="91425" marR="91425" marL="91425">
                    <a:lnB cap="flat" cmpd="sng" w="9525">
                      <a:solidFill>
                        <a:srgbClr val="9E9E9E"/>
                      </a:solidFill>
                      <a:prstDash val="solid"/>
                      <a:round/>
                      <a:headEnd len="med" w="med" type="none"/>
                      <a:tailEnd len="med" w="med" type="none"/>
                    </a:lnB>
                  </a:tcPr>
                </a:tc>
              </a:tr>
              <a:tr h="304800">
                <a:tc>
                  <a:txBody>
                    <a:bodyPr>
                      <a:noAutofit/>
                    </a:bodyPr>
                    <a:lstStyle/>
                    <a:p>
                      <a:pPr lvl="0">
                        <a:spcBef>
                          <a:spcPts val="0"/>
                        </a:spcBef>
                        <a:buNone/>
                      </a:pPr>
                      <a:r>
                        <a:rPr lang="en" sz="1800">
                          <a:solidFill>
                            <a:schemeClr val="lt1"/>
                          </a:solidFill>
                          <a:latin typeface="Calibri"/>
                          <a:ea typeface="Calibri"/>
                          <a:cs typeface="Calibri"/>
                          <a:sym typeface="Calibri"/>
                        </a:rPr>
                        <a:t>Low Middle</a:t>
                      </a:r>
                    </a:p>
                  </a:txBody>
                  <a:tcPr marT="91425" marB="91425" marR="91425" marL="91425">
                    <a:lnR cap="flat" cmpd="sng" w="9525">
                      <a:solidFill>
                        <a:srgbClr val="9E9E9E"/>
                      </a:solidFill>
                      <a:prstDash val="solid"/>
                      <a:round/>
                      <a:headEnd len="med" w="med" type="none"/>
                      <a:tailEnd len="med" w="med" type="none"/>
                    </a:lnR>
                  </a:tcPr>
                </a:tc>
                <a:tc>
                  <a:txBody>
                    <a:bodyPr>
                      <a:noAutofit/>
                    </a:bodyPr>
                    <a:lstStyle/>
                    <a:p>
                      <a:pPr lvl="0" rtl="0">
                        <a:spcBef>
                          <a:spcPts val="0"/>
                        </a:spcBef>
                        <a:buNone/>
                      </a:pPr>
                      <a:r>
                        <a:rPr lang="en" sz="1800">
                          <a:solidFill>
                            <a:schemeClr val="lt1"/>
                          </a:solidFill>
                          <a:latin typeface="Calibri"/>
                          <a:ea typeface="Calibri"/>
                          <a:cs typeface="Calibri"/>
                          <a:sym typeface="Calibri"/>
                        </a:rPr>
                        <a:t>PHP 15,780 to 31,560 </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04800">
                <a:tc>
                  <a:txBody>
                    <a:bodyPr>
                      <a:noAutofit/>
                    </a:bodyPr>
                    <a:lstStyle/>
                    <a:p>
                      <a:pPr lvl="0">
                        <a:spcBef>
                          <a:spcPts val="0"/>
                        </a:spcBef>
                        <a:buNone/>
                      </a:pPr>
                      <a:r>
                        <a:rPr lang="en" sz="1800">
                          <a:solidFill>
                            <a:schemeClr val="lt1"/>
                          </a:solidFill>
                          <a:latin typeface="Calibri"/>
                          <a:ea typeface="Calibri"/>
                          <a:cs typeface="Calibri"/>
                          <a:sym typeface="Calibri"/>
                        </a:rPr>
                        <a:t>Middle</a:t>
                      </a:r>
                    </a:p>
                  </a:txBody>
                  <a:tcPr marT="91425" marB="91425" marR="91425" marL="91425">
                    <a:lnR cap="flat" cmpd="sng" w="9525">
                      <a:solidFill>
                        <a:srgbClr val="9E9E9E"/>
                      </a:solidFill>
                      <a:prstDash val="solid"/>
                      <a:round/>
                      <a:headEnd len="med" w="med" type="none"/>
                      <a:tailEnd len="med" w="med" type="none"/>
                    </a:lnR>
                  </a:tcPr>
                </a:tc>
                <a:tc>
                  <a:txBody>
                    <a:bodyPr>
                      <a:noAutofit/>
                    </a:bodyPr>
                    <a:lstStyle/>
                    <a:p>
                      <a:pPr lvl="0" rtl="0">
                        <a:spcBef>
                          <a:spcPts val="0"/>
                        </a:spcBef>
                        <a:buNone/>
                      </a:pPr>
                      <a:r>
                        <a:rPr lang="en" sz="1800">
                          <a:solidFill>
                            <a:schemeClr val="lt1"/>
                          </a:solidFill>
                          <a:latin typeface="Calibri"/>
                          <a:ea typeface="Calibri"/>
                          <a:cs typeface="Calibri"/>
                          <a:sym typeface="Calibri"/>
                        </a:rPr>
                        <a:t>PHP 31,560 to 78,900</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04800">
                <a:tc>
                  <a:txBody>
                    <a:bodyPr>
                      <a:noAutofit/>
                    </a:bodyPr>
                    <a:lstStyle/>
                    <a:p>
                      <a:pPr lvl="0">
                        <a:spcBef>
                          <a:spcPts val="0"/>
                        </a:spcBef>
                        <a:buNone/>
                      </a:pPr>
                      <a:r>
                        <a:rPr lang="en" sz="1800">
                          <a:solidFill>
                            <a:schemeClr val="lt1"/>
                          </a:solidFill>
                          <a:latin typeface="Calibri"/>
                          <a:ea typeface="Calibri"/>
                          <a:cs typeface="Calibri"/>
                          <a:sym typeface="Calibri"/>
                        </a:rPr>
                        <a:t>Upper Middle</a:t>
                      </a:r>
                    </a:p>
                  </a:txBody>
                  <a:tcPr marT="91425" marB="91425" marR="91425" marL="91425">
                    <a:lnR cap="flat" cmpd="sng" w="9525">
                      <a:solidFill>
                        <a:srgbClr val="9E9E9E"/>
                      </a:solidFill>
                      <a:prstDash val="solid"/>
                      <a:round/>
                      <a:headEnd len="med" w="med" type="none"/>
                      <a:tailEnd len="med" w="med" type="none"/>
                    </a:lnR>
                  </a:tcPr>
                </a:tc>
                <a:tc>
                  <a:txBody>
                    <a:bodyPr>
                      <a:noAutofit/>
                    </a:bodyPr>
                    <a:lstStyle/>
                    <a:p>
                      <a:pPr lvl="0" rtl="0">
                        <a:spcBef>
                          <a:spcPts val="0"/>
                        </a:spcBef>
                        <a:buNone/>
                      </a:pPr>
                      <a:r>
                        <a:rPr lang="en" sz="1800">
                          <a:solidFill>
                            <a:schemeClr val="lt1"/>
                          </a:solidFill>
                          <a:latin typeface="Calibri"/>
                          <a:ea typeface="Calibri"/>
                          <a:cs typeface="Calibri"/>
                          <a:sym typeface="Calibri"/>
                        </a:rPr>
                        <a:t>PHP 78,900 to 118,350 </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04800">
                <a:tc>
                  <a:txBody>
                    <a:bodyPr>
                      <a:noAutofit/>
                    </a:bodyPr>
                    <a:lstStyle/>
                    <a:p>
                      <a:pPr lvl="0">
                        <a:spcBef>
                          <a:spcPts val="0"/>
                        </a:spcBef>
                        <a:buNone/>
                      </a:pPr>
                      <a:r>
                        <a:rPr lang="en" sz="1800">
                          <a:solidFill>
                            <a:schemeClr val="lt1"/>
                          </a:solidFill>
                          <a:latin typeface="Calibri"/>
                          <a:ea typeface="Calibri"/>
                          <a:cs typeface="Calibri"/>
                          <a:sym typeface="Calibri"/>
                        </a:rPr>
                        <a:t>Upper</a:t>
                      </a:r>
                    </a:p>
                  </a:txBody>
                  <a:tcPr marT="91425" marB="91425" marR="91425" marL="91425">
                    <a:lnR cap="flat" cmpd="sng" w="9525">
                      <a:solidFill>
                        <a:srgbClr val="9E9E9E"/>
                      </a:solidFill>
                      <a:prstDash val="solid"/>
                      <a:round/>
                      <a:headEnd len="med" w="med" type="none"/>
                      <a:tailEnd len="med" w="med" type="none"/>
                    </a:lnR>
                  </a:tcPr>
                </a:tc>
                <a:tc>
                  <a:txBody>
                    <a:bodyPr>
                      <a:noAutofit/>
                    </a:bodyPr>
                    <a:lstStyle/>
                    <a:p>
                      <a:pPr lvl="0" rtl="0">
                        <a:spcBef>
                          <a:spcPts val="0"/>
                        </a:spcBef>
                        <a:buNone/>
                      </a:pPr>
                      <a:r>
                        <a:rPr lang="en" sz="1800">
                          <a:solidFill>
                            <a:schemeClr val="lt1"/>
                          </a:solidFill>
                          <a:latin typeface="Calibri"/>
                          <a:ea typeface="Calibri"/>
                          <a:cs typeface="Calibri"/>
                          <a:sym typeface="Calibri"/>
                        </a:rPr>
                        <a:t>PHP 118,350 to 157,800</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04800">
                <a:tc>
                  <a:txBody>
                    <a:bodyPr>
                      <a:noAutofit/>
                    </a:bodyPr>
                    <a:lstStyle/>
                    <a:p>
                      <a:pPr lvl="0">
                        <a:spcBef>
                          <a:spcPts val="0"/>
                        </a:spcBef>
                        <a:buNone/>
                      </a:pPr>
                      <a:r>
                        <a:rPr lang="en" sz="1800">
                          <a:solidFill>
                            <a:schemeClr val="lt1"/>
                          </a:solidFill>
                          <a:latin typeface="Calibri"/>
                          <a:ea typeface="Calibri"/>
                          <a:cs typeface="Calibri"/>
                          <a:sym typeface="Calibri"/>
                        </a:rPr>
                        <a:t>Rich</a:t>
                      </a:r>
                    </a:p>
                  </a:txBody>
                  <a:tcPr marT="91425" marB="91425" marR="91425" marL="91425"/>
                </a:tc>
                <a:tc>
                  <a:txBody>
                    <a:bodyPr>
                      <a:noAutofit/>
                    </a:bodyPr>
                    <a:lstStyle/>
                    <a:p>
                      <a:pPr lvl="0" rtl="0">
                        <a:spcBef>
                          <a:spcPts val="0"/>
                        </a:spcBef>
                        <a:buClr>
                          <a:schemeClr val="dk1"/>
                        </a:buClr>
                        <a:buSzPts val="1100"/>
                        <a:buFont typeface="Arial"/>
                        <a:buNone/>
                      </a:pPr>
                      <a:r>
                        <a:rPr lang="en" sz="1800">
                          <a:solidFill>
                            <a:schemeClr val="lt1"/>
                          </a:solidFill>
                          <a:latin typeface="Calibri"/>
                          <a:ea typeface="Calibri"/>
                          <a:cs typeface="Calibri"/>
                          <a:sym typeface="Calibri"/>
                        </a:rPr>
                        <a:t>At least PHP 157,800</a:t>
                      </a:r>
                    </a:p>
                  </a:txBody>
                  <a:tcPr marT="91425" marB="91425" marR="91425" marL="91425">
                    <a:lnT cap="flat" cmpd="sng" w="9525">
                      <a:solidFill>
                        <a:srgbClr val="9E9E9E"/>
                      </a:solidFill>
                      <a:prstDash val="solid"/>
                      <a:round/>
                      <a:headEnd len="med" w="med" type="none"/>
                      <a:tailEnd len="med" w="med" type="none"/>
                    </a:lnT>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lnSpc>
                <a:spcPct val="137931"/>
              </a:lnSpc>
              <a:spcBef>
                <a:spcPts val="0"/>
              </a:spcBef>
              <a:buClr>
                <a:schemeClr val="dk1"/>
              </a:buClr>
              <a:buSzPts val="1100"/>
              <a:buFont typeface="Arial"/>
              <a:buNone/>
            </a:pPr>
            <a:r>
              <a:rPr lang="en" sz="3600">
                <a:solidFill>
                  <a:schemeClr val="dk2"/>
                </a:solidFill>
              </a:rPr>
              <a:t>Key Results </a:t>
            </a:r>
          </a:p>
        </p:txBody>
      </p:sp>
      <p:sp>
        <p:nvSpPr>
          <p:cNvPr id="160" name="Shape 160"/>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30200" lvl="0" marL="457200" rtl="0">
              <a:lnSpc>
                <a:spcPct val="137931"/>
              </a:lnSpc>
              <a:spcBef>
                <a:spcPts val="0"/>
              </a:spcBef>
              <a:spcAft>
                <a:spcPts val="0"/>
              </a:spcAft>
              <a:buSzPts val="1600"/>
              <a:buFont typeface="Calibri"/>
              <a:buChar char="●"/>
            </a:pPr>
            <a:r>
              <a:rPr lang="en" sz="1600">
                <a:latin typeface="Calibri"/>
                <a:ea typeface="Calibri"/>
                <a:cs typeface="Calibri"/>
                <a:sym typeface="Calibri"/>
              </a:rPr>
              <a:t>Despite the love of Filipinos for rice, Bread is often the number 1 food type that Filipinos spend on. The budget for bread is decreasing as the socioeconomic class gets higher, but budget for meat increases. </a:t>
            </a:r>
          </a:p>
          <a:p>
            <a:pPr indent="-330200" lvl="0" marL="457200" rtl="0">
              <a:lnSpc>
                <a:spcPct val="137931"/>
              </a:lnSpc>
              <a:spcBef>
                <a:spcPts val="0"/>
              </a:spcBef>
              <a:spcAft>
                <a:spcPts val="0"/>
              </a:spcAft>
              <a:buSzPts val="1600"/>
              <a:buFont typeface="Calibri"/>
              <a:buChar char="●"/>
            </a:pPr>
            <a:r>
              <a:rPr lang="en" sz="1600">
                <a:latin typeface="Calibri"/>
                <a:ea typeface="Calibri"/>
                <a:cs typeface="Calibri"/>
                <a:sym typeface="Calibri"/>
              </a:rPr>
              <a:t>As for Miscellaneous Expenditures, most Filipinos regardless of socioeconomic class spend most of their budget to Housing, followed by Transportation.</a:t>
            </a:r>
          </a:p>
          <a:p>
            <a:pPr indent="-330200" lvl="0" marL="457200" rtl="0">
              <a:lnSpc>
                <a:spcPct val="137931"/>
              </a:lnSpc>
              <a:spcBef>
                <a:spcPts val="0"/>
              </a:spcBef>
              <a:spcAft>
                <a:spcPts val="0"/>
              </a:spcAft>
              <a:buSzPts val="1600"/>
              <a:buFont typeface="Calibri"/>
              <a:buChar char="●"/>
            </a:pPr>
            <a:r>
              <a:rPr lang="en" sz="1600">
                <a:latin typeface="Calibri"/>
                <a:ea typeface="Calibri"/>
                <a:cs typeface="Calibri"/>
                <a:sym typeface="Calibri"/>
              </a:rPr>
              <a:t>There is little to no correlation (score &lt;0.10) between a certain Food Type vs Medical expenditures. Exception: Among the rich, there is a correlation score of 0.32 between Fruits and Medical expenditures.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600"/>
              <a:t>Implications of the Results</a:t>
            </a:r>
          </a:p>
        </p:txBody>
      </p:sp>
      <p:sp>
        <p:nvSpPr>
          <p:cNvPr id="166" name="Shape 166"/>
          <p:cNvSpPr txBox="1"/>
          <p:nvPr>
            <p:ph idx="1" type="body"/>
          </p:nvPr>
        </p:nvSpPr>
        <p:spPr>
          <a:xfrm>
            <a:off x="1067175" y="1567550"/>
            <a:ext cx="7269300" cy="2911200"/>
          </a:xfrm>
          <a:prstGeom prst="rect">
            <a:avLst/>
          </a:prstGeom>
        </p:spPr>
        <p:txBody>
          <a:bodyPr anchorCtr="0" anchor="t" bIns="91425" lIns="91425" rIns="91425" wrap="square" tIns="91425">
            <a:noAutofit/>
          </a:bodyPr>
          <a:lstStyle/>
          <a:p>
            <a:pPr indent="-330200" lvl="0" marL="457200">
              <a:lnSpc>
                <a:spcPct val="138000"/>
              </a:lnSpc>
              <a:spcBef>
                <a:spcPts val="0"/>
              </a:spcBef>
              <a:spcAft>
                <a:spcPts val="0"/>
              </a:spcAft>
              <a:buSzPts val="1600"/>
              <a:buFont typeface="Calibri"/>
              <a:buChar char="●"/>
            </a:pPr>
            <a:r>
              <a:rPr lang="en" sz="1600">
                <a:latin typeface="Calibri"/>
                <a:ea typeface="Calibri"/>
                <a:cs typeface="Calibri"/>
                <a:sym typeface="Calibri"/>
              </a:rPr>
              <a:t>The lower the income, the higher the percentages for cheap </a:t>
            </a:r>
            <a:r>
              <a:rPr lang="en" sz="1600">
                <a:latin typeface="Calibri"/>
                <a:ea typeface="Calibri"/>
                <a:cs typeface="Calibri"/>
                <a:sym typeface="Calibri"/>
              </a:rPr>
              <a:t>necessities</a:t>
            </a:r>
            <a:r>
              <a:rPr lang="en" sz="1600">
                <a:latin typeface="Calibri"/>
                <a:ea typeface="Calibri"/>
                <a:cs typeface="Calibri"/>
                <a:sym typeface="Calibri"/>
              </a:rPr>
              <a:t>. And as the income gets higher, there is more budget allocated to luxuries such as clothes and higher costing food types such as meat or even dining in a restaurant. </a:t>
            </a:r>
          </a:p>
          <a:p>
            <a:pPr indent="-330200" lvl="0" marL="457200">
              <a:lnSpc>
                <a:spcPct val="138000"/>
              </a:lnSpc>
              <a:spcBef>
                <a:spcPts val="0"/>
              </a:spcBef>
              <a:spcAft>
                <a:spcPts val="0"/>
              </a:spcAft>
              <a:buSzPts val="1600"/>
              <a:buFont typeface="Calibri"/>
              <a:buChar char="●"/>
            </a:pPr>
            <a:r>
              <a:rPr lang="en" sz="1600">
                <a:latin typeface="Calibri"/>
                <a:ea typeface="Calibri"/>
                <a:cs typeface="Calibri"/>
                <a:sym typeface="Calibri"/>
              </a:rPr>
              <a:t>Even with a higher income, budgets on specific food types and other expenditures do not vary often. </a:t>
            </a:r>
          </a:p>
          <a:p>
            <a:pPr indent="-330200" lvl="0" marL="457200">
              <a:lnSpc>
                <a:spcPct val="138000"/>
              </a:lnSpc>
              <a:spcBef>
                <a:spcPts val="0"/>
              </a:spcBef>
              <a:buSzPts val="1600"/>
              <a:buFont typeface="Calibri"/>
              <a:buChar char="●"/>
            </a:pPr>
            <a:r>
              <a:rPr lang="en" sz="1600">
                <a:latin typeface="Calibri"/>
                <a:ea typeface="Calibri"/>
                <a:cs typeface="Calibri"/>
                <a:sym typeface="Calibri"/>
              </a:rPr>
              <a:t>There are very few patterns that can be seen in using Pearson’s Correlation Score with income versus food &amp; miscellaneous expenditures.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sz="3600"/>
              <a:t>Output 1</a:t>
            </a:r>
          </a:p>
        </p:txBody>
      </p:sp>
      <p:sp>
        <p:nvSpPr>
          <p:cNvPr id="172" name="Shape 172"/>
          <p:cNvSpPr txBox="1"/>
          <p:nvPr>
            <p:ph idx="1" type="body"/>
          </p:nvPr>
        </p:nvSpPr>
        <p:spPr>
          <a:xfrm>
            <a:off x="1052550" y="1307838"/>
            <a:ext cx="7038900" cy="381600"/>
          </a:xfrm>
          <a:prstGeom prst="rect">
            <a:avLst/>
          </a:prstGeom>
        </p:spPr>
        <p:txBody>
          <a:bodyPr anchorCtr="0" anchor="t" bIns="91425" lIns="91425" rIns="91425" wrap="square" tIns="91425">
            <a:noAutofit/>
          </a:bodyPr>
          <a:lstStyle/>
          <a:p>
            <a:pPr indent="-298450" lvl="0" marL="457200" rtl="0">
              <a:lnSpc>
                <a:spcPct val="137931"/>
              </a:lnSpc>
              <a:spcBef>
                <a:spcPts val="0"/>
              </a:spcBef>
              <a:spcAft>
                <a:spcPts val="0"/>
              </a:spcAft>
              <a:buClr>
                <a:schemeClr val="dk1"/>
              </a:buClr>
              <a:buSzPts val="1100"/>
              <a:buFont typeface="Arial"/>
              <a:buChar char="●"/>
            </a:pPr>
            <a:r>
              <a:rPr lang="en" sz="1600">
                <a:latin typeface="Calibri"/>
                <a:ea typeface="Calibri"/>
                <a:cs typeface="Calibri"/>
                <a:sym typeface="Calibri"/>
              </a:rPr>
              <a:t>Sorting and counting families by socioeconomic class</a:t>
            </a:r>
          </a:p>
          <a:p>
            <a:pPr lvl="0" rtl="0">
              <a:lnSpc>
                <a:spcPct val="137931"/>
              </a:lnSpc>
              <a:spcBef>
                <a:spcPts val="0"/>
              </a:spcBef>
              <a:spcAft>
                <a:spcPts val="0"/>
              </a:spcAft>
              <a:buNone/>
            </a:pPr>
            <a:r>
              <a:t/>
            </a:r>
            <a:endParaRPr/>
          </a:p>
          <a:p>
            <a:pPr lvl="0" rtl="0">
              <a:spcBef>
                <a:spcPts val="0"/>
              </a:spcBef>
              <a:spcAft>
                <a:spcPts val="0"/>
              </a:spcAft>
              <a:buNone/>
            </a:pPr>
            <a:r>
              <a:t/>
            </a:r>
            <a:endParaRPr/>
          </a:p>
          <a:p>
            <a:pPr lvl="0" rtl="0">
              <a:spcBef>
                <a:spcPts val="0"/>
              </a:spcBef>
              <a:buNone/>
            </a:pPr>
            <a:r>
              <a:t/>
            </a:r>
            <a:endParaRPr/>
          </a:p>
        </p:txBody>
      </p:sp>
      <p:pic>
        <p:nvPicPr>
          <p:cNvPr id="173" name="Shape 173"/>
          <p:cNvPicPr preferRelativeResize="0"/>
          <p:nvPr/>
        </p:nvPicPr>
        <p:blipFill>
          <a:blip r:embed="rId3">
            <a:alphaModFix/>
          </a:blip>
          <a:stretch>
            <a:fillRect/>
          </a:stretch>
        </p:blipFill>
        <p:spPr>
          <a:xfrm>
            <a:off x="2237601" y="1820750"/>
            <a:ext cx="4668801" cy="289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600"/>
              <a:t>Output 2</a:t>
            </a:r>
          </a:p>
        </p:txBody>
      </p:sp>
      <p:sp>
        <p:nvSpPr>
          <p:cNvPr id="179" name="Shape 179"/>
          <p:cNvSpPr txBox="1"/>
          <p:nvPr>
            <p:ph idx="1" type="body"/>
          </p:nvPr>
        </p:nvSpPr>
        <p:spPr>
          <a:xfrm>
            <a:off x="1297500" y="1151975"/>
            <a:ext cx="7038900" cy="453600"/>
          </a:xfrm>
          <a:prstGeom prst="rect">
            <a:avLst/>
          </a:prstGeom>
        </p:spPr>
        <p:txBody>
          <a:bodyPr anchorCtr="0" anchor="t" bIns="91425" lIns="91425" rIns="91425" wrap="square" tIns="91425">
            <a:noAutofit/>
          </a:bodyPr>
          <a:lstStyle/>
          <a:p>
            <a:pPr indent="-298450" lvl="0" marL="457200" rtl="0">
              <a:lnSpc>
                <a:spcPct val="137931"/>
              </a:lnSpc>
              <a:spcBef>
                <a:spcPts val="0"/>
              </a:spcBef>
              <a:spcAft>
                <a:spcPts val="0"/>
              </a:spcAft>
              <a:buClr>
                <a:schemeClr val="dk1"/>
              </a:buClr>
              <a:buSzPts val="1100"/>
              <a:buFont typeface="Arial"/>
              <a:buChar char="●"/>
            </a:pPr>
            <a:r>
              <a:rPr lang="en" sz="1600">
                <a:latin typeface="Calibri"/>
                <a:ea typeface="Calibri"/>
                <a:cs typeface="Calibri"/>
                <a:sym typeface="Calibri"/>
              </a:rPr>
              <a:t>Average expenditure of each food type per socioeconomic class</a:t>
            </a:r>
          </a:p>
        </p:txBody>
      </p:sp>
      <p:pic>
        <p:nvPicPr>
          <p:cNvPr id="180" name="Shape 180"/>
          <p:cNvPicPr preferRelativeResize="0"/>
          <p:nvPr/>
        </p:nvPicPr>
        <p:blipFill>
          <a:blip r:embed="rId3">
            <a:alphaModFix/>
          </a:blip>
          <a:stretch>
            <a:fillRect/>
          </a:stretch>
        </p:blipFill>
        <p:spPr>
          <a:xfrm>
            <a:off x="496300" y="1605575"/>
            <a:ext cx="8353553" cy="347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600"/>
              <a:t>Output 3</a:t>
            </a:r>
          </a:p>
        </p:txBody>
      </p:sp>
      <p:sp>
        <p:nvSpPr>
          <p:cNvPr id="186" name="Shape 186"/>
          <p:cNvSpPr txBox="1"/>
          <p:nvPr>
            <p:ph idx="1" type="body"/>
          </p:nvPr>
        </p:nvSpPr>
        <p:spPr>
          <a:xfrm>
            <a:off x="1297500" y="1219875"/>
            <a:ext cx="7038900" cy="489600"/>
          </a:xfrm>
          <a:prstGeom prst="rect">
            <a:avLst/>
          </a:prstGeom>
        </p:spPr>
        <p:txBody>
          <a:bodyPr anchorCtr="0" anchor="t" bIns="91425" lIns="91425" rIns="91425" wrap="square" tIns="91425">
            <a:noAutofit/>
          </a:bodyPr>
          <a:lstStyle/>
          <a:p>
            <a:pPr indent="-298450" lvl="0" marL="457200" rtl="0">
              <a:lnSpc>
                <a:spcPct val="137931"/>
              </a:lnSpc>
              <a:spcBef>
                <a:spcPts val="0"/>
              </a:spcBef>
              <a:spcAft>
                <a:spcPts val="0"/>
              </a:spcAft>
              <a:buClr>
                <a:schemeClr val="dk1"/>
              </a:buClr>
              <a:buSzPts val="1100"/>
              <a:buFont typeface="Arial"/>
              <a:buChar char="●"/>
            </a:pPr>
            <a:r>
              <a:rPr lang="en" sz="1600">
                <a:latin typeface="Calibri"/>
                <a:ea typeface="Calibri"/>
                <a:cs typeface="Calibri"/>
                <a:sym typeface="Calibri"/>
              </a:rPr>
              <a:t>Average meal cost per socioeconomic class</a:t>
            </a:r>
          </a:p>
          <a:p>
            <a:pPr lvl="0" rtl="0">
              <a:lnSpc>
                <a:spcPct val="137931"/>
              </a:lnSpc>
              <a:spcBef>
                <a:spcPts val="0"/>
              </a:spcBef>
              <a:spcAft>
                <a:spcPts val="0"/>
              </a:spcAft>
              <a:buNone/>
            </a:pPr>
            <a:r>
              <a:t/>
            </a:r>
            <a:endParaRPr/>
          </a:p>
        </p:txBody>
      </p:sp>
      <p:pic>
        <p:nvPicPr>
          <p:cNvPr id="187" name="Shape 187"/>
          <p:cNvPicPr preferRelativeResize="0"/>
          <p:nvPr/>
        </p:nvPicPr>
        <p:blipFill>
          <a:blip r:embed="rId3">
            <a:alphaModFix/>
          </a:blip>
          <a:stretch>
            <a:fillRect/>
          </a:stretch>
        </p:blipFill>
        <p:spPr>
          <a:xfrm>
            <a:off x="1986129" y="1709475"/>
            <a:ext cx="5064426" cy="31541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